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67"/>
  </p:notesMasterIdLst>
  <p:handoutMasterIdLst>
    <p:handoutMasterId r:id="rId168"/>
  </p:handoutMasterIdLst>
  <p:sldIdLst>
    <p:sldId id="453" r:id="rId2"/>
    <p:sldId id="445" r:id="rId3"/>
    <p:sldId id="447" r:id="rId4"/>
    <p:sldId id="389" r:id="rId5"/>
    <p:sldId id="390" r:id="rId6"/>
    <p:sldId id="391" r:id="rId7"/>
    <p:sldId id="392" r:id="rId8"/>
    <p:sldId id="372" r:id="rId9"/>
    <p:sldId id="393" r:id="rId10"/>
    <p:sldId id="342" r:id="rId11"/>
    <p:sldId id="341" r:id="rId12"/>
    <p:sldId id="426" r:id="rId13"/>
    <p:sldId id="394" r:id="rId14"/>
    <p:sldId id="395" r:id="rId15"/>
    <p:sldId id="396" r:id="rId16"/>
    <p:sldId id="397" r:id="rId17"/>
    <p:sldId id="398" r:id="rId18"/>
    <p:sldId id="346" r:id="rId19"/>
    <p:sldId id="347" r:id="rId20"/>
    <p:sldId id="534" r:id="rId21"/>
    <p:sldId id="348" r:id="rId22"/>
    <p:sldId id="349" r:id="rId23"/>
    <p:sldId id="351" r:id="rId24"/>
    <p:sldId id="352" r:id="rId25"/>
    <p:sldId id="427" r:id="rId26"/>
    <p:sldId id="354" r:id="rId27"/>
    <p:sldId id="450" r:id="rId28"/>
    <p:sldId id="399" r:id="rId29"/>
    <p:sldId id="400" r:id="rId30"/>
    <p:sldId id="300" r:id="rId31"/>
    <p:sldId id="452" r:id="rId32"/>
    <p:sldId id="364" r:id="rId33"/>
    <p:sldId id="387" r:id="rId34"/>
    <p:sldId id="433" r:id="rId35"/>
    <p:sldId id="451" r:id="rId36"/>
    <p:sldId id="272" r:id="rId37"/>
    <p:sldId id="273" r:id="rId38"/>
    <p:sldId id="301" r:id="rId39"/>
    <p:sldId id="402" r:id="rId40"/>
    <p:sldId id="302" r:id="rId41"/>
    <p:sldId id="380"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403" r:id="rId55"/>
    <p:sldId id="315" r:id="rId56"/>
    <p:sldId id="411" r:id="rId57"/>
    <p:sldId id="412" r:id="rId58"/>
    <p:sldId id="325" r:id="rId59"/>
    <p:sldId id="326" r:id="rId60"/>
    <p:sldId id="431" r:id="rId61"/>
    <p:sldId id="506" r:id="rId62"/>
    <p:sldId id="507" r:id="rId63"/>
    <p:sldId id="414" r:id="rId64"/>
    <p:sldId id="415" r:id="rId65"/>
    <p:sldId id="416" r:id="rId66"/>
    <p:sldId id="417" r:id="rId67"/>
    <p:sldId id="418" r:id="rId68"/>
    <p:sldId id="419" r:id="rId69"/>
    <p:sldId id="420" r:id="rId70"/>
    <p:sldId id="422" r:id="rId71"/>
    <p:sldId id="421" r:id="rId72"/>
    <p:sldId id="423" r:id="rId73"/>
    <p:sldId id="424" r:id="rId74"/>
    <p:sldId id="425" r:id="rId75"/>
    <p:sldId id="432" r:id="rId76"/>
    <p:sldId id="454" r:id="rId77"/>
    <p:sldId id="455" r:id="rId78"/>
    <p:sldId id="449" r:id="rId79"/>
    <p:sldId id="435" r:id="rId80"/>
    <p:sldId id="437" r:id="rId81"/>
    <p:sldId id="448" r:id="rId82"/>
    <p:sldId id="436" r:id="rId83"/>
    <p:sldId id="456" r:id="rId84"/>
    <p:sldId id="439" r:id="rId85"/>
    <p:sldId id="440" r:id="rId86"/>
    <p:sldId id="457" r:id="rId87"/>
    <p:sldId id="442" r:id="rId88"/>
    <p:sldId id="443" r:id="rId89"/>
    <p:sldId id="444" r:id="rId90"/>
    <p:sldId id="493" r:id="rId91"/>
    <p:sldId id="434" r:id="rId92"/>
    <p:sldId id="494" r:id="rId93"/>
    <p:sldId id="495" r:id="rId94"/>
    <p:sldId id="496" r:id="rId95"/>
    <p:sldId id="497" r:id="rId96"/>
    <p:sldId id="498" r:id="rId97"/>
    <p:sldId id="499" r:id="rId98"/>
    <p:sldId id="500" r:id="rId99"/>
    <p:sldId id="501" r:id="rId100"/>
    <p:sldId id="502" r:id="rId101"/>
    <p:sldId id="503" r:id="rId102"/>
    <p:sldId id="504" r:id="rId103"/>
    <p:sldId id="505" r:id="rId104"/>
    <p:sldId id="458" r:id="rId105"/>
    <p:sldId id="459" r:id="rId106"/>
    <p:sldId id="460" r:id="rId107"/>
    <p:sldId id="461" r:id="rId108"/>
    <p:sldId id="462" r:id="rId109"/>
    <p:sldId id="438" r:id="rId110"/>
    <p:sldId id="463" r:id="rId111"/>
    <p:sldId id="441" r:id="rId112"/>
    <p:sldId id="464" r:id="rId113"/>
    <p:sldId id="465" r:id="rId114"/>
    <p:sldId id="466" r:id="rId115"/>
    <p:sldId id="467" r:id="rId116"/>
    <p:sldId id="468" r:id="rId117"/>
    <p:sldId id="446" r:id="rId118"/>
    <p:sldId id="469" r:id="rId119"/>
    <p:sldId id="470" r:id="rId120"/>
    <p:sldId id="471" r:id="rId121"/>
    <p:sldId id="472" r:id="rId122"/>
    <p:sldId id="473" r:id="rId123"/>
    <p:sldId id="474" r:id="rId124"/>
    <p:sldId id="475" r:id="rId125"/>
    <p:sldId id="476" r:id="rId126"/>
    <p:sldId id="477" r:id="rId127"/>
    <p:sldId id="478" r:id="rId128"/>
    <p:sldId id="479" r:id="rId129"/>
    <p:sldId id="480" r:id="rId130"/>
    <p:sldId id="481" r:id="rId131"/>
    <p:sldId id="482" r:id="rId132"/>
    <p:sldId id="483" r:id="rId133"/>
    <p:sldId id="484" r:id="rId134"/>
    <p:sldId id="485" r:id="rId135"/>
    <p:sldId id="486" r:id="rId136"/>
    <p:sldId id="487" r:id="rId137"/>
    <p:sldId id="488" r:id="rId138"/>
    <p:sldId id="489" r:id="rId139"/>
    <p:sldId id="490" r:id="rId140"/>
    <p:sldId id="491" r:id="rId141"/>
    <p:sldId id="508" r:id="rId142"/>
    <p:sldId id="509" r:id="rId143"/>
    <p:sldId id="510" r:id="rId144"/>
    <p:sldId id="511" r:id="rId145"/>
    <p:sldId id="512" r:id="rId146"/>
    <p:sldId id="513" r:id="rId147"/>
    <p:sldId id="514" r:id="rId148"/>
    <p:sldId id="515" r:id="rId149"/>
    <p:sldId id="516" r:id="rId150"/>
    <p:sldId id="517" r:id="rId151"/>
    <p:sldId id="518" r:id="rId152"/>
    <p:sldId id="519" r:id="rId153"/>
    <p:sldId id="520" r:id="rId154"/>
    <p:sldId id="521" r:id="rId155"/>
    <p:sldId id="522" r:id="rId156"/>
    <p:sldId id="523" r:id="rId157"/>
    <p:sldId id="524" r:id="rId158"/>
    <p:sldId id="525" r:id="rId159"/>
    <p:sldId id="526" r:id="rId160"/>
    <p:sldId id="527" r:id="rId161"/>
    <p:sldId id="528" r:id="rId162"/>
    <p:sldId id="529" r:id="rId163"/>
    <p:sldId id="530" r:id="rId164"/>
    <p:sldId id="531" r:id="rId165"/>
    <p:sldId id="532" r:id="rId166"/>
  </p:sldIdLst>
  <p:sldSz cx="12192000" cy="6858000"/>
  <p:notesSz cx="7099300" cy="10234613"/>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FF00"/>
    <a:srgbClr val="0000FF"/>
    <a:srgbClr val="66FFFF"/>
    <a:srgbClr val="FFFF66"/>
    <a:srgbClr val="FFFF00"/>
    <a:srgbClr val="CC3300"/>
    <a:srgbClr val="DDDDDD"/>
    <a:srgbClr val="C0C0C0"/>
    <a:srgbClr val="FD9B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589" autoAdjust="0"/>
  </p:normalViewPr>
  <p:slideViewPr>
    <p:cSldViewPr>
      <p:cViewPr varScale="1">
        <p:scale>
          <a:sx n="77" d="100"/>
          <a:sy n="77" d="100"/>
        </p:scale>
        <p:origin x="137" y="3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p:scale>
          <a:sx n="75" d="100"/>
          <a:sy n="75" d="100"/>
        </p:scale>
        <p:origin x="-1404" y="702"/>
      </p:cViewPr>
      <p:guideLst>
        <p:guide orient="horz" pos="3224"/>
        <p:guide pos="2236"/>
      </p:guideLst>
    </p:cSldViewPr>
  </p:notes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US" altLang="zh-CN"/>
          </a:p>
        </p:txBody>
      </p:sp>
      <p:sp>
        <p:nvSpPr>
          <p:cNvPr id="32771"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US" altLang="zh-CN"/>
          </a:p>
        </p:txBody>
      </p:sp>
      <p:sp>
        <p:nvSpPr>
          <p:cNvPr id="32772"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US" altLang="zh-CN"/>
          </a:p>
        </p:txBody>
      </p:sp>
      <p:sp>
        <p:nvSpPr>
          <p:cNvPr id="32773"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A272F342-E464-41D8-9686-4EF8CFE12BA1}" type="slidenum">
              <a:rPr lang="en-US" altLang="zh-CN"/>
              <a:pPr/>
              <a:t>‹#›</a:t>
            </a:fld>
            <a:endParaRPr lang="en-US" altLang="zh-CN"/>
          </a:p>
        </p:txBody>
      </p:sp>
    </p:spTree>
    <p:extLst>
      <p:ext uri="{BB962C8B-B14F-4D97-AF65-F5344CB8AC3E}">
        <p14:creationId xmlns:p14="http://schemas.microsoft.com/office/powerpoint/2010/main" val="1655979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US" altLang="zh-CN"/>
          </a:p>
        </p:txBody>
      </p:sp>
      <p:sp>
        <p:nvSpPr>
          <p:cNvPr id="6147"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US" altLang="zh-CN"/>
          </a:p>
        </p:txBody>
      </p:sp>
      <p:sp>
        <p:nvSpPr>
          <p:cNvPr id="614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46150" y="4946650"/>
            <a:ext cx="5207000" cy="451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50"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US" altLang="zh-CN"/>
          </a:p>
        </p:txBody>
      </p:sp>
      <p:sp>
        <p:nvSpPr>
          <p:cNvPr id="6151"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8D793195-F8C2-43A5-82AB-CA9FDA5D1A8C}" type="slidenum">
              <a:rPr lang="en-US" altLang="zh-CN"/>
              <a:pPr/>
              <a:t>‹#›</a:t>
            </a:fld>
            <a:endParaRPr lang="en-US" altLang="zh-CN"/>
          </a:p>
        </p:txBody>
      </p:sp>
    </p:spTree>
    <p:extLst>
      <p:ext uri="{BB962C8B-B14F-4D97-AF65-F5344CB8AC3E}">
        <p14:creationId xmlns:p14="http://schemas.microsoft.com/office/powerpoint/2010/main" val="29500509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E5C59-A56A-4D3C-98B8-CA38D832C138}" type="slidenum">
              <a:rPr lang="en-US" altLang="zh-CN"/>
              <a:pPr/>
              <a:t>4</a:t>
            </a:fld>
            <a:endParaRPr lang="en-US" altLang="zh-CN"/>
          </a:p>
        </p:txBody>
      </p:sp>
      <p:sp>
        <p:nvSpPr>
          <p:cNvPr id="177154" name="Rectangle 2"/>
          <p:cNvSpPr>
            <a:spLocks noGrp="1" noRot="1" noChangeAspect="1" noChangeArrowheads="1" noTextEdit="1"/>
          </p:cNvSpPr>
          <p:nvPr>
            <p:ph type="sldImg"/>
          </p:nvPr>
        </p:nvSpPr>
        <p:spPr>
          <a:xfrm>
            <a:off x="138113" y="768350"/>
            <a:ext cx="6823075" cy="3838575"/>
          </a:xfrm>
          <a:ln/>
        </p:spPr>
      </p:sp>
      <p:sp>
        <p:nvSpPr>
          <p:cNvPr id="177155" name="Rectangle 3"/>
          <p:cNvSpPr>
            <a:spLocks noGrp="1" noChangeArrowheads="1"/>
          </p:cNvSpPr>
          <p:nvPr>
            <p:ph type="body" idx="1"/>
          </p:nvPr>
        </p:nvSpPr>
        <p:spPr/>
        <p:txBody>
          <a:bodyPr/>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265A2F-2C66-4705-BE0A-8FC000AE9980}" type="slidenum">
              <a:rPr lang="en-US" altLang="zh-CN"/>
              <a:pPr/>
              <a:t>18</a:t>
            </a:fld>
            <a:endParaRPr lang="en-US" altLang="zh-CN"/>
          </a:p>
        </p:txBody>
      </p:sp>
      <p:sp>
        <p:nvSpPr>
          <p:cNvPr id="327682" name="Rectangle 2"/>
          <p:cNvSpPr>
            <a:spLocks noGrp="1" noRot="1" noChangeAspect="1" noChangeArrowheads="1" noTextEdit="1"/>
          </p:cNvSpPr>
          <p:nvPr>
            <p:ph type="sldImg"/>
          </p:nvPr>
        </p:nvSpPr>
        <p:spPr>
          <a:xfrm>
            <a:off x="138113" y="768350"/>
            <a:ext cx="6823075" cy="3838575"/>
          </a:xfrm>
          <a:ln/>
        </p:spPr>
      </p:sp>
      <p:sp>
        <p:nvSpPr>
          <p:cNvPr id="327683" name="Rectangle 3"/>
          <p:cNvSpPr>
            <a:spLocks noGrp="1" noChangeArrowheads="1"/>
          </p:cNvSpPr>
          <p:nvPr>
            <p:ph type="body" idx="1"/>
          </p:nvPr>
        </p:nvSpPr>
        <p:spPr>
          <a:xfrm>
            <a:off x="942975" y="4946650"/>
            <a:ext cx="5526088" cy="4946650"/>
          </a:xfrm>
        </p:spPr>
        <p:txBody>
          <a:bodyPr/>
          <a:lstStyle/>
          <a:p>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7DE89-BD82-42A5-97C0-35027C816619}" type="slidenum">
              <a:rPr lang="en-US" altLang="zh-CN"/>
              <a:pPr/>
              <a:t>19</a:t>
            </a:fld>
            <a:endParaRPr lang="en-US" altLang="zh-CN"/>
          </a:p>
        </p:txBody>
      </p:sp>
      <p:sp>
        <p:nvSpPr>
          <p:cNvPr id="329730" name="Rectangle 2"/>
          <p:cNvSpPr>
            <a:spLocks noGrp="1" noRot="1" noChangeAspect="1" noChangeArrowheads="1" noTextEdit="1"/>
          </p:cNvSpPr>
          <p:nvPr>
            <p:ph type="sldImg"/>
          </p:nvPr>
        </p:nvSpPr>
        <p:spPr>
          <a:xfrm>
            <a:off x="138113" y="768350"/>
            <a:ext cx="6823075" cy="3838575"/>
          </a:xfrm>
          <a:ln/>
        </p:spPr>
      </p:sp>
      <p:sp>
        <p:nvSpPr>
          <p:cNvPr id="3297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7DE89-BD82-42A5-97C0-35027C816619}" type="slidenum">
              <a:rPr lang="en-US" altLang="zh-CN"/>
              <a:pPr/>
              <a:t>20</a:t>
            </a:fld>
            <a:endParaRPr lang="en-US" altLang="zh-CN"/>
          </a:p>
        </p:txBody>
      </p:sp>
      <p:sp>
        <p:nvSpPr>
          <p:cNvPr id="329730" name="Rectangle 2"/>
          <p:cNvSpPr>
            <a:spLocks noGrp="1" noRot="1" noChangeAspect="1" noChangeArrowheads="1" noTextEdit="1"/>
          </p:cNvSpPr>
          <p:nvPr>
            <p:ph type="sldImg"/>
          </p:nvPr>
        </p:nvSpPr>
        <p:spPr>
          <a:xfrm>
            <a:off x="138113" y="768350"/>
            <a:ext cx="6823075" cy="3838575"/>
          </a:xfrm>
          <a:ln/>
        </p:spPr>
      </p:sp>
      <p:sp>
        <p:nvSpPr>
          <p:cNvPr id="32973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07060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5ABE2C-A82B-4864-899C-5ECB8363557E}" type="slidenum">
              <a:rPr lang="en-US" altLang="zh-CN"/>
              <a:pPr/>
              <a:t>21</a:t>
            </a:fld>
            <a:endParaRPr lang="en-US" altLang="zh-CN"/>
          </a:p>
        </p:txBody>
      </p:sp>
      <p:sp>
        <p:nvSpPr>
          <p:cNvPr id="331778" name="Rectangle 2"/>
          <p:cNvSpPr>
            <a:spLocks noGrp="1" noRot="1" noChangeAspect="1" noChangeArrowheads="1" noTextEdit="1"/>
          </p:cNvSpPr>
          <p:nvPr>
            <p:ph type="sldImg"/>
          </p:nvPr>
        </p:nvSpPr>
        <p:spPr>
          <a:xfrm>
            <a:off x="138113" y="768350"/>
            <a:ext cx="6823075" cy="3838575"/>
          </a:xfrm>
          <a:ln/>
        </p:spPr>
      </p:sp>
      <p:sp>
        <p:nvSpPr>
          <p:cNvPr id="33177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204E99-97C8-491A-9F63-1DB58676B6E9}" type="slidenum">
              <a:rPr lang="en-US" altLang="zh-CN"/>
              <a:pPr/>
              <a:t>22</a:t>
            </a:fld>
            <a:endParaRPr lang="en-US" altLang="zh-CN"/>
          </a:p>
        </p:txBody>
      </p:sp>
      <p:sp>
        <p:nvSpPr>
          <p:cNvPr id="333826" name="Rectangle 2"/>
          <p:cNvSpPr>
            <a:spLocks noGrp="1" noRot="1" noChangeAspect="1" noChangeArrowheads="1" noTextEdit="1"/>
          </p:cNvSpPr>
          <p:nvPr>
            <p:ph type="sldImg"/>
          </p:nvPr>
        </p:nvSpPr>
        <p:spPr>
          <a:xfrm>
            <a:off x="138113" y="768350"/>
            <a:ext cx="6823075" cy="3838575"/>
          </a:xfrm>
          <a:ln/>
        </p:spPr>
      </p:sp>
      <p:sp>
        <p:nvSpPr>
          <p:cNvPr id="33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D66064-13B4-4121-849F-CFC20D94FEC3}" type="slidenum">
              <a:rPr lang="en-US" altLang="zh-CN"/>
              <a:pPr/>
              <a:t>23</a:t>
            </a:fld>
            <a:endParaRPr lang="en-US" altLang="zh-CN"/>
          </a:p>
        </p:txBody>
      </p:sp>
      <p:sp>
        <p:nvSpPr>
          <p:cNvPr id="337922" name="Rectangle 2"/>
          <p:cNvSpPr>
            <a:spLocks noGrp="1" noRot="1" noChangeAspect="1" noChangeArrowheads="1" noTextEdit="1"/>
          </p:cNvSpPr>
          <p:nvPr>
            <p:ph type="sldImg"/>
          </p:nvPr>
        </p:nvSpPr>
        <p:spPr>
          <a:xfrm>
            <a:off x="138113" y="768350"/>
            <a:ext cx="6823075" cy="3838575"/>
          </a:xfrm>
          <a:ln/>
        </p:spPr>
      </p:sp>
      <p:sp>
        <p:nvSpPr>
          <p:cNvPr id="33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562DBD-360E-41B4-BE9C-397625E2F890}" type="slidenum">
              <a:rPr lang="en-US" altLang="zh-CN"/>
              <a:pPr/>
              <a:t>24</a:t>
            </a:fld>
            <a:endParaRPr lang="en-US" altLang="zh-CN"/>
          </a:p>
        </p:txBody>
      </p:sp>
      <p:sp>
        <p:nvSpPr>
          <p:cNvPr id="339970" name="Rectangle 2"/>
          <p:cNvSpPr>
            <a:spLocks noGrp="1" noRot="1" noChangeAspect="1" noChangeArrowheads="1" noTextEdit="1"/>
          </p:cNvSpPr>
          <p:nvPr>
            <p:ph type="sldImg"/>
          </p:nvPr>
        </p:nvSpPr>
        <p:spPr>
          <a:xfrm>
            <a:off x="138113" y="768350"/>
            <a:ext cx="6823075" cy="3838575"/>
          </a:xfrm>
          <a:ln/>
        </p:spPr>
      </p:sp>
      <p:sp>
        <p:nvSpPr>
          <p:cNvPr id="3399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25</a:t>
            </a:fld>
            <a:endParaRPr lang="en-US" altLang="zh-CN"/>
          </a:p>
        </p:txBody>
      </p:sp>
    </p:spTree>
    <p:extLst>
      <p:ext uri="{BB962C8B-B14F-4D97-AF65-F5344CB8AC3E}">
        <p14:creationId xmlns:p14="http://schemas.microsoft.com/office/powerpoint/2010/main" val="179301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0D7ABF-8492-4B8F-AB6D-8C0A5E5EE6B1}" type="slidenum">
              <a:rPr lang="en-US" altLang="zh-CN"/>
              <a:pPr/>
              <a:t>26</a:t>
            </a:fld>
            <a:endParaRPr lang="en-US" altLang="zh-CN"/>
          </a:p>
        </p:txBody>
      </p:sp>
      <p:sp>
        <p:nvSpPr>
          <p:cNvPr id="344066" name="Rectangle 2"/>
          <p:cNvSpPr>
            <a:spLocks noGrp="1" noRot="1" noChangeAspect="1" noChangeArrowheads="1" noTextEdit="1"/>
          </p:cNvSpPr>
          <p:nvPr>
            <p:ph type="sldImg"/>
          </p:nvPr>
        </p:nvSpPr>
        <p:spPr>
          <a:xfrm>
            <a:off x="138113" y="768350"/>
            <a:ext cx="6823075" cy="3838575"/>
          </a:xfrm>
          <a:ln/>
        </p:spPr>
      </p:sp>
      <p:sp>
        <p:nvSpPr>
          <p:cNvPr id="3440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30CD59-F96E-4218-A1A5-DFF5069B96AE}" type="slidenum">
              <a:rPr lang="en-US" altLang="zh-CN"/>
              <a:pPr/>
              <a:t>28</a:t>
            </a:fld>
            <a:endParaRPr lang="en-US" altLang="zh-CN"/>
          </a:p>
        </p:txBody>
      </p:sp>
      <p:sp>
        <p:nvSpPr>
          <p:cNvPr id="348162" name="Rectangle 2"/>
          <p:cNvSpPr>
            <a:spLocks noGrp="1" noRot="1" noChangeAspect="1" noChangeArrowheads="1" noTextEdit="1"/>
          </p:cNvSpPr>
          <p:nvPr>
            <p:ph type="sldImg"/>
          </p:nvPr>
        </p:nvSpPr>
        <p:spPr>
          <a:xfrm>
            <a:off x="138113" y="768350"/>
            <a:ext cx="6823075" cy="3838575"/>
          </a:xfrm>
          <a:ln/>
        </p:spPr>
      </p:sp>
      <p:sp>
        <p:nvSpPr>
          <p:cNvPr id="348163" name="Rectangle 3"/>
          <p:cNvSpPr>
            <a:spLocks noGrp="1" noChangeArrowheads="1"/>
          </p:cNvSpPr>
          <p:nvPr>
            <p:ph type="body" idx="1"/>
          </p:nvPr>
        </p:nvSpPr>
        <p:spPr/>
        <p:txBody>
          <a:bodyPr/>
          <a:lstStyle/>
          <a:p>
            <a:pPr>
              <a:lnSpc>
                <a:spcPct val="110000"/>
              </a:lnSpc>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5</a:t>
            </a:fld>
            <a:endParaRPr lang="en-US" altLang="zh-CN"/>
          </a:p>
        </p:txBody>
      </p:sp>
    </p:spTree>
    <p:extLst>
      <p:ext uri="{BB962C8B-B14F-4D97-AF65-F5344CB8AC3E}">
        <p14:creationId xmlns:p14="http://schemas.microsoft.com/office/powerpoint/2010/main" val="14524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2665C0-003B-4F8B-887D-D84CD0FDBA59}" type="slidenum">
              <a:rPr lang="en-US" altLang="zh-CN"/>
              <a:pPr/>
              <a:t>29</a:t>
            </a:fld>
            <a:endParaRPr lang="en-US" altLang="zh-CN"/>
          </a:p>
        </p:txBody>
      </p:sp>
      <p:sp>
        <p:nvSpPr>
          <p:cNvPr id="350210" name="Rectangle 2"/>
          <p:cNvSpPr>
            <a:spLocks noGrp="1" noRot="1" noChangeAspect="1" noChangeArrowheads="1" noTextEdit="1"/>
          </p:cNvSpPr>
          <p:nvPr>
            <p:ph type="sldImg"/>
          </p:nvPr>
        </p:nvSpPr>
        <p:spPr>
          <a:xfrm>
            <a:off x="138113" y="768350"/>
            <a:ext cx="6823075" cy="3838575"/>
          </a:xfrm>
          <a:ln/>
        </p:spPr>
      </p:sp>
      <p:sp>
        <p:nvSpPr>
          <p:cNvPr id="350211" name="Rectangle 3"/>
          <p:cNvSpPr>
            <a:spLocks noGrp="1" noChangeArrowheads="1"/>
          </p:cNvSpPr>
          <p:nvPr>
            <p:ph type="body" idx="1"/>
          </p:nvPr>
        </p:nvSpPr>
        <p:spPr>
          <a:xfrm>
            <a:off x="946150" y="4946650"/>
            <a:ext cx="5207000" cy="4691063"/>
          </a:xfrm>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51880-2EAD-4C85-B7DD-46F4A4048F6A}" type="slidenum">
              <a:rPr lang="en-US" altLang="zh-CN"/>
              <a:pPr/>
              <a:t>30</a:t>
            </a:fld>
            <a:endParaRPr lang="en-US" altLang="zh-CN"/>
          </a:p>
        </p:txBody>
      </p:sp>
      <p:sp>
        <p:nvSpPr>
          <p:cNvPr id="238594" name="Rectangle 2"/>
          <p:cNvSpPr>
            <a:spLocks noGrp="1" noRot="1" noChangeAspect="1" noChangeArrowheads="1" noTextEdit="1"/>
          </p:cNvSpPr>
          <p:nvPr>
            <p:ph type="sldImg"/>
          </p:nvPr>
        </p:nvSpPr>
        <p:spPr>
          <a:xfrm>
            <a:off x="138113" y="768350"/>
            <a:ext cx="6823075" cy="3838575"/>
          </a:xfrm>
          <a:ln/>
        </p:spPr>
      </p:sp>
      <p:sp>
        <p:nvSpPr>
          <p:cNvPr id="238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32</a:t>
            </a:fld>
            <a:endParaRPr lang="en-US" altLang="zh-CN"/>
          </a:p>
        </p:txBody>
      </p:sp>
    </p:spTree>
    <p:extLst>
      <p:ext uri="{BB962C8B-B14F-4D97-AF65-F5344CB8AC3E}">
        <p14:creationId xmlns:p14="http://schemas.microsoft.com/office/powerpoint/2010/main" val="1793210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A16BA9-0A66-44C1-80E7-1313D5D57F36}" type="slidenum">
              <a:rPr lang="en-US" altLang="zh-CN"/>
              <a:pPr/>
              <a:t>36</a:t>
            </a:fld>
            <a:endParaRPr lang="en-US" altLang="zh-CN"/>
          </a:p>
        </p:txBody>
      </p:sp>
      <p:sp>
        <p:nvSpPr>
          <p:cNvPr id="181250" name="Rectangle 2"/>
          <p:cNvSpPr>
            <a:spLocks noGrp="1" noRot="1" noChangeAspect="1" noChangeArrowheads="1" noTextEdit="1"/>
          </p:cNvSpPr>
          <p:nvPr>
            <p:ph type="sldImg"/>
          </p:nvPr>
        </p:nvSpPr>
        <p:spPr>
          <a:xfrm>
            <a:off x="138113" y="768350"/>
            <a:ext cx="6823075" cy="3838575"/>
          </a:xfrm>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ED3CCE-38ED-411C-BB32-D954BEA8D0A2}" type="slidenum">
              <a:rPr lang="en-US" altLang="zh-CN"/>
              <a:pPr/>
              <a:t>37</a:t>
            </a:fld>
            <a:endParaRPr lang="en-US" altLang="zh-CN"/>
          </a:p>
        </p:txBody>
      </p:sp>
      <p:sp>
        <p:nvSpPr>
          <p:cNvPr id="183298" name="Rectangle 2"/>
          <p:cNvSpPr>
            <a:spLocks noGrp="1" noRot="1" noChangeAspect="1" noChangeArrowheads="1" noTextEdit="1"/>
          </p:cNvSpPr>
          <p:nvPr>
            <p:ph type="sldImg"/>
          </p:nvPr>
        </p:nvSpPr>
        <p:spPr>
          <a:xfrm>
            <a:off x="138113" y="768350"/>
            <a:ext cx="6823075" cy="3838575"/>
          </a:xfrm>
          <a:ln/>
        </p:spPr>
      </p:sp>
      <p:sp>
        <p:nvSpPr>
          <p:cNvPr id="183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AA9AD7-8C1D-418D-A296-EF8210D09AA9}" type="slidenum">
              <a:rPr lang="en-US" altLang="zh-CN"/>
              <a:pPr/>
              <a:t>38</a:t>
            </a:fld>
            <a:endParaRPr lang="en-US" altLang="zh-CN"/>
          </a:p>
        </p:txBody>
      </p:sp>
      <p:sp>
        <p:nvSpPr>
          <p:cNvPr id="240642" name="Rectangle 2"/>
          <p:cNvSpPr>
            <a:spLocks noGrp="1" noRot="1" noChangeAspect="1" noChangeArrowheads="1" noTextEdit="1"/>
          </p:cNvSpPr>
          <p:nvPr>
            <p:ph type="sldImg"/>
          </p:nvPr>
        </p:nvSpPr>
        <p:spPr>
          <a:xfrm>
            <a:off x="138113" y="768350"/>
            <a:ext cx="6823075" cy="3838575"/>
          </a:xfrm>
          <a:ln/>
        </p:spPr>
      </p:sp>
      <p:sp>
        <p:nvSpPr>
          <p:cNvPr id="240643" name="Rectangle 3"/>
          <p:cNvSpPr>
            <a:spLocks noGrp="1" noChangeArrowheads="1"/>
          </p:cNvSpPr>
          <p:nvPr>
            <p:ph type="body" idx="1"/>
          </p:nvPr>
        </p:nvSpPr>
        <p:spPr>
          <a:xfrm>
            <a:off x="1020763" y="4946650"/>
            <a:ext cx="5287962" cy="4845050"/>
          </a:xfrm>
        </p:spPr>
        <p:txBody>
          <a:bodyPr/>
          <a:lstStyle/>
          <a:p>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6BE4F1-BD07-4E62-8B7B-9BD9213375B9}" type="slidenum">
              <a:rPr lang="en-US" altLang="zh-CN"/>
              <a:pPr/>
              <a:t>40</a:t>
            </a:fld>
            <a:endParaRPr lang="en-US" altLang="zh-CN"/>
          </a:p>
        </p:txBody>
      </p:sp>
      <p:sp>
        <p:nvSpPr>
          <p:cNvPr id="242690" name="Rectangle 2"/>
          <p:cNvSpPr>
            <a:spLocks noGrp="1" noRot="1" noChangeAspect="1" noChangeArrowheads="1" noTextEdit="1"/>
          </p:cNvSpPr>
          <p:nvPr>
            <p:ph type="sldImg"/>
          </p:nvPr>
        </p:nvSpPr>
        <p:spPr>
          <a:xfrm>
            <a:off x="138113" y="768350"/>
            <a:ext cx="6823075" cy="3838575"/>
          </a:xfrm>
          <a:ln/>
        </p:spPr>
      </p:sp>
      <p:sp>
        <p:nvSpPr>
          <p:cNvPr id="242691" name="Rectangle 3"/>
          <p:cNvSpPr>
            <a:spLocks noGrp="1" noChangeArrowheads="1"/>
          </p:cNvSpPr>
          <p:nvPr>
            <p:ph type="body" idx="1"/>
          </p:nvPr>
        </p:nvSpPr>
        <p:spPr>
          <a:xfrm>
            <a:off x="942975" y="4946650"/>
            <a:ext cx="5526088" cy="4519613"/>
          </a:xfrm>
        </p:spPr>
        <p:txBody>
          <a:bodyPr/>
          <a:lstStyle/>
          <a:p>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C82C6-1A2A-48BD-BBE2-6401B8D19EC3}" type="slidenum">
              <a:rPr lang="en-US" altLang="zh-CN"/>
              <a:pPr/>
              <a:t>41</a:t>
            </a:fld>
            <a:endParaRPr lang="en-US" altLang="zh-CN"/>
          </a:p>
        </p:txBody>
      </p:sp>
      <p:sp>
        <p:nvSpPr>
          <p:cNvPr id="389122" name="Rectangle 2"/>
          <p:cNvSpPr>
            <a:spLocks noGrp="1" noRot="1" noChangeAspect="1" noChangeArrowheads="1" noTextEdit="1"/>
          </p:cNvSpPr>
          <p:nvPr>
            <p:ph type="sldImg"/>
          </p:nvPr>
        </p:nvSpPr>
        <p:spPr>
          <a:xfrm>
            <a:off x="141288" y="768350"/>
            <a:ext cx="6818312" cy="3836988"/>
          </a:xfrm>
          <a:ln/>
        </p:spPr>
      </p:sp>
      <p:sp>
        <p:nvSpPr>
          <p:cNvPr id="389123" name="Rectangle 3"/>
          <p:cNvSpPr>
            <a:spLocks noGrp="1" noChangeArrowheads="1"/>
          </p:cNvSpPr>
          <p:nvPr>
            <p:ph type="body" idx="1"/>
          </p:nvPr>
        </p:nvSpPr>
        <p:spPr>
          <a:xfrm>
            <a:off x="946150" y="4945063"/>
            <a:ext cx="5207000" cy="4521200"/>
          </a:xfrm>
        </p:spPr>
        <p:txBody>
          <a:bodyPr/>
          <a:lstStyle/>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AA16A-99AC-4DD3-A098-D9931837BE7C}" type="slidenum">
              <a:rPr lang="en-US" altLang="zh-CN"/>
              <a:pPr/>
              <a:t>42</a:t>
            </a:fld>
            <a:endParaRPr lang="en-US" altLang="zh-CN"/>
          </a:p>
        </p:txBody>
      </p:sp>
      <p:sp>
        <p:nvSpPr>
          <p:cNvPr id="244738" name="Rectangle 2"/>
          <p:cNvSpPr>
            <a:spLocks noGrp="1" noRot="1" noChangeAspect="1" noChangeArrowheads="1" noTextEdit="1"/>
          </p:cNvSpPr>
          <p:nvPr>
            <p:ph type="sldImg"/>
          </p:nvPr>
        </p:nvSpPr>
        <p:spPr>
          <a:xfrm>
            <a:off x="138113" y="768350"/>
            <a:ext cx="6823075" cy="3838575"/>
          </a:xfrm>
          <a:ln/>
        </p:spPr>
      </p:sp>
      <p:sp>
        <p:nvSpPr>
          <p:cNvPr id="24473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11D9C-3F2C-4701-828F-27421348E1EC}" type="slidenum">
              <a:rPr lang="en-US" altLang="zh-CN"/>
              <a:pPr/>
              <a:t>43</a:t>
            </a:fld>
            <a:endParaRPr lang="en-US" altLang="zh-CN"/>
          </a:p>
        </p:txBody>
      </p:sp>
      <p:sp>
        <p:nvSpPr>
          <p:cNvPr id="246786" name="Rectangle 2"/>
          <p:cNvSpPr>
            <a:spLocks noGrp="1" noRot="1" noChangeAspect="1" noChangeArrowheads="1" noTextEdit="1"/>
          </p:cNvSpPr>
          <p:nvPr>
            <p:ph type="sldImg"/>
          </p:nvPr>
        </p:nvSpPr>
        <p:spPr>
          <a:xfrm>
            <a:off x="138113" y="768350"/>
            <a:ext cx="6823075" cy="3838575"/>
          </a:xfrm>
          <a:ln/>
        </p:spPr>
      </p:sp>
      <p:sp>
        <p:nvSpPr>
          <p:cNvPr id="246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45D84-1290-4C0D-A501-6BDBF32D9295}" type="slidenum">
              <a:rPr lang="en-US" altLang="zh-CN"/>
              <a:pPr/>
              <a:t>8</a:t>
            </a:fld>
            <a:endParaRPr lang="en-US" altLang="zh-CN"/>
          </a:p>
        </p:txBody>
      </p:sp>
      <p:sp>
        <p:nvSpPr>
          <p:cNvPr id="372738" name="Rectangle 2"/>
          <p:cNvSpPr>
            <a:spLocks noGrp="1" noRot="1" noChangeAspect="1" noChangeArrowheads="1" noTextEdit="1"/>
          </p:cNvSpPr>
          <p:nvPr>
            <p:ph type="sldImg"/>
          </p:nvPr>
        </p:nvSpPr>
        <p:spPr>
          <a:xfrm>
            <a:off x="138113" y="768350"/>
            <a:ext cx="6823075" cy="3838575"/>
          </a:xfrm>
          <a:ln/>
        </p:spPr>
      </p:sp>
      <p:sp>
        <p:nvSpPr>
          <p:cNvPr id="372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5165D-1A77-4A82-9952-7A8588228CD5}" type="slidenum">
              <a:rPr lang="en-US" altLang="zh-CN"/>
              <a:pPr/>
              <a:t>44</a:t>
            </a:fld>
            <a:endParaRPr lang="en-US" altLang="zh-CN"/>
          </a:p>
        </p:txBody>
      </p:sp>
      <p:sp>
        <p:nvSpPr>
          <p:cNvPr id="248834" name="Rectangle 2"/>
          <p:cNvSpPr>
            <a:spLocks noGrp="1" noRot="1" noChangeAspect="1" noChangeArrowheads="1" noTextEdit="1"/>
          </p:cNvSpPr>
          <p:nvPr>
            <p:ph type="sldImg"/>
          </p:nvPr>
        </p:nvSpPr>
        <p:spPr>
          <a:xfrm>
            <a:off x="138113" y="768350"/>
            <a:ext cx="6823075" cy="3838575"/>
          </a:xfrm>
          <a:ln/>
        </p:spPr>
      </p:sp>
      <p:sp>
        <p:nvSpPr>
          <p:cNvPr id="24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02D929-E0D8-4FFC-8E6D-E8446D057A2D}" type="slidenum">
              <a:rPr lang="en-US" altLang="zh-CN"/>
              <a:pPr/>
              <a:t>45</a:t>
            </a:fld>
            <a:endParaRPr lang="en-US" altLang="zh-CN"/>
          </a:p>
        </p:txBody>
      </p:sp>
      <p:sp>
        <p:nvSpPr>
          <p:cNvPr id="250882" name="Rectangle 2"/>
          <p:cNvSpPr>
            <a:spLocks noGrp="1" noRot="1" noChangeAspect="1" noChangeArrowheads="1" noTextEdit="1"/>
          </p:cNvSpPr>
          <p:nvPr>
            <p:ph type="sldImg"/>
          </p:nvPr>
        </p:nvSpPr>
        <p:spPr>
          <a:xfrm>
            <a:off x="138113" y="768350"/>
            <a:ext cx="6823075" cy="3838575"/>
          </a:xfrm>
          <a:ln/>
        </p:spPr>
      </p:sp>
      <p:sp>
        <p:nvSpPr>
          <p:cNvPr id="250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E32018-64DD-45A6-85D7-807A55E91797}" type="slidenum">
              <a:rPr lang="en-US" altLang="zh-CN"/>
              <a:pPr/>
              <a:t>46</a:t>
            </a:fld>
            <a:endParaRPr lang="en-US" altLang="zh-CN"/>
          </a:p>
        </p:txBody>
      </p:sp>
      <p:sp>
        <p:nvSpPr>
          <p:cNvPr id="252930" name="Rectangle 2"/>
          <p:cNvSpPr>
            <a:spLocks noGrp="1" noRot="1" noChangeAspect="1" noChangeArrowheads="1" noTextEdit="1"/>
          </p:cNvSpPr>
          <p:nvPr>
            <p:ph type="sldImg"/>
          </p:nvPr>
        </p:nvSpPr>
        <p:spPr>
          <a:xfrm>
            <a:off x="138113" y="768350"/>
            <a:ext cx="6823075" cy="3838575"/>
          </a:xfrm>
          <a:ln/>
        </p:spPr>
      </p:sp>
      <p:sp>
        <p:nvSpPr>
          <p:cNvPr id="252931" name="Rectangle 3"/>
          <p:cNvSpPr>
            <a:spLocks noGrp="1" noChangeArrowheads="1"/>
          </p:cNvSpPr>
          <p:nvPr>
            <p:ph type="body" idx="1"/>
          </p:nvPr>
        </p:nvSpPr>
        <p:spPr>
          <a:xfrm>
            <a:off x="942975" y="4946650"/>
            <a:ext cx="5446713" cy="4519613"/>
          </a:xfrm>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721B9-5B94-47A4-B88F-D77545EF6C4B}" type="slidenum">
              <a:rPr lang="en-US" altLang="zh-CN"/>
              <a:pPr/>
              <a:t>47</a:t>
            </a:fld>
            <a:endParaRPr lang="en-US" altLang="zh-CN"/>
          </a:p>
        </p:txBody>
      </p:sp>
      <p:sp>
        <p:nvSpPr>
          <p:cNvPr id="254978" name="Rectangle 2"/>
          <p:cNvSpPr>
            <a:spLocks noGrp="1" noRot="1" noChangeAspect="1" noChangeArrowheads="1" noTextEdit="1"/>
          </p:cNvSpPr>
          <p:nvPr>
            <p:ph type="sldImg"/>
          </p:nvPr>
        </p:nvSpPr>
        <p:spPr>
          <a:xfrm>
            <a:off x="138113" y="768350"/>
            <a:ext cx="6823075" cy="3838575"/>
          </a:xfrm>
          <a:ln/>
        </p:spPr>
      </p:sp>
      <p:sp>
        <p:nvSpPr>
          <p:cNvPr id="254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7FFEC-4361-4237-975C-AE50C1C63709}" type="slidenum">
              <a:rPr lang="en-US" altLang="zh-CN"/>
              <a:pPr/>
              <a:t>48</a:t>
            </a:fld>
            <a:endParaRPr lang="en-US" altLang="zh-CN"/>
          </a:p>
        </p:txBody>
      </p:sp>
      <p:sp>
        <p:nvSpPr>
          <p:cNvPr id="257026" name="Rectangle 2"/>
          <p:cNvSpPr>
            <a:spLocks noGrp="1" noRot="1" noChangeAspect="1" noChangeArrowheads="1" noTextEdit="1"/>
          </p:cNvSpPr>
          <p:nvPr>
            <p:ph type="sldImg"/>
          </p:nvPr>
        </p:nvSpPr>
        <p:spPr>
          <a:xfrm>
            <a:off x="138113" y="768350"/>
            <a:ext cx="6823075" cy="3838575"/>
          </a:xfrm>
          <a:ln/>
        </p:spPr>
      </p:sp>
      <p:sp>
        <p:nvSpPr>
          <p:cNvPr id="257027" name="Rectangle 3"/>
          <p:cNvSpPr>
            <a:spLocks noGrp="1" noChangeArrowheads="1"/>
          </p:cNvSpPr>
          <p:nvPr>
            <p:ph type="body" idx="1"/>
          </p:nvPr>
        </p:nvSpPr>
        <p:spPr/>
        <p:txBody>
          <a:bodyPr/>
          <a:lstStyle/>
          <a:p>
            <a:pPr algn="l"/>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1BD181-BDF7-4713-98B8-0C806104231E}" type="slidenum">
              <a:rPr lang="en-US" altLang="zh-CN"/>
              <a:pPr/>
              <a:t>49</a:t>
            </a:fld>
            <a:endParaRPr lang="en-US" altLang="zh-CN"/>
          </a:p>
        </p:txBody>
      </p:sp>
      <p:sp>
        <p:nvSpPr>
          <p:cNvPr id="259074" name="Rectangle 2"/>
          <p:cNvSpPr>
            <a:spLocks noGrp="1" noRot="1" noChangeAspect="1" noChangeArrowheads="1" noTextEdit="1"/>
          </p:cNvSpPr>
          <p:nvPr>
            <p:ph type="sldImg"/>
          </p:nvPr>
        </p:nvSpPr>
        <p:spPr>
          <a:xfrm>
            <a:off x="138113" y="768350"/>
            <a:ext cx="6823075" cy="3838575"/>
          </a:xfrm>
          <a:ln/>
        </p:spPr>
      </p:sp>
      <p:sp>
        <p:nvSpPr>
          <p:cNvPr id="259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8A506-7020-4427-99B8-9FE785448390}" type="slidenum">
              <a:rPr lang="en-US" altLang="zh-CN"/>
              <a:pPr/>
              <a:t>50</a:t>
            </a:fld>
            <a:endParaRPr lang="en-US" altLang="zh-CN"/>
          </a:p>
        </p:txBody>
      </p:sp>
      <p:sp>
        <p:nvSpPr>
          <p:cNvPr id="261122" name="Rectangle 2"/>
          <p:cNvSpPr>
            <a:spLocks noGrp="1" noRot="1" noChangeAspect="1" noChangeArrowheads="1" noTextEdit="1"/>
          </p:cNvSpPr>
          <p:nvPr>
            <p:ph type="sldImg"/>
          </p:nvPr>
        </p:nvSpPr>
        <p:spPr>
          <a:xfrm>
            <a:off x="138113" y="768350"/>
            <a:ext cx="6823075" cy="3838575"/>
          </a:xfrm>
          <a:ln/>
        </p:spPr>
      </p:sp>
      <p:sp>
        <p:nvSpPr>
          <p:cNvPr id="261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C0F0E-8700-4A58-9319-8AD723535059}" type="slidenum">
              <a:rPr lang="en-US" altLang="zh-CN"/>
              <a:pPr/>
              <a:t>51</a:t>
            </a:fld>
            <a:endParaRPr lang="en-US" altLang="zh-CN"/>
          </a:p>
        </p:txBody>
      </p:sp>
      <p:sp>
        <p:nvSpPr>
          <p:cNvPr id="263170" name="Rectangle 2"/>
          <p:cNvSpPr>
            <a:spLocks noGrp="1" noRot="1" noChangeAspect="1" noChangeArrowheads="1" noTextEdit="1"/>
          </p:cNvSpPr>
          <p:nvPr>
            <p:ph type="sldImg"/>
          </p:nvPr>
        </p:nvSpPr>
        <p:spPr>
          <a:xfrm>
            <a:off x="138113" y="768350"/>
            <a:ext cx="6823075" cy="3838575"/>
          </a:xfrm>
          <a:ln/>
        </p:spPr>
      </p:sp>
      <p:sp>
        <p:nvSpPr>
          <p:cNvPr id="2631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4856E4-3E03-4B53-BA8F-93D40161E240}" type="slidenum">
              <a:rPr lang="en-US" altLang="zh-CN"/>
              <a:pPr/>
              <a:t>52</a:t>
            </a:fld>
            <a:endParaRPr lang="en-US" altLang="zh-CN"/>
          </a:p>
        </p:txBody>
      </p:sp>
      <p:sp>
        <p:nvSpPr>
          <p:cNvPr id="265218" name="Rectangle 2"/>
          <p:cNvSpPr>
            <a:spLocks noGrp="1" noRot="1" noChangeAspect="1" noChangeArrowheads="1" noTextEdit="1"/>
          </p:cNvSpPr>
          <p:nvPr>
            <p:ph type="sldImg"/>
          </p:nvPr>
        </p:nvSpPr>
        <p:spPr>
          <a:xfrm>
            <a:off x="138113" y="768350"/>
            <a:ext cx="6823075" cy="3838575"/>
          </a:xfrm>
          <a:ln/>
        </p:spPr>
      </p:sp>
      <p:sp>
        <p:nvSpPr>
          <p:cNvPr id="26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D206E9-B732-414E-B24B-3C5638C78013}" type="slidenum">
              <a:rPr lang="en-US" altLang="zh-CN"/>
              <a:pPr/>
              <a:t>53</a:t>
            </a:fld>
            <a:endParaRPr lang="en-US" altLang="zh-CN"/>
          </a:p>
        </p:txBody>
      </p:sp>
      <p:sp>
        <p:nvSpPr>
          <p:cNvPr id="267266" name="Rectangle 2"/>
          <p:cNvSpPr>
            <a:spLocks noGrp="1" noRot="1" noChangeAspect="1" noChangeArrowheads="1" noTextEdit="1"/>
          </p:cNvSpPr>
          <p:nvPr>
            <p:ph type="sldImg"/>
          </p:nvPr>
        </p:nvSpPr>
        <p:spPr>
          <a:xfrm>
            <a:off x="138113" y="768350"/>
            <a:ext cx="6823075" cy="3838575"/>
          </a:xfrm>
          <a:ln/>
        </p:spPr>
      </p:sp>
      <p:sp>
        <p:nvSpPr>
          <p:cNvPr id="2672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11EA7-B51B-43BE-9F9D-954419B4456B}" type="slidenum">
              <a:rPr lang="en-US" altLang="zh-CN"/>
              <a:pPr/>
              <a:t>9</a:t>
            </a:fld>
            <a:endParaRPr lang="en-US" altLang="zh-CN"/>
          </a:p>
        </p:txBody>
      </p:sp>
      <p:sp>
        <p:nvSpPr>
          <p:cNvPr id="374786" name="Rectangle 2"/>
          <p:cNvSpPr>
            <a:spLocks noGrp="1" noRot="1" noChangeAspect="1" noChangeArrowheads="1" noTextEdit="1"/>
          </p:cNvSpPr>
          <p:nvPr>
            <p:ph type="sldImg"/>
          </p:nvPr>
        </p:nvSpPr>
        <p:spPr>
          <a:xfrm>
            <a:off x="138113" y="768350"/>
            <a:ext cx="6823075" cy="3838575"/>
          </a:xfrm>
          <a:ln/>
        </p:spPr>
      </p:sp>
      <p:sp>
        <p:nvSpPr>
          <p:cNvPr id="374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4D1A6-3825-4DBA-8FC6-6F0456E636BB}" type="slidenum">
              <a:rPr lang="en-US" altLang="zh-CN"/>
              <a:pPr/>
              <a:t>55</a:t>
            </a:fld>
            <a:endParaRPr lang="en-US" altLang="zh-CN"/>
          </a:p>
        </p:txBody>
      </p:sp>
      <p:sp>
        <p:nvSpPr>
          <p:cNvPr id="269314" name="Rectangle 2"/>
          <p:cNvSpPr>
            <a:spLocks noGrp="1" noRot="1" noChangeAspect="1" noChangeArrowheads="1" noTextEdit="1"/>
          </p:cNvSpPr>
          <p:nvPr>
            <p:ph type="sldImg"/>
          </p:nvPr>
        </p:nvSpPr>
        <p:spPr>
          <a:xfrm>
            <a:off x="138113" y="768350"/>
            <a:ext cx="6823075" cy="3838575"/>
          </a:xfrm>
          <a:ln/>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10DC38-016F-4A17-BBFD-D17A7CDBDB1F}" type="slidenum">
              <a:rPr lang="en-US" altLang="zh-CN"/>
              <a:pPr/>
              <a:t>56</a:t>
            </a:fld>
            <a:endParaRPr lang="en-US" altLang="zh-CN"/>
          </a:p>
        </p:txBody>
      </p:sp>
      <p:sp>
        <p:nvSpPr>
          <p:cNvPr id="285698" name="Rectangle 2"/>
          <p:cNvSpPr>
            <a:spLocks noGrp="1" noRot="1" noChangeAspect="1" noChangeArrowheads="1" noTextEdit="1"/>
          </p:cNvSpPr>
          <p:nvPr>
            <p:ph type="sldImg"/>
          </p:nvPr>
        </p:nvSpPr>
        <p:spPr>
          <a:xfrm>
            <a:off x="138113" y="768350"/>
            <a:ext cx="6823075" cy="3838575"/>
          </a:xfrm>
          <a:ln/>
        </p:spPr>
      </p:sp>
      <p:sp>
        <p:nvSpPr>
          <p:cNvPr id="285699" name="Rectangle 3"/>
          <p:cNvSpPr>
            <a:spLocks noGrp="1" noChangeArrowheads="1"/>
          </p:cNvSpPr>
          <p:nvPr>
            <p:ph type="body" idx="1"/>
          </p:nvPr>
        </p:nvSpPr>
        <p:spPr>
          <a:xfrm>
            <a:off x="1020763" y="4946650"/>
            <a:ext cx="5526087" cy="4519613"/>
          </a:xfrm>
        </p:spPr>
        <p:txBody>
          <a:bodyPr/>
          <a:lstStyle/>
          <a:p>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063B79-9CFB-4705-A127-3351A05DA427}" type="slidenum">
              <a:rPr lang="en-US" altLang="zh-CN"/>
              <a:pPr/>
              <a:t>57</a:t>
            </a:fld>
            <a:endParaRPr lang="en-US" altLang="zh-CN"/>
          </a:p>
        </p:txBody>
      </p:sp>
      <p:sp>
        <p:nvSpPr>
          <p:cNvPr id="287746" name="Rectangle 2"/>
          <p:cNvSpPr>
            <a:spLocks noGrp="1" noRot="1" noChangeAspect="1" noChangeArrowheads="1" noTextEdit="1"/>
          </p:cNvSpPr>
          <p:nvPr>
            <p:ph type="sldImg"/>
          </p:nvPr>
        </p:nvSpPr>
        <p:spPr>
          <a:xfrm>
            <a:off x="138113" y="768350"/>
            <a:ext cx="6823075" cy="3838575"/>
          </a:xfrm>
          <a:ln/>
        </p:spPr>
      </p:sp>
      <p:sp>
        <p:nvSpPr>
          <p:cNvPr id="287747" name="Rectangle 3"/>
          <p:cNvSpPr>
            <a:spLocks noGrp="1" noChangeArrowheads="1"/>
          </p:cNvSpPr>
          <p:nvPr>
            <p:ph type="body" idx="1"/>
          </p:nvPr>
        </p:nvSpPr>
        <p:spPr>
          <a:xfrm>
            <a:off x="942975" y="4946650"/>
            <a:ext cx="5526088" cy="4860925"/>
          </a:xfrm>
        </p:spPr>
        <p:txBody>
          <a:bodyPr/>
          <a:lstStyle/>
          <a:p>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2F9BBC-B114-4BD4-9BC5-79831AE67294}" type="slidenum">
              <a:rPr lang="en-US" altLang="zh-CN"/>
              <a:pPr/>
              <a:t>58</a:t>
            </a:fld>
            <a:endParaRPr lang="en-US" altLang="zh-CN"/>
          </a:p>
        </p:txBody>
      </p:sp>
      <p:sp>
        <p:nvSpPr>
          <p:cNvPr id="289794" name="Rectangle 2"/>
          <p:cNvSpPr>
            <a:spLocks noGrp="1" noRot="1" noChangeAspect="1" noChangeArrowheads="1" noTextEdit="1"/>
          </p:cNvSpPr>
          <p:nvPr>
            <p:ph type="sldImg"/>
          </p:nvPr>
        </p:nvSpPr>
        <p:spPr>
          <a:xfrm>
            <a:off x="138113" y="768350"/>
            <a:ext cx="6823075" cy="3838575"/>
          </a:xfrm>
          <a:ln/>
        </p:spPr>
      </p:sp>
      <p:sp>
        <p:nvSpPr>
          <p:cNvPr id="289795" name="Rectangle 3"/>
          <p:cNvSpPr>
            <a:spLocks noGrp="1" noChangeArrowheads="1"/>
          </p:cNvSpPr>
          <p:nvPr>
            <p:ph type="body" idx="1"/>
          </p:nvPr>
        </p:nvSpPr>
        <p:spPr>
          <a:xfrm>
            <a:off x="1020763" y="4946650"/>
            <a:ext cx="5448300" cy="4946650"/>
          </a:xfrm>
        </p:spPr>
        <p:txBody>
          <a:bodyPr/>
          <a:lstStyle/>
          <a:p>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EBD62-390E-4907-A1F8-31AC52BD32E4}" type="slidenum">
              <a:rPr lang="en-US" altLang="zh-CN"/>
              <a:pPr/>
              <a:t>59</a:t>
            </a:fld>
            <a:endParaRPr lang="en-US" altLang="zh-CN"/>
          </a:p>
        </p:txBody>
      </p:sp>
      <p:sp>
        <p:nvSpPr>
          <p:cNvPr id="291842" name="Rectangle 2"/>
          <p:cNvSpPr>
            <a:spLocks noGrp="1" noRot="1" noChangeAspect="1" noChangeArrowheads="1" noTextEdit="1"/>
          </p:cNvSpPr>
          <p:nvPr>
            <p:ph type="sldImg"/>
          </p:nvPr>
        </p:nvSpPr>
        <p:spPr>
          <a:xfrm>
            <a:off x="138113" y="768350"/>
            <a:ext cx="6823075" cy="3838575"/>
          </a:xfrm>
          <a:ln/>
        </p:spPr>
      </p:sp>
      <p:sp>
        <p:nvSpPr>
          <p:cNvPr id="29184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793195-F8C2-43A5-82AB-CA9FDA5D1A8C}" type="slidenum">
              <a:rPr lang="en-US" altLang="zh-CN" smtClean="0"/>
              <a:pPr/>
              <a:t>60</a:t>
            </a:fld>
            <a:endParaRPr lang="en-US" altLang="zh-CN"/>
          </a:p>
        </p:txBody>
      </p:sp>
    </p:spTree>
    <p:extLst>
      <p:ext uri="{BB962C8B-B14F-4D97-AF65-F5344CB8AC3E}">
        <p14:creationId xmlns:p14="http://schemas.microsoft.com/office/powerpoint/2010/main" val="3987164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92BF4-9C08-4261-905F-3604F7590F0B}" type="slidenum">
              <a:rPr lang="en-US" altLang="zh-CN"/>
              <a:pPr/>
              <a:t>72</a:t>
            </a:fld>
            <a:endParaRPr lang="en-US" altLang="zh-CN"/>
          </a:p>
        </p:txBody>
      </p:sp>
      <p:sp>
        <p:nvSpPr>
          <p:cNvPr id="300034" name="Rectangle 2"/>
          <p:cNvSpPr>
            <a:spLocks noGrp="1" noRot="1" noChangeAspect="1" noChangeArrowheads="1" noTextEdit="1"/>
          </p:cNvSpPr>
          <p:nvPr>
            <p:ph type="sldImg"/>
          </p:nvPr>
        </p:nvSpPr>
        <p:spPr>
          <a:xfrm>
            <a:off x="138113" y="768350"/>
            <a:ext cx="6823075" cy="3838575"/>
          </a:xfrm>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92BF4-9C08-4261-905F-3604F7590F0B}" type="slidenum">
              <a:rPr lang="en-US" altLang="zh-CN"/>
              <a:pPr/>
              <a:t>73</a:t>
            </a:fld>
            <a:endParaRPr lang="en-US" altLang="zh-CN"/>
          </a:p>
        </p:txBody>
      </p:sp>
      <p:sp>
        <p:nvSpPr>
          <p:cNvPr id="300034" name="Rectangle 2"/>
          <p:cNvSpPr>
            <a:spLocks noGrp="1" noRot="1" noChangeAspect="1" noChangeArrowheads="1" noTextEdit="1"/>
          </p:cNvSpPr>
          <p:nvPr>
            <p:ph type="sldImg"/>
          </p:nvPr>
        </p:nvSpPr>
        <p:spPr>
          <a:xfrm>
            <a:off x="138113" y="768350"/>
            <a:ext cx="6823075" cy="3838575"/>
          </a:xfrm>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6AA58-4741-426A-97BC-4B2A1DF44775}" type="slidenum">
              <a:rPr lang="en-US" altLang="zh-CN"/>
              <a:pPr/>
              <a:t>74</a:t>
            </a:fld>
            <a:endParaRPr lang="en-US" altLang="zh-CN"/>
          </a:p>
        </p:txBody>
      </p:sp>
      <p:sp>
        <p:nvSpPr>
          <p:cNvPr id="357378" name="Rectangle 2"/>
          <p:cNvSpPr>
            <a:spLocks noGrp="1" noRot="1" noChangeAspect="1" noChangeArrowheads="1" noTextEdit="1"/>
          </p:cNvSpPr>
          <p:nvPr>
            <p:ph type="sldImg"/>
          </p:nvPr>
        </p:nvSpPr>
        <p:spPr>
          <a:xfrm>
            <a:off x="139700" y="768350"/>
            <a:ext cx="6819900" cy="3836988"/>
          </a:xfrm>
          <a:ln/>
        </p:spPr>
      </p:sp>
      <p:sp>
        <p:nvSpPr>
          <p:cNvPr id="357379" name="Rectangle 3"/>
          <p:cNvSpPr>
            <a:spLocks noGrp="1" noChangeArrowheads="1"/>
          </p:cNvSpPr>
          <p:nvPr>
            <p:ph type="body" idx="1"/>
          </p:nvPr>
        </p:nvSpPr>
        <p:spPr>
          <a:xfrm>
            <a:off x="1165225" y="4946650"/>
            <a:ext cx="4987925" cy="4519613"/>
          </a:xfrm>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143</a:t>
            </a:fld>
            <a:endParaRPr lang="en-US" altLang="zh-CN"/>
          </a:p>
        </p:txBody>
      </p:sp>
    </p:spTree>
    <p:extLst>
      <p:ext uri="{BB962C8B-B14F-4D97-AF65-F5344CB8AC3E}">
        <p14:creationId xmlns:p14="http://schemas.microsoft.com/office/powerpoint/2010/main" val="343310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241AD-0A31-4CFF-93C8-29C657471BC6}" type="slidenum">
              <a:rPr lang="en-US" altLang="zh-CN"/>
              <a:pPr/>
              <a:t>10</a:t>
            </a:fld>
            <a:endParaRPr lang="en-US" altLang="zh-CN"/>
          </a:p>
        </p:txBody>
      </p:sp>
      <p:sp>
        <p:nvSpPr>
          <p:cNvPr id="319490" name="Rectangle 2"/>
          <p:cNvSpPr>
            <a:spLocks noGrp="1" noRot="1" noChangeAspect="1" noChangeArrowheads="1" noTextEdit="1"/>
          </p:cNvSpPr>
          <p:nvPr>
            <p:ph type="sldImg"/>
          </p:nvPr>
        </p:nvSpPr>
        <p:spPr>
          <a:xfrm>
            <a:off x="138113" y="768350"/>
            <a:ext cx="6823075" cy="3838575"/>
          </a:xfrm>
          <a:ln/>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144</a:t>
            </a:fld>
            <a:endParaRPr lang="en-US" altLang="zh-CN"/>
          </a:p>
        </p:txBody>
      </p:sp>
    </p:spTree>
    <p:extLst>
      <p:ext uri="{BB962C8B-B14F-4D97-AF65-F5344CB8AC3E}">
        <p14:creationId xmlns:p14="http://schemas.microsoft.com/office/powerpoint/2010/main" val="2420071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147</a:t>
            </a:fld>
            <a:endParaRPr lang="en-US" altLang="zh-CN"/>
          </a:p>
        </p:txBody>
      </p:sp>
    </p:spTree>
    <p:extLst>
      <p:ext uri="{BB962C8B-B14F-4D97-AF65-F5344CB8AC3E}">
        <p14:creationId xmlns:p14="http://schemas.microsoft.com/office/powerpoint/2010/main" val="2087571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148</a:t>
            </a:fld>
            <a:endParaRPr lang="en-US" altLang="zh-CN"/>
          </a:p>
        </p:txBody>
      </p:sp>
    </p:spTree>
    <p:extLst>
      <p:ext uri="{BB962C8B-B14F-4D97-AF65-F5344CB8AC3E}">
        <p14:creationId xmlns:p14="http://schemas.microsoft.com/office/powerpoint/2010/main" val="261934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149</a:t>
            </a:fld>
            <a:endParaRPr lang="en-US" altLang="zh-CN"/>
          </a:p>
        </p:txBody>
      </p:sp>
    </p:spTree>
    <p:extLst>
      <p:ext uri="{BB962C8B-B14F-4D97-AF65-F5344CB8AC3E}">
        <p14:creationId xmlns:p14="http://schemas.microsoft.com/office/powerpoint/2010/main" val="2463582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150</a:t>
            </a:fld>
            <a:endParaRPr lang="en-US" altLang="zh-CN"/>
          </a:p>
        </p:txBody>
      </p:sp>
    </p:spTree>
    <p:extLst>
      <p:ext uri="{BB962C8B-B14F-4D97-AF65-F5344CB8AC3E}">
        <p14:creationId xmlns:p14="http://schemas.microsoft.com/office/powerpoint/2010/main" val="1239658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151</a:t>
            </a:fld>
            <a:endParaRPr lang="en-US" altLang="zh-CN"/>
          </a:p>
        </p:txBody>
      </p:sp>
    </p:spTree>
    <p:extLst>
      <p:ext uri="{BB962C8B-B14F-4D97-AF65-F5344CB8AC3E}">
        <p14:creationId xmlns:p14="http://schemas.microsoft.com/office/powerpoint/2010/main" val="1617939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152</a:t>
            </a:fld>
            <a:endParaRPr lang="en-US" altLang="zh-CN"/>
          </a:p>
        </p:txBody>
      </p:sp>
    </p:spTree>
    <p:extLst>
      <p:ext uri="{BB962C8B-B14F-4D97-AF65-F5344CB8AC3E}">
        <p14:creationId xmlns:p14="http://schemas.microsoft.com/office/powerpoint/2010/main" val="4230613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153</a:t>
            </a:fld>
            <a:endParaRPr lang="en-US" altLang="zh-CN"/>
          </a:p>
        </p:txBody>
      </p:sp>
    </p:spTree>
    <p:extLst>
      <p:ext uri="{BB962C8B-B14F-4D97-AF65-F5344CB8AC3E}">
        <p14:creationId xmlns:p14="http://schemas.microsoft.com/office/powerpoint/2010/main" val="3111716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155</a:t>
            </a:fld>
            <a:endParaRPr lang="en-US" altLang="zh-CN"/>
          </a:p>
        </p:txBody>
      </p:sp>
    </p:spTree>
    <p:extLst>
      <p:ext uri="{BB962C8B-B14F-4D97-AF65-F5344CB8AC3E}">
        <p14:creationId xmlns:p14="http://schemas.microsoft.com/office/powerpoint/2010/main" val="1027136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156</a:t>
            </a:fld>
            <a:endParaRPr lang="en-US" altLang="zh-CN"/>
          </a:p>
        </p:txBody>
      </p:sp>
    </p:spTree>
    <p:extLst>
      <p:ext uri="{BB962C8B-B14F-4D97-AF65-F5344CB8AC3E}">
        <p14:creationId xmlns:p14="http://schemas.microsoft.com/office/powerpoint/2010/main" val="226388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0430F8-A3CB-4B85-8441-076B1DC45BC4}" type="slidenum">
              <a:rPr lang="en-US" altLang="zh-CN"/>
              <a:pPr/>
              <a:t>11</a:t>
            </a:fld>
            <a:endParaRPr lang="en-US" altLang="zh-CN"/>
          </a:p>
        </p:txBody>
      </p:sp>
      <p:sp>
        <p:nvSpPr>
          <p:cNvPr id="317442" name="Rectangle 2"/>
          <p:cNvSpPr>
            <a:spLocks noGrp="1" noRot="1" noChangeAspect="1" noChangeArrowheads="1" noTextEdit="1"/>
          </p:cNvSpPr>
          <p:nvPr>
            <p:ph type="sldImg"/>
          </p:nvPr>
        </p:nvSpPr>
        <p:spPr>
          <a:xfrm>
            <a:off x="138113" y="768350"/>
            <a:ext cx="6823075" cy="3838575"/>
          </a:xfrm>
          <a:ln/>
        </p:spPr>
      </p:sp>
      <p:sp>
        <p:nvSpPr>
          <p:cNvPr id="31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157</a:t>
            </a:fld>
            <a:endParaRPr lang="en-US" altLang="zh-CN"/>
          </a:p>
        </p:txBody>
      </p:sp>
    </p:spTree>
    <p:extLst>
      <p:ext uri="{BB962C8B-B14F-4D97-AF65-F5344CB8AC3E}">
        <p14:creationId xmlns:p14="http://schemas.microsoft.com/office/powerpoint/2010/main" val="128453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158</a:t>
            </a:fld>
            <a:endParaRPr lang="en-US" altLang="zh-CN"/>
          </a:p>
        </p:txBody>
      </p:sp>
    </p:spTree>
    <p:extLst>
      <p:ext uri="{BB962C8B-B14F-4D97-AF65-F5344CB8AC3E}">
        <p14:creationId xmlns:p14="http://schemas.microsoft.com/office/powerpoint/2010/main" val="2616453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160</a:t>
            </a:fld>
            <a:endParaRPr lang="en-US" altLang="zh-CN"/>
          </a:p>
        </p:txBody>
      </p:sp>
    </p:spTree>
    <p:extLst>
      <p:ext uri="{BB962C8B-B14F-4D97-AF65-F5344CB8AC3E}">
        <p14:creationId xmlns:p14="http://schemas.microsoft.com/office/powerpoint/2010/main" val="41188404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161</a:t>
            </a:fld>
            <a:endParaRPr lang="en-US" altLang="zh-CN"/>
          </a:p>
        </p:txBody>
      </p:sp>
    </p:spTree>
    <p:extLst>
      <p:ext uri="{BB962C8B-B14F-4D97-AF65-F5344CB8AC3E}">
        <p14:creationId xmlns:p14="http://schemas.microsoft.com/office/powerpoint/2010/main" val="3829987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162</a:t>
            </a:fld>
            <a:endParaRPr lang="en-US" altLang="zh-CN"/>
          </a:p>
        </p:txBody>
      </p:sp>
    </p:spTree>
    <p:extLst>
      <p:ext uri="{BB962C8B-B14F-4D97-AF65-F5344CB8AC3E}">
        <p14:creationId xmlns:p14="http://schemas.microsoft.com/office/powerpoint/2010/main" val="3590928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163</a:t>
            </a:fld>
            <a:endParaRPr lang="en-US" altLang="zh-CN"/>
          </a:p>
        </p:txBody>
      </p:sp>
    </p:spTree>
    <p:extLst>
      <p:ext uri="{BB962C8B-B14F-4D97-AF65-F5344CB8AC3E}">
        <p14:creationId xmlns:p14="http://schemas.microsoft.com/office/powerpoint/2010/main" val="30470882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164</a:t>
            </a:fld>
            <a:endParaRPr lang="en-US" altLang="zh-CN"/>
          </a:p>
        </p:txBody>
      </p:sp>
    </p:spTree>
    <p:extLst>
      <p:ext uri="{BB962C8B-B14F-4D97-AF65-F5344CB8AC3E}">
        <p14:creationId xmlns:p14="http://schemas.microsoft.com/office/powerpoint/2010/main" val="13743009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93195-F8C2-43A5-82AB-CA9FDA5D1A8C}" type="slidenum">
              <a:rPr lang="en-US" altLang="zh-CN" smtClean="0"/>
              <a:pPr/>
              <a:t>165</a:t>
            </a:fld>
            <a:endParaRPr lang="en-US" altLang="zh-CN"/>
          </a:p>
        </p:txBody>
      </p:sp>
    </p:spTree>
    <p:extLst>
      <p:ext uri="{BB962C8B-B14F-4D97-AF65-F5344CB8AC3E}">
        <p14:creationId xmlns:p14="http://schemas.microsoft.com/office/powerpoint/2010/main" val="416526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420B5-B862-4F69-A55E-D00A94C249CD}" type="slidenum">
              <a:rPr lang="en-US" altLang="zh-CN"/>
              <a:pPr/>
              <a:t>15</a:t>
            </a:fld>
            <a:endParaRPr lang="en-US" altLang="zh-CN"/>
          </a:p>
        </p:txBody>
      </p:sp>
      <p:sp>
        <p:nvSpPr>
          <p:cNvPr id="321538" name="Rectangle 2"/>
          <p:cNvSpPr>
            <a:spLocks noGrp="1" noRot="1" noChangeAspect="1" noChangeArrowheads="1" noTextEdit="1"/>
          </p:cNvSpPr>
          <p:nvPr>
            <p:ph type="sldImg"/>
          </p:nvPr>
        </p:nvSpPr>
        <p:spPr>
          <a:xfrm>
            <a:off x="138113" y="768350"/>
            <a:ext cx="6823075" cy="3838575"/>
          </a:xfrm>
          <a:ln/>
        </p:spPr>
      </p:sp>
      <p:sp>
        <p:nvSpPr>
          <p:cNvPr id="32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3C9BE4-647A-4F18-8069-9AB33C7FAA54}" type="slidenum">
              <a:rPr lang="en-US" altLang="zh-CN"/>
              <a:pPr/>
              <a:t>16</a:t>
            </a:fld>
            <a:endParaRPr lang="en-US" altLang="zh-CN"/>
          </a:p>
        </p:txBody>
      </p:sp>
      <p:sp>
        <p:nvSpPr>
          <p:cNvPr id="323586" name="Rectangle 2"/>
          <p:cNvSpPr>
            <a:spLocks noGrp="1" noRot="1" noChangeAspect="1" noChangeArrowheads="1" noTextEdit="1"/>
          </p:cNvSpPr>
          <p:nvPr>
            <p:ph type="sldImg"/>
          </p:nvPr>
        </p:nvSpPr>
        <p:spPr>
          <a:xfrm>
            <a:off x="138113" y="768350"/>
            <a:ext cx="6823075" cy="3838575"/>
          </a:xfrm>
          <a:ln/>
        </p:spPr>
      </p:sp>
      <p:sp>
        <p:nvSpPr>
          <p:cNvPr id="323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524BD-6084-4DFC-8AC6-D636BD9D6FFE}" type="slidenum">
              <a:rPr lang="en-US" altLang="zh-CN"/>
              <a:pPr/>
              <a:t>17</a:t>
            </a:fld>
            <a:endParaRPr lang="en-US" altLang="zh-CN"/>
          </a:p>
        </p:txBody>
      </p:sp>
      <p:sp>
        <p:nvSpPr>
          <p:cNvPr id="325634" name="Rectangle 2"/>
          <p:cNvSpPr>
            <a:spLocks noGrp="1" noRot="1" noChangeAspect="1" noChangeArrowheads="1" noTextEdit="1"/>
          </p:cNvSpPr>
          <p:nvPr>
            <p:ph type="sldImg"/>
          </p:nvPr>
        </p:nvSpPr>
        <p:spPr>
          <a:xfrm>
            <a:off x="138113" y="768350"/>
            <a:ext cx="6823075" cy="3838575"/>
          </a:xfrm>
          <a:ln/>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sp>
        <p:nvSpPr>
          <p:cNvPr id="5145" name="Rectangle 25"/>
          <p:cNvSpPr>
            <a:spLocks noGrp="1" noChangeArrowheads="1"/>
          </p:cNvSpPr>
          <p:nvPr>
            <p:ph type="ctrTitle"/>
          </p:nvPr>
        </p:nvSpPr>
        <p:spPr>
          <a:xfrm>
            <a:off x="360000" y="1980000"/>
            <a:ext cx="11581473" cy="1668189"/>
          </a:xfrm>
          <a:noFill/>
        </p:spPr>
        <p:txBody>
          <a:bodyPr/>
          <a:lstStyle>
            <a:lvl1pPr algn="ctr">
              <a:defRPr sz="4800" b="1">
                <a:ln>
                  <a:noFill/>
                </a:ln>
                <a:solidFill>
                  <a:srgbClr val="0000FF"/>
                </a:solidFill>
                <a:latin typeface="Times New Roman" panose="02020603050405020304" pitchFamily="18" charset="0"/>
                <a:cs typeface="Times New Roman" panose="02020603050405020304" pitchFamily="18" charset="0"/>
              </a:defRPr>
            </a:lvl1pPr>
          </a:lstStyle>
          <a:p>
            <a:pPr lvl="0"/>
            <a:endParaRPr lang="zh-CN" altLang="zh-CN" noProof="0" dirty="0"/>
          </a:p>
        </p:txBody>
      </p:sp>
      <p:grpSp>
        <p:nvGrpSpPr>
          <p:cNvPr id="2" name="组合 1">
            <a:extLst>
              <a:ext uri="{FF2B5EF4-FFF2-40B4-BE49-F238E27FC236}">
                <a16:creationId xmlns:a16="http://schemas.microsoft.com/office/drawing/2014/main" id="{CBDB8BB6-68DD-4B6F-AF6B-6131FC9E823D}"/>
              </a:ext>
            </a:extLst>
          </p:cNvPr>
          <p:cNvGrpSpPr/>
          <p:nvPr userDrawn="1"/>
        </p:nvGrpSpPr>
        <p:grpSpPr>
          <a:xfrm>
            <a:off x="275369" y="3672000"/>
            <a:ext cx="11641263" cy="432000"/>
            <a:chOff x="323850" y="2419349"/>
            <a:chExt cx="8730947" cy="432000"/>
          </a:xfrm>
        </p:grpSpPr>
        <p:graphicFrame>
          <p:nvGraphicFramePr>
            <p:cNvPr id="5153" name="Object 33"/>
            <p:cNvGraphicFramePr>
              <a:graphicFrameLocks noChangeAspect="1"/>
            </p:cNvGraphicFramePr>
            <p:nvPr>
              <p:extLst>
                <p:ext uri="{D42A27DB-BD31-4B8C-83A1-F6EECF244321}">
                  <p14:modId xmlns:p14="http://schemas.microsoft.com/office/powerpoint/2010/main" val="3744638467"/>
                </p:ext>
              </p:extLst>
            </p:nvPr>
          </p:nvGraphicFramePr>
          <p:xfrm>
            <a:off x="323850" y="2419349"/>
            <a:ext cx="8730947" cy="432000"/>
          </p:xfrm>
          <a:graphic>
            <a:graphicData uri="http://schemas.openxmlformats.org/presentationml/2006/ole">
              <mc:AlternateContent xmlns:mc="http://schemas.openxmlformats.org/markup-compatibility/2006">
                <mc:Choice xmlns:v="urn:schemas-microsoft-com:vml" Requires="v">
                  <p:oleObj name="剪辑" r:id="rId2" imgW="4732560" imgH="423000" progId="MS_ClipArt_Gallery.2">
                    <p:embed/>
                  </p:oleObj>
                </mc:Choice>
                <mc:Fallback>
                  <p:oleObj name="剪辑" r:id="rId2" imgW="4732560" imgH="423000" progId="MS_ClipArt_Gallery.2">
                    <p:embed/>
                    <p:pic>
                      <p:nvPicPr>
                        <p:cNvPr id="5153"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19349"/>
                          <a:ext cx="8730947" cy="4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6" name="Text Box 36"/>
            <p:cNvSpPr txBox="1">
              <a:spLocks noChangeArrowheads="1"/>
            </p:cNvSpPr>
            <p:nvPr/>
          </p:nvSpPr>
          <p:spPr bwMode="auto">
            <a:xfrm>
              <a:off x="2339975" y="2436883"/>
              <a:ext cx="4537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i="1" dirty="0">
                  <a:solidFill>
                    <a:srgbClr val="0000FF"/>
                  </a:solidFill>
                  <a:ea typeface="宋体" pitchFamily="2" charset="-122"/>
                </a:rPr>
                <a:t>wenshli@bupt.edu.cn</a:t>
              </a:r>
            </a:p>
          </p:txBody>
        </p:sp>
      </p:grpSp>
      <p:sp>
        <p:nvSpPr>
          <p:cNvPr id="5159" name="Rectangle 39"/>
          <p:cNvSpPr>
            <a:spLocks noChangeArrowheads="1"/>
          </p:cNvSpPr>
          <p:nvPr userDrawn="1"/>
        </p:nvSpPr>
        <p:spPr bwMode="auto">
          <a:xfrm>
            <a:off x="360000" y="3672000"/>
            <a:ext cx="11581473" cy="192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0"/>
          <a:lstStyle/>
          <a:p>
            <a:pPr algn="ct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李文生</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椭圆 7"/>
          <p:cNvSpPr/>
          <p:nvPr userDrawn="1"/>
        </p:nvSpPr>
        <p:spPr>
          <a:xfrm>
            <a:off x="10776680" y="0"/>
            <a:ext cx="1440000" cy="144000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pic>
        <p:nvPicPr>
          <p:cNvPr id="9" name="图片 8">
            <a:extLst>
              <a:ext uri="{FF2B5EF4-FFF2-40B4-BE49-F238E27FC236}">
                <a16:creationId xmlns:a16="http://schemas.microsoft.com/office/drawing/2014/main" id="{2A41BBDC-80EF-4613-8147-CFF6A6611F15}"/>
              </a:ext>
            </a:extLst>
          </p:cNvPr>
          <p:cNvPicPr>
            <a:picLocks noChangeAspect="1"/>
          </p:cNvPicPr>
          <p:nvPr userDrawn="1"/>
        </p:nvPicPr>
        <p:blipFill>
          <a:blip r:embed="rId5"/>
          <a:stretch>
            <a:fillRect/>
          </a:stretch>
        </p:blipFill>
        <p:spPr>
          <a:xfrm>
            <a:off x="20325" y="5769260"/>
            <a:ext cx="6120000" cy="1080120"/>
          </a:xfrm>
          <a:prstGeom prst="rect">
            <a:avLst/>
          </a:prstGeom>
        </p:spPr>
      </p:pic>
      <p:sp>
        <p:nvSpPr>
          <p:cNvPr id="3" name="Rectangle 25">
            <a:extLst>
              <a:ext uri="{FF2B5EF4-FFF2-40B4-BE49-F238E27FC236}">
                <a16:creationId xmlns:a16="http://schemas.microsoft.com/office/drawing/2014/main" id="{408409CD-240E-5C95-9743-B3988388BF2D}"/>
              </a:ext>
            </a:extLst>
          </p:cNvPr>
          <p:cNvSpPr txBox="1">
            <a:spLocks noChangeArrowheads="1"/>
          </p:cNvSpPr>
          <p:nvPr userDrawn="1"/>
        </p:nvSpPr>
        <p:spPr bwMode="auto">
          <a:xfrm>
            <a:off x="360000" y="252000"/>
            <a:ext cx="5241553" cy="114300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pPr algn="l"/>
            <a:r>
              <a:rPr lang="zh-CN" altLang="en-US" sz="3200" kern="0" dirty="0">
                <a:latin typeface="楷体" panose="02010609060101010101" pitchFamily="49" charset="-122"/>
                <a:ea typeface="楷体" panose="02010609060101010101" pitchFamily="49" charset="-122"/>
              </a:rPr>
              <a:t>教育部课程思政示范课程</a:t>
            </a:r>
            <a:endParaRPr lang="en-US" altLang="zh-CN" sz="3200" kern="0" dirty="0">
              <a:latin typeface="楷体" panose="02010609060101010101" pitchFamily="49" charset="-122"/>
              <a:ea typeface="楷体" panose="02010609060101010101" pitchFamily="49" charset="-122"/>
            </a:endParaRPr>
          </a:p>
          <a:p>
            <a:pPr algn="l"/>
            <a:r>
              <a:rPr lang="zh-CN" altLang="en-US" sz="3200" kern="0" dirty="0">
                <a:latin typeface="楷体" panose="02010609060101010101" pitchFamily="49" charset="-122"/>
                <a:ea typeface="楷体" panose="02010609060101010101" pitchFamily="49" charset="-122"/>
              </a:rPr>
              <a:t>北京邮电大学高新课程</a:t>
            </a:r>
            <a:endParaRPr lang="zh-CN" altLang="zh-CN" sz="3200" kern="0" dirty="0">
              <a:latin typeface="楷体" panose="02010609060101010101" pitchFamily="49" charset="-122"/>
              <a:ea typeface="楷体" panose="02010609060101010101" pitchFamily="49" charset="-122"/>
            </a:endParaRPr>
          </a:p>
        </p:txBody>
      </p:sp>
      <p:sp>
        <p:nvSpPr>
          <p:cNvPr id="4" name="日期占位符 3">
            <a:extLst>
              <a:ext uri="{FF2B5EF4-FFF2-40B4-BE49-F238E27FC236}">
                <a16:creationId xmlns:a16="http://schemas.microsoft.com/office/drawing/2014/main" id="{6DAD563C-1915-5373-AB02-3AA21B69F725}"/>
              </a:ext>
            </a:extLst>
          </p:cNvPr>
          <p:cNvSpPr>
            <a:spLocks noGrp="1"/>
          </p:cNvSpPr>
          <p:nvPr>
            <p:ph type="dt" sz="half" idx="10"/>
          </p:nvPr>
        </p:nvSpPr>
        <p:spPr>
          <a:xfrm>
            <a:off x="4320000" y="5040000"/>
            <a:ext cx="3600000" cy="402963"/>
          </a:xfrm>
          <a:prstGeom prst="rect">
            <a:avLst/>
          </a:prstGeom>
        </p:spPr>
        <p:txBody>
          <a:bodyPr/>
          <a:lstStyle>
            <a:defPPr>
              <a:defRPr lang="zh-CN"/>
            </a:defPPr>
            <a:lvl1pPr algn="ctr" rtl="0" fontAlgn="base">
              <a:spcBef>
                <a:spcPct val="0"/>
              </a:spcBef>
              <a:spcAft>
                <a:spcPct val="0"/>
              </a:spcAft>
              <a:defRPr kumimoji="1"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6FE94433-00FA-4F71-914E-060E62B54059}" type="datetime3">
              <a:rPr lang="zh-CN" altLang="en-US" smtClean="0"/>
              <a:pPr/>
              <a:t>2024年9月3日星期二</a:t>
            </a:fld>
            <a:endParaRPr lang="zh-CN" altLang="en-US" dirty="0"/>
          </a:p>
        </p:txBody>
      </p:sp>
      <p:sp>
        <p:nvSpPr>
          <p:cNvPr id="5" name="标题 1">
            <a:extLst>
              <a:ext uri="{FF2B5EF4-FFF2-40B4-BE49-F238E27FC236}">
                <a16:creationId xmlns:a16="http://schemas.microsoft.com/office/drawing/2014/main" id="{F8DB766C-7813-08DC-053F-E7D2D4DC7502}"/>
              </a:ext>
            </a:extLst>
          </p:cNvPr>
          <p:cNvSpPr txBox="1">
            <a:spLocks/>
          </p:cNvSpPr>
          <p:nvPr userDrawn="1"/>
        </p:nvSpPr>
        <p:spPr bwMode="auto">
          <a:xfrm>
            <a:off x="5015880" y="203511"/>
            <a:ext cx="5760800" cy="11102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pPr algn="ctr"/>
            <a:r>
              <a:rPr lang="en-US" altLang="zh-CN" sz="5400" kern="0" dirty="0">
                <a:solidFill>
                  <a:schemeClr val="tx1"/>
                </a:solidFill>
              </a:rPr>
              <a:t>Operating System</a:t>
            </a:r>
            <a:endParaRPr lang="zh-CN" altLang="en-US" sz="5400" kern="0" dirty="0">
              <a:solidFill>
                <a:schemeClr val="tx1"/>
              </a:solidFill>
            </a:endParaRPr>
          </a:p>
        </p:txBody>
      </p:sp>
    </p:spTree>
    <p:extLst>
      <p:ext uri="{BB962C8B-B14F-4D97-AF65-F5344CB8AC3E}">
        <p14:creationId xmlns:p14="http://schemas.microsoft.com/office/powerpoint/2010/main" val="300335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
        <p:nvSpPr>
          <p:cNvPr id="6" name="星形: 五角 5">
            <a:extLst>
              <a:ext uri="{FF2B5EF4-FFF2-40B4-BE49-F238E27FC236}">
                <a16:creationId xmlns:a16="http://schemas.microsoft.com/office/drawing/2014/main" id="{0D629E85-572B-A772-A362-40E05843FD45}"/>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412538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20000" cy="720000"/>
          </a:xfrm>
        </p:spPr>
        <p:txBody>
          <a:bodyPr/>
          <a:lstStyle/>
          <a:p>
            <a:r>
              <a:rPr lang="zh-CN" altLang="en-US" dirty="0"/>
              <a:t>单击此处编辑母版标题样式</a:t>
            </a:r>
          </a:p>
        </p:txBody>
      </p:sp>
      <p:sp>
        <p:nvSpPr>
          <p:cNvPr id="3" name="内容占位符 2"/>
          <p:cNvSpPr>
            <a:spLocks noGrp="1"/>
          </p:cNvSpPr>
          <p:nvPr>
            <p:ph idx="1"/>
          </p:nvPr>
        </p:nvSpPr>
        <p:spPr>
          <a:xfrm>
            <a:off x="396647" y="1088740"/>
            <a:ext cx="11520000" cy="2700000"/>
          </a:xfrm>
        </p:spPr>
        <p:txBody>
          <a:bodyPr>
            <a:normAutofit/>
          </a:bodyPr>
          <a:lstStyle>
            <a:lvl1pPr marL="342900" indent="-342900">
              <a:buClr>
                <a:srgbClr val="0000FF"/>
              </a:buClr>
              <a:buSzPct val="80000"/>
              <a:buFont typeface="Wingdings" panose="05000000000000000000" pitchFamily="2" charset="2"/>
              <a:buChar char="n"/>
              <a:defRPr/>
            </a:lvl1pPr>
            <a:lvl2pPr marL="742950" indent="-285750">
              <a:buClr>
                <a:srgbClr val="0000FF"/>
              </a:buClr>
              <a:buFont typeface="Wingdings" pitchFamily="2" charset="2"/>
              <a:buChar char="p"/>
              <a:defRPr/>
            </a:lvl2pPr>
            <a:lvl3pPr marL="1143000" indent="-228600">
              <a:buClr>
                <a:srgbClr val="0000FF"/>
              </a:buClr>
              <a:buFont typeface="Wingdings" pitchFamily="2" charset="2"/>
              <a:buChar char="Ø"/>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
        <p:nvSpPr>
          <p:cNvPr id="5" name="内容占位符 2">
            <a:extLst>
              <a:ext uri="{FF2B5EF4-FFF2-40B4-BE49-F238E27FC236}">
                <a16:creationId xmlns:a16="http://schemas.microsoft.com/office/drawing/2014/main" id="{F3881BF2-1BD1-463C-A35B-B2D3CDCFA600}"/>
              </a:ext>
            </a:extLst>
          </p:cNvPr>
          <p:cNvSpPr>
            <a:spLocks noGrp="1"/>
          </p:cNvSpPr>
          <p:nvPr>
            <p:ph idx="11"/>
          </p:nvPr>
        </p:nvSpPr>
        <p:spPr>
          <a:xfrm>
            <a:off x="395367" y="3924355"/>
            <a:ext cx="11520000" cy="2700000"/>
          </a:xfrm>
        </p:spPr>
        <p:txBody>
          <a:bodyPr>
            <a:normAutofit/>
          </a:bodyPr>
          <a:lstStyle>
            <a:lvl1pPr marL="342900" indent="-342900">
              <a:buClr>
                <a:srgbClr val="0000FF"/>
              </a:buClr>
              <a:buSzPct val="80000"/>
              <a:buFont typeface="Wingdings" panose="05000000000000000000" pitchFamily="2" charset="2"/>
              <a:buChar char="n"/>
              <a:defRPr/>
            </a:lvl1pPr>
            <a:lvl2pPr marL="742950" indent="-285750">
              <a:buClr>
                <a:srgbClr val="0000FF"/>
              </a:buClr>
              <a:buFont typeface="Wingdings" pitchFamily="2" charset="2"/>
              <a:buChar char="p"/>
              <a:defRPr/>
            </a:lvl2pPr>
            <a:lvl3pPr marL="1143000" indent="-228600">
              <a:buClr>
                <a:srgbClr val="0000FF"/>
              </a:buClr>
              <a:buFont typeface="Wingdings" pitchFamily="2" charset="2"/>
              <a:buChar char="Ø"/>
              <a:defRPr/>
            </a:lvl3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33084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Tree>
    <p:extLst>
      <p:ext uri="{BB962C8B-B14F-4D97-AF65-F5344CB8AC3E}">
        <p14:creationId xmlns:p14="http://schemas.microsoft.com/office/powerpoint/2010/main" val="328673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Tree>
    <p:extLst>
      <p:ext uri="{BB962C8B-B14F-4D97-AF65-F5344CB8AC3E}">
        <p14:creationId xmlns:p14="http://schemas.microsoft.com/office/powerpoint/2010/main" val="2175613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lvl1pPr>
              <a:defRPr/>
            </a:lvl1pPr>
          </a:lstStyle>
          <a:p>
            <a:fld id="{B46DCD4B-A773-44AB-A5AF-CE3CB9FE704A}" type="slidenum">
              <a:rPr lang="en-US" altLang="zh-CN"/>
              <a:pPr/>
              <a:t>‹#›</a:t>
            </a:fld>
            <a:endParaRPr lang="en-US" altLang="zh-CN"/>
          </a:p>
        </p:txBody>
      </p:sp>
    </p:spTree>
    <p:extLst>
      <p:ext uri="{BB962C8B-B14F-4D97-AF65-F5344CB8AC3E}">
        <p14:creationId xmlns:p14="http://schemas.microsoft.com/office/powerpoint/2010/main" val="153457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p>
            <a:r>
              <a:rPr lang="zh-CN" altLang="en-US" dirty="0"/>
              <a:t>单击此处编辑母版标题样式</a:t>
            </a:r>
          </a:p>
        </p:txBody>
      </p:sp>
      <p:sp>
        <p:nvSpPr>
          <p:cNvPr id="5" name="灯片编号占位符 4"/>
          <p:cNvSpPr>
            <a:spLocks noGrp="1"/>
          </p:cNvSpPr>
          <p:nvPr>
            <p:ph type="sldNum" sz="quarter" idx="10"/>
          </p:nvPr>
        </p:nvSpPr>
        <p:spPr>
          <a:xfrm>
            <a:off x="11074400" y="6453188"/>
            <a:ext cx="1016000" cy="328612"/>
          </a:xfrm>
        </p:spPr>
        <p:txBody>
          <a:bodyPr/>
          <a:lstStyle>
            <a:lvl1pPr>
              <a:defRPr/>
            </a:lvl1pPr>
          </a:lstStyle>
          <a:p>
            <a:fld id="{C31F608A-0643-4209-BE2E-4A085FC8A795}" type="slidenum">
              <a:rPr lang="en-US" altLang="zh-CN"/>
              <a:pPr/>
              <a:t>‹#›</a:t>
            </a:fld>
            <a:endParaRPr lang="en-US" altLang="zh-CN"/>
          </a:p>
        </p:txBody>
      </p:sp>
      <p:sp>
        <p:nvSpPr>
          <p:cNvPr id="6" name="内容占位符 2">
            <a:extLst>
              <a:ext uri="{FF2B5EF4-FFF2-40B4-BE49-F238E27FC236}">
                <a16:creationId xmlns:a16="http://schemas.microsoft.com/office/drawing/2014/main" id="{A8641377-DB25-EE77-6EA2-57D378B8D233}"/>
              </a:ext>
            </a:extLst>
          </p:cNvPr>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3">
            <a:extLst>
              <a:ext uri="{FF2B5EF4-FFF2-40B4-BE49-F238E27FC236}">
                <a16:creationId xmlns:a16="http://schemas.microsoft.com/office/drawing/2014/main" id="{B168A1F0-DCE0-366D-07C9-0A59486F4F7D}"/>
              </a:ext>
            </a:extLst>
          </p:cNvPr>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497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360000" y="1080000"/>
            <a:ext cx="11556000" cy="5580000"/>
          </a:xfrm>
        </p:spPr>
        <p:txBody>
          <a:bodyPr/>
          <a:lstStyle>
            <a:lvl1pPr marL="342900" indent="-342900">
              <a:buFont typeface="Wingdings" panose="05000000000000000000" pitchFamily="2" charset="2"/>
              <a:buChar char="n"/>
              <a:defRPr/>
            </a:lvl1pPr>
          </a:lstStyle>
          <a:p>
            <a:endParaRPr lang="zh-CN" altLang="en-US" dirty="0"/>
          </a:p>
        </p:txBody>
      </p:sp>
      <p:sp>
        <p:nvSpPr>
          <p:cNvPr id="4" name="灯片编号占位符 3"/>
          <p:cNvSpPr>
            <a:spLocks noGrp="1"/>
          </p:cNvSpPr>
          <p:nvPr>
            <p:ph type="sldNum" sz="quarter" idx="10"/>
          </p:nvPr>
        </p:nvSpPr>
        <p:spPr>
          <a:xfrm>
            <a:off x="11074400" y="6453188"/>
            <a:ext cx="1016000" cy="328612"/>
          </a:xfrm>
        </p:spPr>
        <p:txBody>
          <a:bodyPr/>
          <a:lstStyle>
            <a:lvl1pPr>
              <a:defRPr/>
            </a:lvl1pPr>
          </a:lstStyle>
          <a:p>
            <a:fld id="{E6A0E2BD-5DC8-49A0-B25A-742D5D9C1508}" type="slidenum">
              <a:rPr lang="en-US" altLang="zh-CN"/>
              <a:pPr/>
              <a:t>‹#›</a:t>
            </a:fld>
            <a:endParaRPr lang="en-US" altLang="zh-CN"/>
          </a:p>
        </p:txBody>
      </p:sp>
      <p:sp>
        <p:nvSpPr>
          <p:cNvPr id="2" name="标题 1">
            <a:extLst>
              <a:ext uri="{FF2B5EF4-FFF2-40B4-BE49-F238E27FC236}">
                <a16:creationId xmlns:a16="http://schemas.microsoft.com/office/drawing/2014/main" id="{975BF83C-15D6-15E6-4E27-7BC2BE7CBCEA}"/>
              </a:ext>
            </a:extLst>
          </p:cNvPr>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Tree>
    <p:extLst>
      <p:ext uri="{BB962C8B-B14F-4D97-AF65-F5344CB8AC3E}">
        <p14:creationId xmlns:p14="http://schemas.microsoft.com/office/powerpoint/2010/main" val="412961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在文本之上">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60000" y="1088740"/>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文本占位符 3"/>
          <p:cNvSpPr>
            <a:spLocks noGrp="1"/>
          </p:cNvSpPr>
          <p:nvPr>
            <p:ph type="body" sz="half" idx="2"/>
          </p:nvPr>
        </p:nvSpPr>
        <p:spPr>
          <a:xfrm>
            <a:off x="360000" y="3888355"/>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29"/>
          <p:cNvSpPr>
            <a:spLocks noGrp="1" noChangeArrowheads="1"/>
          </p:cNvSpPr>
          <p:nvPr>
            <p:ph type="sldNum" sz="quarter" idx="10"/>
          </p:nvPr>
        </p:nvSpPr>
        <p:spPr>
          <a:ln/>
        </p:spPr>
        <p:txBody>
          <a:bodyPr/>
          <a:lstStyle>
            <a:lvl1pPr>
              <a:defRPr/>
            </a:lvl1pPr>
          </a:lstStyle>
          <a:p>
            <a:pPr>
              <a:defRPr/>
            </a:pPr>
            <a:fld id="{56A76461-E082-43AD-9577-1E67FD9444D8}" type="slidenum">
              <a:rPr lang="en-US" altLang="zh-CN"/>
              <a:pPr>
                <a:defRPr/>
              </a:pPr>
              <a:t>‹#›</a:t>
            </a:fld>
            <a:endParaRPr lang="en-US" altLang="zh-CN"/>
          </a:p>
        </p:txBody>
      </p:sp>
      <p:sp>
        <p:nvSpPr>
          <p:cNvPr id="6" name="标题 1">
            <a:extLst>
              <a:ext uri="{FF2B5EF4-FFF2-40B4-BE49-F238E27FC236}">
                <a16:creationId xmlns:a16="http://schemas.microsoft.com/office/drawing/2014/main" id="{4FFDEC6C-BDD3-2A54-F59D-C780C472531B}"/>
              </a:ext>
            </a:extLst>
          </p:cNvPr>
          <p:cNvSpPr>
            <a:spLocks noGrp="1"/>
          </p:cNvSpPr>
          <p:nvPr>
            <p:ph type="title"/>
          </p:nvPr>
        </p:nvSpPr>
        <p:spPr>
          <a:xfrm>
            <a:off x="360000" y="108000"/>
            <a:ext cx="11592000" cy="720000"/>
          </a:xfrm>
        </p:spPr>
        <p:txBody>
          <a:bodyPr/>
          <a:lstStyle/>
          <a:p>
            <a:r>
              <a:rPr lang="zh-CN" altLang="en-US" dirty="0"/>
              <a:t>单击此处编辑母版标题样式</a:t>
            </a:r>
          </a:p>
        </p:txBody>
      </p:sp>
    </p:spTree>
    <p:extLst>
      <p:ext uri="{BB962C8B-B14F-4D97-AF65-F5344CB8AC3E}">
        <p14:creationId xmlns:p14="http://schemas.microsoft.com/office/powerpoint/2010/main" val="408358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a:solidFill>
            <a:srgbClr val="66FFFF"/>
          </a:solidFill>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
        <p:nvSpPr>
          <p:cNvPr id="5" name="星形: 五角 4">
            <a:extLst>
              <a:ext uri="{FF2B5EF4-FFF2-40B4-BE49-F238E27FC236}">
                <a16:creationId xmlns:a16="http://schemas.microsoft.com/office/drawing/2014/main" id="{A13FEC6F-7D60-0D29-2DE1-4E6F18B5307C}"/>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65803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
        <p:nvSpPr>
          <p:cNvPr id="5" name="星形: 五角 4">
            <a:extLst>
              <a:ext uri="{FF2B5EF4-FFF2-40B4-BE49-F238E27FC236}">
                <a16:creationId xmlns:a16="http://schemas.microsoft.com/office/drawing/2014/main" id="{A32C27C6-837E-886A-56F5-BF208B8515BB}"/>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00472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121" name="Rectangle 25"/>
          <p:cNvSpPr>
            <a:spLocks noGrp="1" noChangeArrowheads="1"/>
          </p:cNvSpPr>
          <p:nvPr>
            <p:ph type="title"/>
          </p:nvPr>
        </p:nvSpPr>
        <p:spPr bwMode="auto">
          <a:xfrm>
            <a:off x="360000" y="108000"/>
            <a:ext cx="11592000" cy="720000"/>
          </a:xfrm>
          <a:prstGeom prst="rect">
            <a:avLst/>
          </a:prstGeom>
          <a:solidFill>
            <a:srgbClr val="002060"/>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22" name="Rectangle 26"/>
          <p:cNvSpPr>
            <a:spLocks noGrp="1" noChangeArrowheads="1"/>
          </p:cNvSpPr>
          <p:nvPr>
            <p:ph type="body" idx="1"/>
          </p:nvPr>
        </p:nvSpPr>
        <p:spPr bwMode="auto">
          <a:xfrm>
            <a:off x="360000" y="1043735"/>
            <a:ext cx="11556000"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126" name="Text Box 30"/>
          <p:cNvSpPr txBox="1">
            <a:spLocks noChangeArrowheads="1"/>
          </p:cNvSpPr>
          <p:nvPr/>
        </p:nvSpPr>
        <p:spPr bwMode="auto">
          <a:xfrm rot="5400000">
            <a:off x="-992187" y="5310560"/>
            <a:ext cx="24098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r>
              <a:rPr lang="en-US" altLang="zh-CN" sz="1400" b="0" i="1" dirty="0">
                <a:solidFill>
                  <a:srgbClr val="0000FF"/>
                </a:solidFill>
                <a:latin typeface="Times New Roman" panose="02020603050405020304" pitchFamily="18" charset="0"/>
                <a:cs typeface="Times New Roman" panose="02020603050405020304" pitchFamily="18" charset="0"/>
              </a:rPr>
              <a:t>wenshli@bupt.edu.cn</a:t>
            </a:r>
          </a:p>
        </p:txBody>
      </p:sp>
      <p:sp>
        <p:nvSpPr>
          <p:cNvPr id="4125" name="Rectangle 29"/>
          <p:cNvSpPr>
            <a:spLocks noGrp="1" noChangeArrowheads="1"/>
          </p:cNvSpPr>
          <p:nvPr>
            <p:ph type="sldNum" sz="quarter" idx="4"/>
          </p:nvPr>
        </p:nvSpPr>
        <p:spPr bwMode="auto">
          <a:xfrm>
            <a:off x="1111067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b="0">
                <a:latin typeface="Times New Roman" panose="02020603050405020304" pitchFamily="18" charset="0"/>
                <a:cs typeface="Times New Roman" panose="02020603050405020304" pitchFamily="18" charset="0"/>
              </a:defRPr>
            </a:lvl1pPr>
          </a:lstStyle>
          <a:p>
            <a:fld id="{94B65F5E-76AF-4616-8AB7-5F4F37EF1F71}" type="slidenum">
              <a:rPr lang="en-US" altLang="zh-CN" smtClean="0"/>
              <a:pPr/>
              <a:t>‹#›</a:t>
            </a:fld>
            <a:endParaRPr lang="en-US" altLang="zh-CN"/>
          </a:p>
        </p:txBody>
      </p:sp>
      <p:grpSp>
        <p:nvGrpSpPr>
          <p:cNvPr id="2" name="组合 1">
            <a:extLst>
              <a:ext uri="{FF2B5EF4-FFF2-40B4-BE49-F238E27FC236}">
                <a16:creationId xmlns:a16="http://schemas.microsoft.com/office/drawing/2014/main" id="{C97C6F2A-58FC-DA1E-64BA-12E37F77A954}"/>
              </a:ext>
            </a:extLst>
          </p:cNvPr>
          <p:cNvGrpSpPr/>
          <p:nvPr userDrawn="1"/>
        </p:nvGrpSpPr>
        <p:grpSpPr>
          <a:xfrm>
            <a:off x="360000" y="108000"/>
            <a:ext cx="1800000" cy="540060"/>
            <a:chOff x="360000" y="108000"/>
            <a:chExt cx="1800000" cy="540060"/>
          </a:xfrm>
        </p:grpSpPr>
        <p:cxnSp>
          <p:nvCxnSpPr>
            <p:cNvPr id="4" name="直接连接符 3"/>
            <p:cNvCxnSpPr/>
            <p:nvPr userDrawn="1"/>
          </p:nvCxnSpPr>
          <p:spPr bwMode="auto">
            <a:xfrm>
              <a:off x="360000" y="108000"/>
              <a:ext cx="0" cy="54006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360000" y="108000"/>
              <a:ext cx="1800000" cy="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userDrawn="1"/>
        </p:nvGrpSpPr>
        <p:grpSpPr>
          <a:xfrm>
            <a:off x="360000" y="4824000"/>
            <a:ext cx="1080000" cy="1800000"/>
            <a:chOff x="251520" y="4869360"/>
            <a:chExt cx="3600400" cy="1800000"/>
          </a:xfrm>
        </p:grpSpPr>
        <p:sp>
          <p:nvSpPr>
            <p:cNvPr id="15" name="Line 8"/>
            <p:cNvSpPr>
              <a:spLocks noChangeShapeType="1"/>
            </p:cNvSpPr>
            <p:nvPr userDrawn="1"/>
          </p:nvSpPr>
          <p:spPr bwMode="auto">
            <a:xfrm>
              <a:off x="251520" y="4869360"/>
              <a:ext cx="0" cy="18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7" name="Line 8"/>
            <p:cNvSpPr>
              <a:spLocks noChangeShapeType="1"/>
            </p:cNvSpPr>
            <p:nvPr userDrawn="1"/>
          </p:nvSpPr>
          <p:spPr bwMode="auto">
            <a:xfrm rot="5400000">
              <a:off x="2051920" y="4869360"/>
              <a:ext cx="0" cy="36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8" name="组合 7"/>
          <p:cNvGrpSpPr/>
          <p:nvPr userDrawn="1"/>
        </p:nvGrpSpPr>
        <p:grpSpPr>
          <a:xfrm>
            <a:off x="10128648" y="1080000"/>
            <a:ext cx="1800000" cy="1080000"/>
            <a:chOff x="5382090" y="1043735"/>
            <a:chExt cx="3600400" cy="1800000"/>
          </a:xfrm>
        </p:grpSpPr>
        <p:sp>
          <p:nvSpPr>
            <p:cNvPr id="20" name="Line 8"/>
            <p:cNvSpPr>
              <a:spLocks noChangeShapeType="1"/>
            </p:cNvSpPr>
            <p:nvPr userDrawn="1"/>
          </p:nvSpPr>
          <p:spPr bwMode="auto">
            <a:xfrm>
              <a:off x="8982490" y="1043735"/>
              <a:ext cx="0" cy="18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1" name="Line 8"/>
            <p:cNvSpPr>
              <a:spLocks noChangeShapeType="1"/>
            </p:cNvSpPr>
            <p:nvPr userDrawn="1"/>
          </p:nvSpPr>
          <p:spPr bwMode="auto">
            <a:xfrm rot="5400000">
              <a:off x="7182090" y="-756265"/>
              <a:ext cx="0" cy="36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Tree>
    <p:extLst>
      <p:ext uri="{BB962C8B-B14F-4D97-AF65-F5344CB8AC3E}">
        <p14:creationId xmlns:p14="http://schemas.microsoft.com/office/powerpoint/2010/main" val="774339337"/>
      </p:ext>
    </p:extLst>
  </p:cSld>
  <p:clrMap bg1="lt1" tx1="dk1" bg2="lt2" tx2="dk2" accent1="accent1" accent2="accent2" accent3="accent3" accent4="accent4" accent5="accent5" accent6="accent6" hlink="hlink" folHlink="folHlink"/>
  <p:sldLayoutIdLst>
    <p:sldLayoutId id="2147483708" r:id="rId1"/>
    <p:sldLayoutId id="2147483702" r:id="rId2"/>
    <p:sldLayoutId id="2147483703" r:id="rId3"/>
    <p:sldLayoutId id="2147483704" r:id="rId4"/>
    <p:sldLayoutId id="2147483705" r:id="rId5"/>
    <p:sldLayoutId id="2147483706" r:id="rId6"/>
    <p:sldLayoutId id="2147483707" r:id="rId7"/>
    <p:sldLayoutId id="2147483709" r:id="rId8"/>
    <p:sldLayoutId id="2147483710" r:id="rId9"/>
    <p:sldLayoutId id="2147483711" r:id="rId10"/>
    <p:sldLayoutId id="2147483712" r:id="rId11"/>
  </p:sldLayoutIdLst>
  <p:hf hdr="0" ftr="0"/>
  <p:txStyles>
    <p:title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p:titleStyle>
    <p:bodyStyle>
      <a:lvl1pPr marL="342900" indent="-342900" algn="l" rtl="0" fontAlgn="base">
        <a:spcBef>
          <a:spcPct val="20000"/>
        </a:spcBef>
        <a:spcAft>
          <a:spcPct val="0"/>
        </a:spcAft>
        <a:buClr>
          <a:srgbClr val="0000FF"/>
        </a:buClr>
        <a:buSzPct val="80000"/>
        <a:buFont typeface="Wingdings" panose="05000000000000000000" pitchFamily="2" charset="2"/>
        <a:buChar char="n"/>
        <a:defRPr kumimoji="1"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rtl="0" fontAlgn="base">
        <a:spcBef>
          <a:spcPct val="20000"/>
        </a:spcBef>
        <a:spcAft>
          <a:spcPct val="0"/>
        </a:spcAft>
        <a:buChar char="–"/>
        <a:defRPr kumimoji="1">
          <a:solidFill>
            <a:schemeClr val="tx1"/>
          </a:solidFill>
          <a:latin typeface="+mn-lt"/>
          <a:ea typeface="+mn-ea"/>
        </a:defRPr>
      </a:lvl4pPr>
      <a:lvl5pPr marL="2057400" indent="-228600" algn="l" rtl="0" fontAlgn="base">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33.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slide" Target="slide9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25193;&#23637;&#35838;&#20214;&#20869;&#23481;/OS--03--openEuler&#31243;&#24207;&#35013;&#36733;&#65288;exec&#65289;.pptx" TargetMode="External"/><Relationship Id="rId7" Type="http://schemas.openxmlformats.org/officeDocument/2006/relationships/hyperlink" Target="&#25193;&#23637;&#35838;&#20214;&#20869;&#23481;/OS--03--openEuler%20IPC%20&#36827;&#31243;&#36890;&#20449;.pptx"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25193;&#23637;&#35838;&#20214;&#20869;&#23481;/OS--03--openEuler&#36827;&#31243;&#32456;&#27490;.pptx" TargetMode="External"/><Relationship Id="rId5" Type="http://schemas.openxmlformats.org/officeDocument/2006/relationships/hyperlink" Target="&#25193;&#23637;&#35838;&#20214;&#20869;&#23481;/OS--03--2--openEuler%20&#36827;&#31243;&#21019;&#24314;.pptx" TargetMode="External"/><Relationship Id="rId4" Type="http://schemas.openxmlformats.org/officeDocument/2006/relationships/hyperlink" Target="&#25193;&#23637;&#35838;&#20214;&#20869;&#23481;/OS--03--1--openEuler%20PCB.pptx"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10.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0EF71-D03C-48C5-B7CD-34BACA9B61B3}"/>
              </a:ext>
            </a:extLst>
          </p:cNvPr>
          <p:cNvSpPr>
            <a:spLocks noGrp="1"/>
          </p:cNvSpPr>
          <p:nvPr>
            <p:ph type="ctrTitle"/>
          </p:nvPr>
        </p:nvSpPr>
        <p:spPr/>
        <p:txBody>
          <a:bodyPr/>
          <a:lstStyle/>
          <a:p>
            <a:r>
              <a:rPr lang="en-US" altLang="zh-CN" dirty="0"/>
              <a:t>Chapter 3   Processes</a:t>
            </a:r>
            <a:endParaRPr lang="zh-CN" altLang="en-US" dirty="0"/>
          </a:p>
        </p:txBody>
      </p:sp>
      <p:sp>
        <p:nvSpPr>
          <p:cNvPr id="3" name="日期占位符 2">
            <a:extLst>
              <a:ext uri="{FF2B5EF4-FFF2-40B4-BE49-F238E27FC236}">
                <a16:creationId xmlns:a16="http://schemas.microsoft.com/office/drawing/2014/main" id="{FD586575-EE15-49FA-CE91-645D046AE1CC}"/>
              </a:ext>
            </a:extLst>
          </p:cNvPr>
          <p:cNvSpPr>
            <a:spLocks noGrp="1"/>
          </p:cNvSpPr>
          <p:nvPr>
            <p:ph type="dt" sz="half" idx="10"/>
          </p:nvPr>
        </p:nvSpPr>
        <p:spPr/>
        <p:txBody>
          <a:bodyPr/>
          <a:lstStyle/>
          <a:p>
            <a:fld id="{D2FE0206-49CE-4B0D-B4FF-059A07B04BF6}" type="datetime3">
              <a:rPr lang="zh-CN" altLang="en-US" smtClean="0"/>
              <a:t>2024年9月3日星期二</a:t>
            </a:fld>
            <a:endParaRPr lang="zh-CN" altLang="en-US" dirty="0"/>
          </a:p>
        </p:txBody>
      </p:sp>
    </p:spTree>
    <p:extLst>
      <p:ext uri="{BB962C8B-B14F-4D97-AF65-F5344CB8AC3E}">
        <p14:creationId xmlns:p14="http://schemas.microsoft.com/office/powerpoint/2010/main" val="350391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en-US" altLang="zh-CN" dirty="0"/>
              <a:t>CPU Switch From Process to Process (Figure 3.4)</a:t>
            </a:r>
          </a:p>
        </p:txBody>
      </p:sp>
      <p:sp>
        <p:nvSpPr>
          <p:cNvPr id="52" name="灯片编号占位符 2"/>
          <p:cNvSpPr>
            <a:spLocks noGrp="1"/>
          </p:cNvSpPr>
          <p:nvPr>
            <p:ph type="sldNum" sz="quarter" idx="10"/>
          </p:nvPr>
        </p:nvSpPr>
        <p:spPr/>
        <p:txBody>
          <a:bodyPr/>
          <a:lstStyle/>
          <a:p>
            <a:fld id="{83600D86-275E-4DE1-89A8-17F688CDB112}" type="slidenum">
              <a:rPr lang="en-US" altLang="zh-CN"/>
              <a:pPr/>
              <a:t>10</a:t>
            </a:fld>
            <a:endParaRPr lang="en-US" altLang="zh-CN"/>
          </a:p>
        </p:txBody>
      </p:sp>
      <p:sp>
        <p:nvSpPr>
          <p:cNvPr id="318467" name="Text Box 3"/>
          <p:cNvSpPr txBox="1">
            <a:spLocks noChangeArrowheads="1"/>
          </p:cNvSpPr>
          <p:nvPr/>
        </p:nvSpPr>
        <p:spPr bwMode="auto">
          <a:xfrm>
            <a:off x="2216341" y="838201"/>
            <a:ext cx="7471982" cy="461665"/>
          </a:xfrm>
          <a:prstGeom prst="rect">
            <a:avLst/>
          </a:prstGeom>
          <a:solidFill>
            <a:schemeClr val="bg1">
              <a:lumMod val="85000"/>
            </a:schemeClr>
          </a:solidFill>
          <a:ln>
            <a:noFill/>
          </a:ln>
          <a:effectLst/>
        </p:spPr>
        <p:txBody>
          <a:bodyPr wrap="none">
            <a:spAutoFit/>
          </a:bodyPr>
          <a:lstStyle/>
          <a:p>
            <a:pPr algn="ctr"/>
            <a:r>
              <a:rPr lang="en-US" altLang="zh-CN" b="1" dirty="0"/>
              <a:t>Process P</a:t>
            </a:r>
            <a:r>
              <a:rPr lang="en-US" altLang="zh-CN" b="1" baseline="-25000" dirty="0"/>
              <a:t>0</a:t>
            </a:r>
            <a:r>
              <a:rPr lang="en-US" altLang="zh-CN" b="1" dirty="0"/>
              <a:t>               Operating System              process P</a:t>
            </a:r>
            <a:r>
              <a:rPr lang="en-US" altLang="zh-CN" b="1" baseline="-25000" dirty="0"/>
              <a:t>1</a:t>
            </a:r>
            <a:endParaRPr lang="en-US" altLang="zh-CN" b="1" dirty="0"/>
          </a:p>
        </p:txBody>
      </p:sp>
      <p:sp>
        <p:nvSpPr>
          <p:cNvPr id="318468" name="Rectangle 4"/>
          <p:cNvSpPr>
            <a:spLocks noChangeArrowheads="1"/>
          </p:cNvSpPr>
          <p:nvPr/>
        </p:nvSpPr>
        <p:spPr bwMode="auto">
          <a:xfrm>
            <a:off x="4419600" y="2057400"/>
            <a:ext cx="2819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Save state into PCB</a:t>
            </a:r>
            <a:r>
              <a:rPr lang="en-US" altLang="zh-CN" sz="2000" b="1" baseline="-25000"/>
              <a:t>0</a:t>
            </a:r>
            <a:endParaRPr lang="en-US" altLang="zh-CN" sz="1800" b="1"/>
          </a:p>
        </p:txBody>
      </p:sp>
      <p:sp>
        <p:nvSpPr>
          <p:cNvPr id="318469" name="Text Box 5"/>
          <p:cNvSpPr txBox="1">
            <a:spLocks noChangeArrowheads="1"/>
          </p:cNvSpPr>
          <p:nvPr/>
        </p:nvSpPr>
        <p:spPr bwMode="auto">
          <a:xfrm>
            <a:off x="5546725" y="2254250"/>
            <a:ext cx="527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t>...</a:t>
            </a:r>
            <a:endParaRPr lang="en-US" altLang="zh-CN" b="1"/>
          </a:p>
        </p:txBody>
      </p:sp>
      <p:sp>
        <p:nvSpPr>
          <p:cNvPr id="318470" name="Rectangle 6"/>
          <p:cNvSpPr>
            <a:spLocks noChangeArrowheads="1"/>
          </p:cNvSpPr>
          <p:nvPr/>
        </p:nvSpPr>
        <p:spPr bwMode="auto">
          <a:xfrm>
            <a:off x="4419600" y="3048000"/>
            <a:ext cx="2819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t>reload state from PCB</a:t>
            </a:r>
            <a:r>
              <a:rPr lang="en-US" altLang="zh-CN" sz="2000" b="1" baseline="-25000"/>
              <a:t>1</a:t>
            </a:r>
            <a:endParaRPr lang="en-US" altLang="zh-CN" sz="2000" b="1"/>
          </a:p>
        </p:txBody>
      </p:sp>
      <p:grpSp>
        <p:nvGrpSpPr>
          <p:cNvPr id="318471" name="Group 7"/>
          <p:cNvGrpSpPr>
            <a:grpSpLocks/>
          </p:cNvGrpSpPr>
          <p:nvPr/>
        </p:nvGrpSpPr>
        <p:grpSpPr bwMode="auto">
          <a:xfrm>
            <a:off x="3352800" y="1447800"/>
            <a:ext cx="3765550" cy="609600"/>
            <a:chOff x="1152" y="912"/>
            <a:chExt cx="2372" cy="384"/>
          </a:xfrm>
        </p:grpSpPr>
        <p:sp>
          <p:nvSpPr>
            <p:cNvPr id="318472" name="Text Box 8"/>
            <p:cNvSpPr txBox="1">
              <a:spLocks noChangeArrowheads="1"/>
            </p:cNvSpPr>
            <p:nvPr/>
          </p:nvSpPr>
          <p:spPr bwMode="auto">
            <a:xfrm>
              <a:off x="1776" y="912"/>
              <a:ext cx="1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Interrupt or system call</a:t>
              </a:r>
            </a:p>
          </p:txBody>
        </p:sp>
        <p:grpSp>
          <p:nvGrpSpPr>
            <p:cNvPr id="318473" name="Group 9"/>
            <p:cNvGrpSpPr>
              <a:grpSpLocks/>
            </p:cNvGrpSpPr>
            <p:nvPr/>
          </p:nvGrpSpPr>
          <p:grpSpPr bwMode="auto">
            <a:xfrm>
              <a:off x="1152" y="1152"/>
              <a:ext cx="1488" cy="144"/>
              <a:chOff x="1104" y="1152"/>
              <a:chExt cx="1488" cy="144"/>
            </a:xfrm>
          </p:grpSpPr>
          <p:sp>
            <p:nvSpPr>
              <p:cNvPr id="318474" name="Line 10"/>
              <p:cNvSpPr>
                <a:spLocks noChangeShapeType="1"/>
              </p:cNvSpPr>
              <p:nvPr/>
            </p:nvSpPr>
            <p:spPr bwMode="auto">
              <a:xfrm flipV="1">
                <a:off x="1104" y="1152"/>
                <a:ext cx="48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75" name="Line 11"/>
              <p:cNvSpPr>
                <a:spLocks noChangeShapeType="1"/>
              </p:cNvSpPr>
              <p:nvPr/>
            </p:nvSpPr>
            <p:spPr bwMode="auto">
              <a:xfrm>
                <a:off x="1584" y="1152"/>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76" name="Line 12"/>
              <p:cNvSpPr>
                <a:spLocks noChangeShapeType="1"/>
              </p:cNvSpPr>
              <p:nvPr/>
            </p:nvSpPr>
            <p:spPr bwMode="auto">
              <a:xfrm>
                <a:off x="2592" y="11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grpSp>
        <p:nvGrpSpPr>
          <p:cNvPr id="318477" name="Group 13"/>
          <p:cNvGrpSpPr>
            <a:grpSpLocks/>
          </p:cNvGrpSpPr>
          <p:nvPr/>
        </p:nvGrpSpPr>
        <p:grpSpPr bwMode="auto">
          <a:xfrm>
            <a:off x="8534400" y="1600200"/>
            <a:ext cx="692150" cy="1828800"/>
            <a:chOff x="4416" y="1008"/>
            <a:chExt cx="436" cy="1152"/>
          </a:xfrm>
        </p:grpSpPr>
        <p:sp>
          <p:nvSpPr>
            <p:cNvPr id="318478" name="Line 14"/>
            <p:cNvSpPr>
              <a:spLocks noChangeShapeType="1"/>
            </p:cNvSpPr>
            <p:nvPr/>
          </p:nvSpPr>
          <p:spPr bwMode="auto">
            <a:xfrm>
              <a:off x="4416" y="1008"/>
              <a:ext cx="0" cy="115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79" name="Text Box 15"/>
            <p:cNvSpPr txBox="1">
              <a:spLocks noChangeArrowheads="1"/>
            </p:cNvSpPr>
            <p:nvPr/>
          </p:nvSpPr>
          <p:spPr bwMode="auto">
            <a:xfrm>
              <a:off x="4445" y="1440"/>
              <a:ext cx="4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idle </a:t>
              </a:r>
            </a:p>
          </p:txBody>
        </p:sp>
      </p:grpSp>
      <p:sp>
        <p:nvSpPr>
          <p:cNvPr id="318480" name="Line 16"/>
          <p:cNvSpPr>
            <a:spLocks noChangeShapeType="1"/>
          </p:cNvSpPr>
          <p:nvPr/>
        </p:nvSpPr>
        <p:spPr bwMode="auto">
          <a:xfrm>
            <a:off x="8382000" y="3429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318481" name="Group 17"/>
          <p:cNvGrpSpPr>
            <a:grpSpLocks/>
          </p:cNvGrpSpPr>
          <p:nvPr/>
        </p:nvGrpSpPr>
        <p:grpSpPr bwMode="auto">
          <a:xfrm>
            <a:off x="5791200" y="3429000"/>
            <a:ext cx="2514600" cy="228600"/>
            <a:chOff x="2640" y="2160"/>
            <a:chExt cx="1680" cy="144"/>
          </a:xfrm>
        </p:grpSpPr>
        <p:sp>
          <p:nvSpPr>
            <p:cNvPr id="318482" name="Line 18"/>
            <p:cNvSpPr>
              <a:spLocks noChangeShapeType="1"/>
            </p:cNvSpPr>
            <p:nvPr/>
          </p:nvSpPr>
          <p:spPr bwMode="auto">
            <a:xfrm>
              <a:off x="2640" y="216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83" name="Line 19"/>
            <p:cNvSpPr>
              <a:spLocks noChangeShapeType="1"/>
            </p:cNvSpPr>
            <p:nvPr/>
          </p:nvSpPr>
          <p:spPr bwMode="auto">
            <a:xfrm>
              <a:off x="2640" y="2304"/>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84" name="Line 20"/>
            <p:cNvSpPr>
              <a:spLocks noChangeShapeType="1"/>
            </p:cNvSpPr>
            <p:nvPr/>
          </p:nvSpPr>
          <p:spPr bwMode="auto">
            <a:xfrm flipV="1">
              <a:off x="3696" y="2160"/>
              <a:ext cx="62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318485" name="Group 21"/>
          <p:cNvGrpSpPr>
            <a:grpSpLocks/>
          </p:cNvGrpSpPr>
          <p:nvPr/>
        </p:nvGrpSpPr>
        <p:grpSpPr bwMode="auto">
          <a:xfrm>
            <a:off x="8404222" y="3429000"/>
            <a:ext cx="1297061" cy="1066800"/>
            <a:chOff x="4320" y="2160"/>
            <a:chExt cx="717" cy="672"/>
          </a:xfrm>
        </p:grpSpPr>
        <p:sp>
          <p:nvSpPr>
            <p:cNvPr id="318486" name="AutoShape 22"/>
            <p:cNvSpPr>
              <a:spLocks noChangeArrowheads="1"/>
            </p:cNvSpPr>
            <p:nvPr/>
          </p:nvSpPr>
          <p:spPr bwMode="auto">
            <a:xfrm>
              <a:off x="4320" y="2160"/>
              <a:ext cx="144" cy="672"/>
            </a:xfrm>
            <a:prstGeom prst="downArrow">
              <a:avLst>
                <a:gd name="adj1" fmla="val 50000"/>
                <a:gd name="adj2" fmla="val 11666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318487" name="Text Box 23"/>
            <p:cNvSpPr txBox="1">
              <a:spLocks noChangeArrowheads="1"/>
            </p:cNvSpPr>
            <p:nvPr/>
          </p:nvSpPr>
          <p:spPr bwMode="auto">
            <a:xfrm>
              <a:off x="4447" y="2304"/>
              <a:ext cx="590" cy="252"/>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running</a:t>
              </a:r>
            </a:p>
          </p:txBody>
        </p:sp>
      </p:grpSp>
      <p:sp>
        <p:nvSpPr>
          <p:cNvPr id="318488" name="Line 24"/>
          <p:cNvSpPr>
            <a:spLocks noChangeShapeType="1"/>
          </p:cNvSpPr>
          <p:nvPr/>
        </p:nvSpPr>
        <p:spPr bwMode="auto">
          <a:xfrm>
            <a:off x="8382000" y="4495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318489" name="Group 25"/>
          <p:cNvGrpSpPr>
            <a:grpSpLocks/>
          </p:cNvGrpSpPr>
          <p:nvPr/>
        </p:nvGrpSpPr>
        <p:grpSpPr bwMode="auto">
          <a:xfrm>
            <a:off x="8534400" y="4495800"/>
            <a:ext cx="628650" cy="1828800"/>
            <a:chOff x="4416" y="2832"/>
            <a:chExt cx="396" cy="1152"/>
          </a:xfrm>
        </p:grpSpPr>
        <p:sp>
          <p:nvSpPr>
            <p:cNvPr id="318490" name="Line 26"/>
            <p:cNvSpPr>
              <a:spLocks noChangeShapeType="1"/>
            </p:cNvSpPr>
            <p:nvPr/>
          </p:nvSpPr>
          <p:spPr bwMode="auto">
            <a:xfrm>
              <a:off x="4416" y="2832"/>
              <a:ext cx="0" cy="115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91" name="Text Box 27"/>
            <p:cNvSpPr txBox="1">
              <a:spLocks noChangeArrowheads="1"/>
            </p:cNvSpPr>
            <p:nvPr/>
          </p:nvSpPr>
          <p:spPr bwMode="auto">
            <a:xfrm>
              <a:off x="4445" y="3264"/>
              <a:ext cx="3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idle</a:t>
              </a:r>
            </a:p>
          </p:txBody>
        </p:sp>
      </p:grpSp>
      <p:grpSp>
        <p:nvGrpSpPr>
          <p:cNvPr id="318492" name="Group 28"/>
          <p:cNvGrpSpPr>
            <a:grpSpLocks/>
          </p:cNvGrpSpPr>
          <p:nvPr/>
        </p:nvGrpSpPr>
        <p:grpSpPr bwMode="auto">
          <a:xfrm>
            <a:off x="4340227" y="3794126"/>
            <a:ext cx="3965577" cy="625475"/>
            <a:chOff x="1774" y="2390"/>
            <a:chExt cx="2498" cy="394"/>
          </a:xfrm>
        </p:grpSpPr>
        <p:sp>
          <p:nvSpPr>
            <p:cNvPr id="318493" name="Text Box 29"/>
            <p:cNvSpPr txBox="1">
              <a:spLocks noChangeArrowheads="1"/>
            </p:cNvSpPr>
            <p:nvPr/>
          </p:nvSpPr>
          <p:spPr bwMode="auto">
            <a:xfrm>
              <a:off x="1774" y="2390"/>
              <a:ext cx="1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Interrupt or system call</a:t>
              </a:r>
            </a:p>
          </p:txBody>
        </p:sp>
        <p:grpSp>
          <p:nvGrpSpPr>
            <p:cNvPr id="318494" name="Group 30"/>
            <p:cNvGrpSpPr>
              <a:grpSpLocks/>
            </p:cNvGrpSpPr>
            <p:nvPr/>
          </p:nvGrpSpPr>
          <p:grpSpPr bwMode="auto">
            <a:xfrm flipH="1">
              <a:off x="2688" y="2640"/>
              <a:ext cx="1584" cy="144"/>
              <a:chOff x="1104" y="1152"/>
              <a:chExt cx="1488" cy="144"/>
            </a:xfrm>
          </p:grpSpPr>
          <p:sp>
            <p:nvSpPr>
              <p:cNvPr id="318495" name="Line 31"/>
              <p:cNvSpPr>
                <a:spLocks noChangeShapeType="1"/>
              </p:cNvSpPr>
              <p:nvPr/>
            </p:nvSpPr>
            <p:spPr bwMode="auto">
              <a:xfrm flipV="1">
                <a:off x="1104" y="1152"/>
                <a:ext cx="48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96" name="Line 32"/>
              <p:cNvSpPr>
                <a:spLocks noChangeShapeType="1"/>
              </p:cNvSpPr>
              <p:nvPr/>
            </p:nvSpPr>
            <p:spPr bwMode="auto">
              <a:xfrm>
                <a:off x="1584" y="1152"/>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497" name="Line 33"/>
              <p:cNvSpPr>
                <a:spLocks noChangeShapeType="1"/>
              </p:cNvSpPr>
              <p:nvPr/>
            </p:nvSpPr>
            <p:spPr bwMode="auto">
              <a:xfrm>
                <a:off x="2592" y="1152"/>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sp>
        <p:nvSpPr>
          <p:cNvPr id="318498" name="Rectangle 34"/>
          <p:cNvSpPr>
            <a:spLocks noChangeArrowheads="1"/>
          </p:cNvSpPr>
          <p:nvPr/>
        </p:nvSpPr>
        <p:spPr bwMode="auto">
          <a:xfrm>
            <a:off x="4419600" y="4419600"/>
            <a:ext cx="2819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Save state into PCB</a:t>
            </a:r>
            <a:r>
              <a:rPr lang="en-US" altLang="zh-CN" sz="2000" b="1" baseline="-25000"/>
              <a:t>1</a:t>
            </a:r>
            <a:endParaRPr lang="en-US" altLang="zh-CN" sz="1800" b="1"/>
          </a:p>
        </p:txBody>
      </p:sp>
      <p:sp>
        <p:nvSpPr>
          <p:cNvPr id="318499" name="Text Box 35"/>
          <p:cNvSpPr txBox="1">
            <a:spLocks noChangeArrowheads="1"/>
          </p:cNvSpPr>
          <p:nvPr/>
        </p:nvSpPr>
        <p:spPr bwMode="auto">
          <a:xfrm>
            <a:off x="5546725" y="4616450"/>
            <a:ext cx="527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t>...</a:t>
            </a:r>
            <a:endParaRPr lang="en-US" altLang="zh-CN" b="1"/>
          </a:p>
        </p:txBody>
      </p:sp>
      <p:sp>
        <p:nvSpPr>
          <p:cNvPr id="318500" name="Rectangle 36"/>
          <p:cNvSpPr>
            <a:spLocks noChangeArrowheads="1"/>
          </p:cNvSpPr>
          <p:nvPr/>
        </p:nvSpPr>
        <p:spPr bwMode="auto">
          <a:xfrm>
            <a:off x="4419600" y="5410200"/>
            <a:ext cx="28194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t>reload state from PCB</a:t>
            </a:r>
            <a:r>
              <a:rPr lang="en-US" altLang="zh-CN" sz="2000" b="1" baseline="-25000"/>
              <a:t>0</a:t>
            </a:r>
            <a:endParaRPr lang="en-US" altLang="zh-CN" sz="2000" b="1"/>
          </a:p>
        </p:txBody>
      </p:sp>
      <p:grpSp>
        <p:nvGrpSpPr>
          <p:cNvPr id="318501" name="Group 37"/>
          <p:cNvGrpSpPr>
            <a:grpSpLocks/>
          </p:cNvGrpSpPr>
          <p:nvPr/>
        </p:nvGrpSpPr>
        <p:grpSpPr bwMode="auto">
          <a:xfrm flipH="1">
            <a:off x="3429000" y="5791200"/>
            <a:ext cx="2438400" cy="304800"/>
            <a:chOff x="2640" y="2160"/>
            <a:chExt cx="1680" cy="144"/>
          </a:xfrm>
        </p:grpSpPr>
        <p:sp>
          <p:nvSpPr>
            <p:cNvPr id="318502" name="Line 38"/>
            <p:cNvSpPr>
              <a:spLocks noChangeShapeType="1"/>
            </p:cNvSpPr>
            <p:nvPr/>
          </p:nvSpPr>
          <p:spPr bwMode="auto">
            <a:xfrm>
              <a:off x="2640" y="216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503" name="Line 39"/>
            <p:cNvSpPr>
              <a:spLocks noChangeShapeType="1"/>
            </p:cNvSpPr>
            <p:nvPr/>
          </p:nvSpPr>
          <p:spPr bwMode="auto">
            <a:xfrm>
              <a:off x="2640" y="2304"/>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504" name="Line 40"/>
            <p:cNvSpPr>
              <a:spLocks noChangeShapeType="1"/>
            </p:cNvSpPr>
            <p:nvPr/>
          </p:nvSpPr>
          <p:spPr bwMode="auto">
            <a:xfrm flipV="1">
              <a:off x="3696" y="2160"/>
              <a:ext cx="62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318505" name="Group 41"/>
          <p:cNvGrpSpPr>
            <a:grpSpLocks/>
          </p:cNvGrpSpPr>
          <p:nvPr/>
        </p:nvGrpSpPr>
        <p:grpSpPr bwMode="auto">
          <a:xfrm>
            <a:off x="3178177" y="2133600"/>
            <a:ext cx="649623" cy="3657600"/>
            <a:chOff x="4512" y="960"/>
            <a:chExt cx="365" cy="1152"/>
          </a:xfrm>
        </p:grpSpPr>
        <p:sp>
          <p:nvSpPr>
            <p:cNvPr id="318506" name="Line 42"/>
            <p:cNvSpPr>
              <a:spLocks noChangeShapeType="1"/>
            </p:cNvSpPr>
            <p:nvPr/>
          </p:nvSpPr>
          <p:spPr bwMode="auto">
            <a:xfrm>
              <a:off x="4512" y="960"/>
              <a:ext cx="0" cy="115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507" name="Text Box 43"/>
            <p:cNvSpPr txBox="1">
              <a:spLocks noChangeArrowheads="1"/>
            </p:cNvSpPr>
            <p:nvPr/>
          </p:nvSpPr>
          <p:spPr bwMode="auto">
            <a:xfrm>
              <a:off x="4550" y="1392"/>
              <a:ext cx="327"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idle</a:t>
              </a:r>
            </a:p>
          </p:txBody>
        </p:sp>
      </p:grpSp>
      <p:sp>
        <p:nvSpPr>
          <p:cNvPr id="318508" name="Line 44"/>
          <p:cNvSpPr>
            <a:spLocks noChangeShapeType="1"/>
          </p:cNvSpPr>
          <p:nvPr/>
        </p:nvSpPr>
        <p:spPr bwMode="auto">
          <a:xfrm>
            <a:off x="2971800" y="5791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18509" name="Line 45"/>
          <p:cNvSpPr>
            <a:spLocks noChangeShapeType="1"/>
          </p:cNvSpPr>
          <p:nvPr/>
        </p:nvSpPr>
        <p:spPr bwMode="auto">
          <a:xfrm>
            <a:off x="2971800" y="21336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318510" name="Group 46"/>
          <p:cNvGrpSpPr>
            <a:grpSpLocks/>
          </p:cNvGrpSpPr>
          <p:nvPr/>
        </p:nvGrpSpPr>
        <p:grpSpPr bwMode="auto">
          <a:xfrm>
            <a:off x="1905000" y="5791200"/>
            <a:ext cx="1403350" cy="685800"/>
            <a:chOff x="192" y="3648"/>
            <a:chExt cx="884" cy="432"/>
          </a:xfrm>
        </p:grpSpPr>
        <p:sp>
          <p:nvSpPr>
            <p:cNvPr id="318511" name="Text Box 47"/>
            <p:cNvSpPr txBox="1">
              <a:spLocks noChangeArrowheads="1"/>
            </p:cNvSpPr>
            <p:nvPr/>
          </p:nvSpPr>
          <p:spPr bwMode="auto">
            <a:xfrm>
              <a:off x="192" y="3679"/>
              <a:ext cx="673" cy="252"/>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running</a:t>
              </a:r>
            </a:p>
          </p:txBody>
        </p:sp>
        <p:sp>
          <p:nvSpPr>
            <p:cNvPr id="318512" name="AutoShape 48"/>
            <p:cNvSpPr>
              <a:spLocks noChangeArrowheads="1"/>
            </p:cNvSpPr>
            <p:nvPr/>
          </p:nvSpPr>
          <p:spPr bwMode="auto">
            <a:xfrm>
              <a:off x="912" y="3648"/>
              <a:ext cx="164" cy="432"/>
            </a:xfrm>
            <a:prstGeom prst="downArrow">
              <a:avLst>
                <a:gd name="adj1" fmla="val 50000"/>
                <a:gd name="adj2" fmla="val 6585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318513" name="Group 49"/>
          <p:cNvGrpSpPr>
            <a:grpSpLocks/>
          </p:cNvGrpSpPr>
          <p:nvPr/>
        </p:nvGrpSpPr>
        <p:grpSpPr bwMode="auto">
          <a:xfrm>
            <a:off x="1905000" y="1447800"/>
            <a:ext cx="1403350" cy="685800"/>
            <a:chOff x="192" y="912"/>
            <a:chExt cx="884" cy="432"/>
          </a:xfrm>
        </p:grpSpPr>
        <p:sp>
          <p:nvSpPr>
            <p:cNvPr id="318514" name="Text Box 50"/>
            <p:cNvSpPr txBox="1">
              <a:spLocks noChangeArrowheads="1"/>
            </p:cNvSpPr>
            <p:nvPr/>
          </p:nvSpPr>
          <p:spPr bwMode="auto">
            <a:xfrm>
              <a:off x="192" y="960"/>
              <a:ext cx="673" cy="252"/>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running</a:t>
              </a:r>
            </a:p>
          </p:txBody>
        </p:sp>
        <p:sp>
          <p:nvSpPr>
            <p:cNvPr id="318515" name="AutoShape 51"/>
            <p:cNvSpPr>
              <a:spLocks noChangeArrowheads="1"/>
            </p:cNvSpPr>
            <p:nvPr/>
          </p:nvSpPr>
          <p:spPr bwMode="auto">
            <a:xfrm>
              <a:off x="912" y="912"/>
              <a:ext cx="164" cy="432"/>
            </a:xfrm>
            <a:prstGeom prst="downArrow">
              <a:avLst>
                <a:gd name="adj1" fmla="val 50000"/>
                <a:gd name="adj2" fmla="val 6585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
        <p:nvSpPr>
          <p:cNvPr id="2" name="椭圆 1">
            <a:extLst>
              <a:ext uri="{FF2B5EF4-FFF2-40B4-BE49-F238E27FC236}">
                <a16:creationId xmlns:a16="http://schemas.microsoft.com/office/drawing/2014/main" id="{0F15EE2B-CC69-5ABC-6E86-8E8317257D4A}"/>
              </a:ext>
            </a:extLst>
          </p:cNvPr>
          <p:cNvSpPr/>
          <p:nvPr/>
        </p:nvSpPr>
        <p:spPr bwMode="auto">
          <a:xfrm>
            <a:off x="4250795" y="1447800"/>
            <a:ext cx="1295929" cy="40004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3" name="文本框 2">
            <a:extLst>
              <a:ext uri="{FF2B5EF4-FFF2-40B4-BE49-F238E27FC236}">
                <a16:creationId xmlns:a16="http://schemas.microsoft.com/office/drawing/2014/main" id="{E29AE3CF-0EF1-CDBA-9C4E-92AA027322FC}"/>
              </a:ext>
            </a:extLst>
          </p:cNvPr>
          <p:cNvSpPr txBox="1"/>
          <p:nvPr/>
        </p:nvSpPr>
        <p:spPr>
          <a:xfrm>
            <a:off x="8586687" y="2234807"/>
            <a:ext cx="930896" cy="461665"/>
          </a:xfrm>
          <a:prstGeom prst="rect">
            <a:avLst/>
          </a:prstGeom>
          <a:solidFill>
            <a:srgbClr val="FFFF00"/>
          </a:solidFill>
        </p:spPr>
        <p:txBody>
          <a:bodyPr wrap="none" rtlCol="0">
            <a:spAutoFit/>
          </a:bodyPr>
          <a:lstStyle/>
          <a:p>
            <a:r>
              <a:rPr lang="en-US" altLang="zh-CN" b="1" dirty="0"/>
              <a:t>ready</a:t>
            </a:r>
            <a:endParaRPr lang="zh-CN" altLang="en-US" b="1" dirty="0"/>
          </a:p>
        </p:txBody>
      </p:sp>
      <p:sp>
        <p:nvSpPr>
          <p:cNvPr id="4" name="文本框 3">
            <a:extLst>
              <a:ext uri="{FF2B5EF4-FFF2-40B4-BE49-F238E27FC236}">
                <a16:creationId xmlns:a16="http://schemas.microsoft.com/office/drawing/2014/main" id="{45F5706E-D6C3-6D1D-2B8A-B7C93D933432}"/>
              </a:ext>
            </a:extLst>
          </p:cNvPr>
          <p:cNvSpPr txBox="1"/>
          <p:nvPr/>
        </p:nvSpPr>
        <p:spPr>
          <a:xfrm>
            <a:off x="3289619" y="3481331"/>
            <a:ext cx="930896" cy="461665"/>
          </a:xfrm>
          <a:prstGeom prst="rect">
            <a:avLst/>
          </a:prstGeom>
          <a:solidFill>
            <a:srgbClr val="FFFF00"/>
          </a:solidFill>
        </p:spPr>
        <p:txBody>
          <a:bodyPr wrap="none" rtlCol="0">
            <a:spAutoFit/>
          </a:bodyPr>
          <a:lstStyle/>
          <a:p>
            <a:r>
              <a:rPr lang="en-US" altLang="zh-CN" b="1" dirty="0"/>
              <a:t>ready</a:t>
            </a:r>
            <a:endParaRPr lang="zh-CN" altLang="en-US" b="1" dirty="0"/>
          </a:p>
        </p:txBody>
      </p:sp>
      <p:sp>
        <p:nvSpPr>
          <p:cNvPr id="5" name="椭圆 4">
            <a:extLst>
              <a:ext uri="{FF2B5EF4-FFF2-40B4-BE49-F238E27FC236}">
                <a16:creationId xmlns:a16="http://schemas.microsoft.com/office/drawing/2014/main" id="{5E59F526-E905-7D88-296F-AAAF4F70616B}"/>
              </a:ext>
            </a:extLst>
          </p:cNvPr>
          <p:cNvSpPr/>
          <p:nvPr/>
        </p:nvSpPr>
        <p:spPr bwMode="auto">
          <a:xfrm>
            <a:off x="4250795" y="3789040"/>
            <a:ext cx="1295929" cy="40004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6" name="文本框 5">
            <a:extLst>
              <a:ext uri="{FF2B5EF4-FFF2-40B4-BE49-F238E27FC236}">
                <a16:creationId xmlns:a16="http://schemas.microsoft.com/office/drawing/2014/main" id="{F9DDCACF-AB9D-804F-0AC9-6FFC17D5EAB1}"/>
              </a:ext>
            </a:extLst>
          </p:cNvPr>
          <p:cNvSpPr txBox="1"/>
          <p:nvPr/>
        </p:nvSpPr>
        <p:spPr>
          <a:xfrm>
            <a:off x="8616280" y="5127575"/>
            <a:ext cx="930896" cy="461665"/>
          </a:xfrm>
          <a:prstGeom prst="rect">
            <a:avLst/>
          </a:prstGeom>
          <a:solidFill>
            <a:srgbClr val="FFFF00"/>
          </a:solidFill>
        </p:spPr>
        <p:txBody>
          <a:bodyPr wrap="none" rtlCol="0">
            <a:spAutoFit/>
          </a:bodyPr>
          <a:lstStyle/>
          <a:p>
            <a:r>
              <a:rPr lang="en-US" altLang="zh-CN" b="1" dirty="0"/>
              <a:t>ready</a:t>
            </a:r>
            <a:endParaRPr lang="zh-CN" altLang="en-US" b="1" dirty="0"/>
          </a:p>
        </p:txBody>
      </p:sp>
      <p:sp>
        <p:nvSpPr>
          <p:cNvPr id="7" name="文本框 6">
            <a:extLst>
              <a:ext uri="{FF2B5EF4-FFF2-40B4-BE49-F238E27FC236}">
                <a16:creationId xmlns:a16="http://schemas.microsoft.com/office/drawing/2014/main" id="{3FE1D940-879E-9BAF-AC78-71DD190201F7}"/>
              </a:ext>
            </a:extLst>
          </p:cNvPr>
          <p:cNvSpPr txBox="1"/>
          <p:nvPr/>
        </p:nvSpPr>
        <p:spPr>
          <a:xfrm>
            <a:off x="6101299" y="2562964"/>
            <a:ext cx="2159566" cy="461665"/>
          </a:xfrm>
          <a:prstGeom prst="rect">
            <a:avLst/>
          </a:prstGeom>
          <a:solidFill>
            <a:srgbClr val="FFFF00"/>
          </a:solidFill>
        </p:spPr>
        <p:txBody>
          <a:bodyPr wrap="none" rtlCol="0">
            <a:spAutoFit/>
          </a:bodyPr>
          <a:lstStyle/>
          <a:p>
            <a:r>
              <a:rPr lang="en-US" altLang="zh-CN" b="1" dirty="0">
                <a:solidFill>
                  <a:srgbClr val="0000FF"/>
                </a:solidFill>
                <a:cs typeface="Times New Roman" panose="02020603050405020304" pitchFamily="18" charset="0"/>
              </a:rPr>
              <a:t>CPU</a:t>
            </a:r>
            <a:r>
              <a:rPr lang="zh-CN" altLang="en-US" b="1" dirty="0">
                <a:solidFill>
                  <a:srgbClr val="0000FF"/>
                </a:solidFill>
                <a:cs typeface="Times New Roman" panose="02020603050405020304" pitchFamily="18" charset="0"/>
              </a:rPr>
              <a:t> </a:t>
            </a:r>
            <a:r>
              <a:rPr lang="en-US" altLang="zh-CN" b="1" dirty="0">
                <a:solidFill>
                  <a:srgbClr val="0000FF"/>
                </a:solidFill>
                <a:cs typeface="Times New Roman" panose="02020603050405020304" pitchFamily="18" charset="0"/>
              </a:rPr>
              <a:t>scheduler</a:t>
            </a:r>
          </a:p>
        </p:txBody>
      </p:sp>
      <p:sp>
        <p:nvSpPr>
          <p:cNvPr id="8" name="文本框 7">
            <a:extLst>
              <a:ext uri="{FF2B5EF4-FFF2-40B4-BE49-F238E27FC236}">
                <a16:creationId xmlns:a16="http://schemas.microsoft.com/office/drawing/2014/main" id="{D37B9F49-481C-9CBA-FC10-496EE657C9C4}"/>
              </a:ext>
            </a:extLst>
          </p:cNvPr>
          <p:cNvSpPr txBox="1"/>
          <p:nvPr/>
        </p:nvSpPr>
        <p:spPr>
          <a:xfrm>
            <a:off x="6121117" y="4937125"/>
            <a:ext cx="2159566" cy="461665"/>
          </a:xfrm>
          <a:prstGeom prst="rect">
            <a:avLst/>
          </a:prstGeom>
          <a:solidFill>
            <a:srgbClr val="FFFF00"/>
          </a:solidFill>
        </p:spPr>
        <p:txBody>
          <a:bodyPr wrap="none" rtlCol="0">
            <a:spAutoFit/>
          </a:bodyPr>
          <a:lstStyle/>
          <a:p>
            <a:r>
              <a:rPr lang="en-US" altLang="zh-CN" b="1" dirty="0">
                <a:solidFill>
                  <a:srgbClr val="0000FF"/>
                </a:solidFill>
                <a:cs typeface="Times New Roman" panose="02020603050405020304" pitchFamily="18" charset="0"/>
              </a:rPr>
              <a:t>CPU</a:t>
            </a:r>
            <a:r>
              <a:rPr lang="zh-CN" altLang="en-US" b="1" dirty="0">
                <a:solidFill>
                  <a:srgbClr val="0000FF"/>
                </a:solidFill>
                <a:cs typeface="Times New Roman" panose="02020603050405020304" pitchFamily="18" charset="0"/>
              </a:rPr>
              <a:t> </a:t>
            </a:r>
            <a:r>
              <a:rPr lang="en-US" altLang="zh-CN" b="1" dirty="0">
                <a:solidFill>
                  <a:srgbClr val="0000FF"/>
                </a:solidFill>
                <a:cs typeface="Times New Roman" panose="02020603050405020304" pitchFamily="18" charset="0"/>
              </a:rPr>
              <a:t>scheduler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7"/>
                                        </p:tgtEl>
                                        <p:attrNameLst>
                                          <p:attrName>style.visibility</p:attrName>
                                        </p:attrNameLst>
                                      </p:cBhvr>
                                      <p:to>
                                        <p:strVal val="visible"/>
                                      </p:to>
                                    </p:set>
                                    <p:animEffect transition="in" filter="wipe(left)">
                                      <p:cBhvr>
                                        <p:cTn id="7" dur="500"/>
                                        <p:tgtEl>
                                          <p:spTgt spid="318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18477"/>
                                        </p:tgtEl>
                                        <p:attrNameLst>
                                          <p:attrName>style.visibility</p:attrName>
                                        </p:attrNameLst>
                                      </p:cBhvr>
                                      <p:to>
                                        <p:strVal val="visible"/>
                                      </p:to>
                                    </p:set>
                                    <p:animEffect transition="in" filter="wipe(up)">
                                      <p:cBhvr>
                                        <p:cTn id="12" dur="500"/>
                                        <p:tgtEl>
                                          <p:spTgt spid="318477"/>
                                        </p:tgtEl>
                                      </p:cBhvr>
                                    </p:animEffect>
                                  </p:childTnLst>
                                </p:cTn>
                              </p:par>
                              <p:par>
                                <p:cTn id="13" presetID="22" presetClass="entr" presetSubtype="1" fill="hold" nodeType="withEffect">
                                  <p:stCondLst>
                                    <p:cond delay="0"/>
                                  </p:stCondLst>
                                  <p:childTnLst>
                                    <p:set>
                                      <p:cBhvr>
                                        <p:cTn id="14" dur="1" fill="hold">
                                          <p:stCondLst>
                                            <p:cond delay="0"/>
                                          </p:stCondLst>
                                        </p:cTn>
                                        <p:tgtEl>
                                          <p:spTgt spid="318513"/>
                                        </p:tgtEl>
                                        <p:attrNameLst>
                                          <p:attrName>style.visibility</p:attrName>
                                        </p:attrNameLst>
                                      </p:cBhvr>
                                      <p:to>
                                        <p:strVal val="visible"/>
                                      </p:to>
                                    </p:set>
                                    <p:animEffect transition="in" filter="wipe(up)">
                                      <p:cBhvr>
                                        <p:cTn id="15" dur="500"/>
                                        <p:tgtEl>
                                          <p:spTgt spid="3185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18509"/>
                                        </p:tgtEl>
                                        <p:attrNameLst>
                                          <p:attrName>style.visibility</p:attrName>
                                        </p:attrNameLst>
                                      </p:cBhvr>
                                      <p:to>
                                        <p:strVal val="visible"/>
                                      </p:to>
                                    </p:set>
                                    <p:animEffect transition="in" filter="box(out)">
                                      <p:cBhvr>
                                        <p:cTn id="27" dur="500"/>
                                        <p:tgtEl>
                                          <p:spTgt spid="318509"/>
                                        </p:tgtEl>
                                      </p:cBhvr>
                                    </p:animEffect>
                                  </p:childTnLst>
                                </p:cTn>
                              </p:par>
                            </p:childTnLst>
                          </p:cTn>
                        </p:par>
                        <p:par>
                          <p:cTn id="28" fill="hold" nodeType="afterGroup">
                            <p:stCondLst>
                              <p:cond delay="500"/>
                            </p:stCondLst>
                            <p:childTnLst>
                              <p:par>
                                <p:cTn id="29" presetID="18" presetClass="entr" presetSubtype="3" fill="hold" nodeType="afterEffect">
                                  <p:stCondLst>
                                    <p:cond delay="0"/>
                                  </p:stCondLst>
                                  <p:childTnLst>
                                    <p:set>
                                      <p:cBhvr>
                                        <p:cTn id="30" dur="1" fill="hold">
                                          <p:stCondLst>
                                            <p:cond delay="0"/>
                                          </p:stCondLst>
                                        </p:cTn>
                                        <p:tgtEl>
                                          <p:spTgt spid="318471"/>
                                        </p:tgtEl>
                                        <p:attrNameLst>
                                          <p:attrName>style.visibility</p:attrName>
                                        </p:attrNameLst>
                                      </p:cBhvr>
                                      <p:to>
                                        <p:strVal val="visible"/>
                                      </p:to>
                                    </p:set>
                                    <p:animEffect transition="in" filter="strips(upRight)">
                                      <p:cBhvr>
                                        <p:cTn id="31" dur="500"/>
                                        <p:tgtEl>
                                          <p:spTgt spid="31847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8468"/>
                                        </p:tgtEl>
                                        <p:attrNameLst>
                                          <p:attrName>style.visibility</p:attrName>
                                        </p:attrNameLst>
                                      </p:cBhvr>
                                      <p:to>
                                        <p:strVal val="visible"/>
                                      </p:to>
                                    </p:set>
                                    <p:animEffect transition="in" filter="wipe(up)">
                                      <p:cBhvr>
                                        <p:cTn id="43" dur="500"/>
                                        <p:tgtEl>
                                          <p:spTgt spid="318468"/>
                                        </p:tgtEl>
                                      </p:cBhvr>
                                    </p:animEffect>
                                  </p:childTnLst>
                                </p:cTn>
                              </p:par>
                            </p:childTnLst>
                          </p:cTn>
                        </p:par>
                        <p:par>
                          <p:cTn id="44" fill="hold" nodeType="afterGroup">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318469"/>
                                        </p:tgtEl>
                                        <p:attrNameLst>
                                          <p:attrName>style.visibility</p:attrName>
                                        </p:attrNameLst>
                                      </p:cBhvr>
                                      <p:to>
                                        <p:strVal val="visible"/>
                                      </p:to>
                                    </p:set>
                                    <p:animEffect transition="in" filter="wipe(up)">
                                      <p:cBhvr>
                                        <p:cTn id="47" dur="500"/>
                                        <p:tgtEl>
                                          <p:spTgt spid="318469"/>
                                        </p:tgtEl>
                                      </p:cBhvr>
                                    </p:animEffect>
                                  </p:childTnLst>
                                </p:cTn>
                              </p:par>
                              <p:par>
                                <p:cTn id="48" presetID="22" presetClass="entr" presetSubtype="1" fill="hold" nodeType="withEffect">
                                  <p:stCondLst>
                                    <p:cond delay="0"/>
                                  </p:stCondLst>
                                  <p:childTnLst>
                                    <p:set>
                                      <p:cBhvr>
                                        <p:cTn id="49" dur="1" fill="hold">
                                          <p:stCondLst>
                                            <p:cond delay="0"/>
                                          </p:stCondLst>
                                        </p:cTn>
                                        <p:tgtEl>
                                          <p:spTgt spid="318505"/>
                                        </p:tgtEl>
                                        <p:attrNameLst>
                                          <p:attrName>style.visibility</p:attrName>
                                        </p:attrNameLst>
                                      </p:cBhvr>
                                      <p:to>
                                        <p:strVal val="visible"/>
                                      </p:to>
                                    </p:set>
                                    <p:animEffect transition="in" filter="wipe(up)">
                                      <p:cBhvr>
                                        <p:cTn id="50" dur="500"/>
                                        <p:tgtEl>
                                          <p:spTgt spid="318505"/>
                                        </p:tgtEl>
                                      </p:cBhvr>
                                    </p:animEffect>
                                  </p:childTnLst>
                                </p:cTn>
                              </p:par>
                            </p:childTnLst>
                          </p:cTn>
                        </p:par>
                        <p:par>
                          <p:cTn id="51" fill="hold">
                            <p:stCondLst>
                              <p:cond delay="1000"/>
                            </p:stCondLst>
                            <p:childTnLst>
                              <p:par>
                                <p:cTn id="52" presetID="53" presetClass="entr" presetSubtype="16"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p:cTn id="54" dur="500" fill="hold"/>
                                        <p:tgtEl>
                                          <p:spTgt spid="4"/>
                                        </p:tgtEl>
                                        <p:attrNameLst>
                                          <p:attrName>ppt_w</p:attrName>
                                        </p:attrNameLst>
                                      </p:cBhvr>
                                      <p:tavLst>
                                        <p:tav tm="0">
                                          <p:val>
                                            <p:fltVal val="0"/>
                                          </p:val>
                                        </p:tav>
                                        <p:tav tm="100000">
                                          <p:val>
                                            <p:strVal val="#ppt_w"/>
                                          </p:val>
                                        </p:tav>
                                      </p:tavLst>
                                    </p:anim>
                                    <p:anim calcmode="lin" valueType="num">
                                      <p:cBhvr>
                                        <p:cTn id="55" dur="500" fill="hold"/>
                                        <p:tgtEl>
                                          <p:spTgt spid="4"/>
                                        </p:tgtEl>
                                        <p:attrNameLst>
                                          <p:attrName>ppt_h</p:attrName>
                                        </p:attrNameLst>
                                      </p:cBhvr>
                                      <p:tavLst>
                                        <p:tav tm="0">
                                          <p:val>
                                            <p:fltVal val="0"/>
                                          </p:val>
                                        </p:tav>
                                        <p:tav tm="100000">
                                          <p:val>
                                            <p:strVal val="#ppt_h"/>
                                          </p:val>
                                        </p:tav>
                                      </p:tavLst>
                                    </p:anim>
                                    <p:animEffect transition="in" filter="fade">
                                      <p:cBhvr>
                                        <p:cTn id="56" dur="500"/>
                                        <p:tgtEl>
                                          <p:spTgt spid="4"/>
                                        </p:tgtEl>
                                      </p:cBhvr>
                                    </p:animEffect>
                                  </p:childTnLst>
                                </p:cTn>
                              </p:par>
                            </p:childTnLst>
                          </p:cTn>
                        </p:par>
                      </p:childTnLst>
                    </p:cTn>
                  </p:par>
                  <p:par>
                    <p:cTn id="57" fill="hold">
                      <p:stCondLst>
                        <p:cond delay="indefinite"/>
                      </p:stCondLst>
                      <p:childTnLst>
                        <p:par>
                          <p:cTn id="58" fill="hold" nodeType="after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18470"/>
                                        </p:tgtEl>
                                        <p:attrNameLst>
                                          <p:attrName>style.visibility</p:attrName>
                                        </p:attrNameLst>
                                      </p:cBhvr>
                                      <p:to>
                                        <p:strVal val="visible"/>
                                      </p:to>
                                    </p:set>
                                    <p:animEffect transition="in" filter="wipe(up)">
                                      <p:cBhvr>
                                        <p:cTn id="61" dur="500"/>
                                        <p:tgtEl>
                                          <p:spTgt spid="318470"/>
                                        </p:tgtEl>
                                      </p:cBhvr>
                                    </p:animEffect>
                                  </p:childTnLst>
                                </p:cTn>
                              </p:par>
                            </p:childTnLst>
                          </p:cTn>
                        </p:par>
                        <p:par>
                          <p:cTn id="62" fill="hold" nodeType="withGroup">
                            <p:stCondLst>
                              <p:cond delay="500"/>
                            </p:stCondLst>
                            <p:childTnLst>
                              <p:par>
                                <p:cTn id="63" presetID="18" presetClass="entr" presetSubtype="3" fill="hold" nodeType="afterEffect">
                                  <p:stCondLst>
                                    <p:cond delay="0"/>
                                  </p:stCondLst>
                                  <p:childTnLst>
                                    <p:set>
                                      <p:cBhvr>
                                        <p:cTn id="64" dur="1" fill="hold">
                                          <p:stCondLst>
                                            <p:cond delay="0"/>
                                          </p:stCondLst>
                                        </p:cTn>
                                        <p:tgtEl>
                                          <p:spTgt spid="318481"/>
                                        </p:tgtEl>
                                        <p:attrNameLst>
                                          <p:attrName>style.visibility</p:attrName>
                                        </p:attrNameLst>
                                      </p:cBhvr>
                                      <p:to>
                                        <p:strVal val="visible"/>
                                      </p:to>
                                    </p:set>
                                    <p:animEffect transition="in" filter="strips(upRight)">
                                      <p:cBhvr>
                                        <p:cTn id="65" dur="500"/>
                                        <p:tgtEl>
                                          <p:spTgt spid="318481"/>
                                        </p:tgtEl>
                                      </p:cBhvr>
                                    </p:animEffect>
                                  </p:childTnLst>
                                </p:cTn>
                              </p:par>
                            </p:childTnLst>
                          </p:cTn>
                        </p:par>
                        <p:par>
                          <p:cTn id="66" fill="hold" nodeType="afterGroup">
                            <p:stCondLst>
                              <p:cond delay="1000"/>
                            </p:stCondLst>
                            <p:childTnLst>
                              <p:par>
                                <p:cTn id="67" presetID="4" presetClass="entr" presetSubtype="32" fill="hold" grpId="0" nodeType="afterEffect">
                                  <p:stCondLst>
                                    <p:cond delay="0"/>
                                  </p:stCondLst>
                                  <p:childTnLst>
                                    <p:set>
                                      <p:cBhvr>
                                        <p:cTn id="68" dur="1" fill="hold">
                                          <p:stCondLst>
                                            <p:cond delay="0"/>
                                          </p:stCondLst>
                                        </p:cTn>
                                        <p:tgtEl>
                                          <p:spTgt spid="318480"/>
                                        </p:tgtEl>
                                        <p:attrNameLst>
                                          <p:attrName>style.visibility</p:attrName>
                                        </p:attrNameLst>
                                      </p:cBhvr>
                                      <p:to>
                                        <p:strVal val="visible"/>
                                      </p:to>
                                    </p:set>
                                    <p:animEffect transition="in" filter="box(out)">
                                      <p:cBhvr>
                                        <p:cTn id="69" dur="500"/>
                                        <p:tgtEl>
                                          <p:spTgt spid="31848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318485"/>
                                        </p:tgtEl>
                                        <p:attrNameLst>
                                          <p:attrName>style.visibility</p:attrName>
                                        </p:attrNameLst>
                                      </p:cBhvr>
                                      <p:to>
                                        <p:strVal val="visible"/>
                                      </p:to>
                                    </p:set>
                                    <p:animEffect transition="in" filter="wipe(up)">
                                      <p:cBhvr>
                                        <p:cTn id="74" dur="500"/>
                                        <p:tgtEl>
                                          <p:spTgt spid="3184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ntr" presetSubtype="32" fill="hold" grpId="0" nodeType="clickEffect">
                                  <p:stCondLst>
                                    <p:cond delay="0"/>
                                  </p:stCondLst>
                                  <p:childTnLst>
                                    <p:set>
                                      <p:cBhvr>
                                        <p:cTn id="78" dur="1" fill="hold">
                                          <p:stCondLst>
                                            <p:cond delay="0"/>
                                          </p:stCondLst>
                                        </p:cTn>
                                        <p:tgtEl>
                                          <p:spTgt spid="318488"/>
                                        </p:tgtEl>
                                        <p:attrNameLst>
                                          <p:attrName>style.visibility</p:attrName>
                                        </p:attrNameLst>
                                      </p:cBhvr>
                                      <p:to>
                                        <p:strVal val="visible"/>
                                      </p:to>
                                    </p:set>
                                    <p:animEffect transition="in" filter="box(out)">
                                      <p:cBhvr>
                                        <p:cTn id="79" dur="500"/>
                                        <p:tgtEl>
                                          <p:spTgt spid="318488"/>
                                        </p:tgtEl>
                                      </p:cBhvr>
                                    </p:animEffect>
                                  </p:childTnLst>
                                </p:cTn>
                              </p:par>
                            </p:childTnLst>
                          </p:cTn>
                        </p:par>
                        <p:par>
                          <p:cTn id="80" fill="hold" nodeType="afterGroup">
                            <p:stCondLst>
                              <p:cond delay="500"/>
                            </p:stCondLst>
                            <p:childTnLst>
                              <p:par>
                                <p:cTn id="81" presetID="18" presetClass="entr" presetSubtype="9" fill="hold" nodeType="afterEffect">
                                  <p:stCondLst>
                                    <p:cond delay="0"/>
                                  </p:stCondLst>
                                  <p:childTnLst>
                                    <p:set>
                                      <p:cBhvr>
                                        <p:cTn id="82" dur="1" fill="hold">
                                          <p:stCondLst>
                                            <p:cond delay="0"/>
                                          </p:stCondLst>
                                        </p:cTn>
                                        <p:tgtEl>
                                          <p:spTgt spid="318492"/>
                                        </p:tgtEl>
                                        <p:attrNameLst>
                                          <p:attrName>style.visibility</p:attrName>
                                        </p:attrNameLst>
                                      </p:cBhvr>
                                      <p:to>
                                        <p:strVal val="visible"/>
                                      </p:to>
                                    </p:set>
                                    <p:animEffect transition="in" filter="strips(upLeft)">
                                      <p:cBhvr>
                                        <p:cTn id="83" dur="500"/>
                                        <p:tgtEl>
                                          <p:spTgt spid="31849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Effect transition="in" filter="fad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318498"/>
                                        </p:tgtEl>
                                        <p:attrNameLst>
                                          <p:attrName>style.visibility</p:attrName>
                                        </p:attrNameLst>
                                      </p:cBhvr>
                                      <p:to>
                                        <p:strVal val="visible"/>
                                      </p:to>
                                    </p:set>
                                    <p:animEffect transition="in" filter="wipe(up)">
                                      <p:cBhvr>
                                        <p:cTn id="95" dur="500"/>
                                        <p:tgtEl>
                                          <p:spTgt spid="318498"/>
                                        </p:tgtEl>
                                      </p:cBhvr>
                                    </p:animEffect>
                                  </p:childTnLst>
                                </p:cTn>
                              </p:par>
                            </p:childTnLst>
                          </p:cTn>
                        </p:par>
                        <p:par>
                          <p:cTn id="96" fill="hold" nodeType="afterGroup">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318499"/>
                                        </p:tgtEl>
                                        <p:attrNameLst>
                                          <p:attrName>style.visibility</p:attrName>
                                        </p:attrNameLst>
                                      </p:cBhvr>
                                      <p:to>
                                        <p:strVal val="visible"/>
                                      </p:to>
                                    </p:set>
                                    <p:animEffect transition="in" filter="wipe(up)">
                                      <p:cBhvr>
                                        <p:cTn id="99" dur="500"/>
                                        <p:tgtEl>
                                          <p:spTgt spid="318499"/>
                                        </p:tgtEl>
                                      </p:cBhvr>
                                    </p:animEffect>
                                  </p:childTnLst>
                                </p:cTn>
                              </p:par>
                              <p:par>
                                <p:cTn id="100" presetID="22" presetClass="entr" presetSubtype="1" fill="hold" nodeType="withEffect">
                                  <p:stCondLst>
                                    <p:cond delay="0"/>
                                  </p:stCondLst>
                                  <p:childTnLst>
                                    <p:set>
                                      <p:cBhvr>
                                        <p:cTn id="101" dur="1" fill="hold">
                                          <p:stCondLst>
                                            <p:cond delay="0"/>
                                          </p:stCondLst>
                                        </p:cTn>
                                        <p:tgtEl>
                                          <p:spTgt spid="318489"/>
                                        </p:tgtEl>
                                        <p:attrNameLst>
                                          <p:attrName>style.visibility</p:attrName>
                                        </p:attrNameLst>
                                      </p:cBhvr>
                                      <p:to>
                                        <p:strVal val="visible"/>
                                      </p:to>
                                    </p:set>
                                    <p:animEffect transition="in" filter="wipe(up)">
                                      <p:cBhvr>
                                        <p:cTn id="102" dur="500"/>
                                        <p:tgtEl>
                                          <p:spTgt spid="318489"/>
                                        </p:tgtEl>
                                      </p:cBhvr>
                                    </p:animEffect>
                                  </p:childTnLst>
                                </p:cTn>
                              </p:par>
                            </p:childTnLst>
                          </p:cTn>
                        </p:par>
                        <p:par>
                          <p:cTn id="103" fill="hold" nodeType="afterGroup">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6"/>
                                        </p:tgtEl>
                                        <p:attrNameLst>
                                          <p:attrName>style.visibility</p:attrName>
                                        </p:attrNameLst>
                                      </p:cBhvr>
                                      <p:to>
                                        <p:strVal val="visible"/>
                                      </p:to>
                                    </p:set>
                                    <p:anim calcmode="lin" valueType="num">
                                      <p:cBhvr>
                                        <p:cTn id="106" dur="500" fill="hold"/>
                                        <p:tgtEl>
                                          <p:spTgt spid="6"/>
                                        </p:tgtEl>
                                        <p:attrNameLst>
                                          <p:attrName>ppt_w</p:attrName>
                                        </p:attrNameLst>
                                      </p:cBhvr>
                                      <p:tavLst>
                                        <p:tav tm="0">
                                          <p:val>
                                            <p:fltVal val="0"/>
                                          </p:val>
                                        </p:tav>
                                        <p:tav tm="100000">
                                          <p:val>
                                            <p:strVal val="#ppt_w"/>
                                          </p:val>
                                        </p:tav>
                                      </p:tavLst>
                                    </p:anim>
                                    <p:anim calcmode="lin" valueType="num">
                                      <p:cBhvr>
                                        <p:cTn id="107" dur="500" fill="hold"/>
                                        <p:tgtEl>
                                          <p:spTgt spid="6"/>
                                        </p:tgtEl>
                                        <p:attrNameLst>
                                          <p:attrName>ppt_h</p:attrName>
                                        </p:attrNameLst>
                                      </p:cBhvr>
                                      <p:tavLst>
                                        <p:tav tm="0">
                                          <p:val>
                                            <p:fltVal val="0"/>
                                          </p:val>
                                        </p:tav>
                                        <p:tav tm="100000">
                                          <p:val>
                                            <p:strVal val="#ppt_h"/>
                                          </p:val>
                                        </p:tav>
                                      </p:tavLst>
                                    </p:anim>
                                    <p:animEffect transition="in" filter="fade">
                                      <p:cBhvr>
                                        <p:cTn id="108" dur="500"/>
                                        <p:tgtEl>
                                          <p:spTgt spid="6"/>
                                        </p:tgtEl>
                                      </p:cBhvr>
                                    </p:animEffect>
                                  </p:childTnLst>
                                </p:cTn>
                              </p:par>
                            </p:childTnLst>
                          </p:cTn>
                        </p:par>
                        <p:par>
                          <p:cTn id="109" fill="hold">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18500"/>
                                        </p:tgtEl>
                                        <p:attrNameLst>
                                          <p:attrName>style.visibility</p:attrName>
                                        </p:attrNameLst>
                                      </p:cBhvr>
                                      <p:to>
                                        <p:strVal val="visible"/>
                                      </p:to>
                                    </p:set>
                                    <p:animEffect transition="in" filter="wipe(up)">
                                      <p:cBhvr>
                                        <p:cTn id="112" dur="500"/>
                                        <p:tgtEl>
                                          <p:spTgt spid="318500"/>
                                        </p:tgtEl>
                                      </p:cBhvr>
                                    </p:animEffect>
                                  </p:childTnLst>
                                </p:cTn>
                              </p:par>
                            </p:childTnLst>
                          </p:cTn>
                        </p:par>
                        <p:par>
                          <p:cTn id="113" fill="hold" nodeType="afterGroup">
                            <p:stCondLst>
                              <p:cond delay="2000"/>
                            </p:stCondLst>
                            <p:childTnLst>
                              <p:par>
                                <p:cTn id="114" presetID="18" presetClass="entr" presetSubtype="9" fill="hold" nodeType="afterEffect">
                                  <p:stCondLst>
                                    <p:cond delay="0"/>
                                  </p:stCondLst>
                                  <p:childTnLst>
                                    <p:set>
                                      <p:cBhvr>
                                        <p:cTn id="115" dur="1" fill="hold">
                                          <p:stCondLst>
                                            <p:cond delay="0"/>
                                          </p:stCondLst>
                                        </p:cTn>
                                        <p:tgtEl>
                                          <p:spTgt spid="318501"/>
                                        </p:tgtEl>
                                        <p:attrNameLst>
                                          <p:attrName>style.visibility</p:attrName>
                                        </p:attrNameLst>
                                      </p:cBhvr>
                                      <p:to>
                                        <p:strVal val="visible"/>
                                      </p:to>
                                    </p:set>
                                    <p:animEffect transition="in" filter="strips(upLeft)">
                                      <p:cBhvr>
                                        <p:cTn id="116" dur="500"/>
                                        <p:tgtEl>
                                          <p:spTgt spid="31850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4" presetClass="entr" presetSubtype="32" fill="hold" grpId="0" nodeType="clickEffect">
                                  <p:stCondLst>
                                    <p:cond delay="0"/>
                                  </p:stCondLst>
                                  <p:childTnLst>
                                    <p:set>
                                      <p:cBhvr>
                                        <p:cTn id="120" dur="1" fill="hold">
                                          <p:stCondLst>
                                            <p:cond delay="0"/>
                                          </p:stCondLst>
                                        </p:cTn>
                                        <p:tgtEl>
                                          <p:spTgt spid="318508"/>
                                        </p:tgtEl>
                                        <p:attrNameLst>
                                          <p:attrName>style.visibility</p:attrName>
                                        </p:attrNameLst>
                                      </p:cBhvr>
                                      <p:to>
                                        <p:strVal val="visible"/>
                                      </p:to>
                                    </p:set>
                                    <p:animEffect transition="in" filter="box(out)">
                                      <p:cBhvr>
                                        <p:cTn id="121" dur="500"/>
                                        <p:tgtEl>
                                          <p:spTgt spid="318508"/>
                                        </p:tgtEl>
                                      </p:cBhvr>
                                    </p:animEffect>
                                  </p:childTnLst>
                                </p:cTn>
                              </p:par>
                            </p:childTnLst>
                          </p:cTn>
                        </p:par>
                        <p:par>
                          <p:cTn id="122" fill="hold" nodeType="afterGroup">
                            <p:stCondLst>
                              <p:cond delay="500"/>
                            </p:stCondLst>
                            <p:childTnLst>
                              <p:par>
                                <p:cTn id="123" presetID="22" presetClass="entr" presetSubtype="1" fill="hold" nodeType="afterEffect">
                                  <p:stCondLst>
                                    <p:cond delay="0"/>
                                  </p:stCondLst>
                                  <p:childTnLst>
                                    <p:set>
                                      <p:cBhvr>
                                        <p:cTn id="124" dur="1" fill="hold">
                                          <p:stCondLst>
                                            <p:cond delay="0"/>
                                          </p:stCondLst>
                                        </p:cTn>
                                        <p:tgtEl>
                                          <p:spTgt spid="318510"/>
                                        </p:tgtEl>
                                        <p:attrNameLst>
                                          <p:attrName>style.visibility</p:attrName>
                                        </p:attrNameLst>
                                      </p:cBhvr>
                                      <p:to>
                                        <p:strVal val="visible"/>
                                      </p:to>
                                    </p:set>
                                    <p:animEffect transition="in" filter="wipe(up)">
                                      <p:cBhvr>
                                        <p:cTn id="125" dur="500"/>
                                        <p:tgtEl>
                                          <p:spTgt spid="318510"/>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7"/>
                                        </p:tgtEl>
                                        <p:attrNameLst>
                                          <p:attrName>style.visibility</p:attrName>
                                        </p:attrNameLst>
                                      </p:cBhvr>
                                      <p:to>
                                        <p:strVal val="visible"/>
                                      </p:to>
                                    </p:set>
                                    <p:anim calcmode="lin" valueType="num">
                                      <p:cBhvr>
                                        <p:cTn id="130" dur="500" fill="hold"/>
                                        <p:tgtEl>
                                          <p:spTgt spid="7"/>
                                        </p:tgtEl>
                                        <p:attrNameLst>
                                          <p:attrName>ppt_w</p:attrName>
                                        </p:attrNameLst>
                                      </p:cBhvr>
                                      <p:tavLst>
                                        <p:tav tm="0">
                                          <p:val>
                                            <p:fltVal val="0"/>
                                          </p:val>
                                        </p:tav>
                                        <p:tav tm="100000">
                                          <p:val>
                                            <p:strVal val="#ppt_w"/>
                                          </p:val>
                                        </p:tav>
                                      </p:tavLst>
                                    </p:anim>
                                    <p:anim calcmode="lin" valueType="num">
                                      <p:cBhvr>
                                        <p:cTn id="131" dur="500" fill="hold"/>
                                        <p:tgtEl>
                                          <p:spTgt spid="7"/>
                                        </p:tgtEl>
                                        <p:attrNameLst>
                                          <p:attrName>ppt_h</p:attrName>
                                        </p:attrNameLst>
                                      </p:cBhvr>
                                      <p:tavLst>
                                        <p:tav tm="0">
                                          <p:val>
                                            <p:fltVal val="0"/>
                                          </p:val>
                                        </p:tav>
                                        <p:tav tm="100000">
                                          <p:val>
                                            <p:strVal val="#ppt_h"/>
                                          </p:val>
                                        </p:tav>
                                      </p:tavLst>
                                    </p:anim>
                                    <p:animEffect transition="in" filter="fade">
                                      <p:cBhvr>
                                        <p:cTn id="132" dur="500"/>
                                        <p:tgtEl>
                                          <p:spTgt spid="7"/>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 calcmode="lin" valueType="num">
                                      <p:cBhvr>
                                        <p:cTn id="135" dur="500" fill="hold"/>
                                        <p:tgtEl>
                                          <p:spTgt spid="8"/>
                                        </p:tgtEl>
                                        <p:attrNameLst>
                                          <p:attrName>ppt_w</p:attrName>
                                        </p:attrNameLst>
                                      </p:cBhvr>
                                      <p:tavLst>
                                        <p:tav tm="0">
                                          <p:val>
                                            <p:fltVal val="0"/>
                                          </p:val>
                                        </p:tav>
                                        <p:tav tm="100000">
                                          <p:val>
                                            <p:strVal val="#ppt_w"/>
                                          </p:val>
                                        </p:tav>
                                      </p:tavLst>
                                    </p:anim>
                                    <p:anim calcmode="lin" valueType="num">
                                      <p:cBhvr>
                                        <p:cTn id="136" dur="500" fill="hold"/>
                                        <p:tgtEl>
                                          <p:spTgt spid="8"/>
                                        </p:tgtEl>
                                        <p:attrNameLst>
                                          <p:attrName>ppt_h</p:attrName>
                                        </p:attrNameLst>
                                      </p:cBhvr>
                                      <p:tavLst>
                                        <p:tav tm="0">
                                          <p:val>
                                            <p:fltVal val="0"/>
                                          </p:val>
                                        </p:tav>
                                        <p:tav tm="100000">
                                          <p:val>
                                            <p:strVal val="#ppt_h"/>
                                          </p:val>
                                        </p:tav>
                                      </p:tavLst>
                                    </p:anim>
                                    <p:animEffect transition="in" filter="fade">
                                      <p:cBhvr>
                                        <p:cTn id="1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animBg="1" autoUpdateAnimBg="0"/>
      <p:bldP spid="318468" grpId="0" animBg="1" autoUpdateAnimBg="0"/>
      <p:bldP spid="318469" grpId="0" autoUpdateAnimBg="0"/>
      <p:bldP spid="318470" grpId="0" animBg="1" autoUpdateAnimBg="0"/>
      <p:bldP spid="318480" grpId="0" animBg="1"/>
      <p:bldP spid="318488" grpId="0" animBg="1"/>
      <p:bldP spid="318498" grpId="0" animBg="1" autoUpdateAnimBg="0"/>
      <p:bldP spid="318499" grpId="0" autoUpdateAnimBg="0"/>
      <p:bldP spid="318500" grpId="0" animBg="1" autoUpdateAnimBg="0"/>
      <p:bldP spid="318508" grpId="0" animBg="1"/>
      <p:bldP spid="318509" grpId="0" animBg="1"/>
      <p:bldP spid="2" grpId="0" animBg="1"/>
      <p:bldP spid="3" grpId="0" animBg="1"/>
      <p:bldP spid="4" grpId="0" animBg="1"/>
      <p:bldP spid="5" grpId="0" animBg="1"/>
      <p:bldP spid="6" grpId="0" animBg="1"/>
      <p:bldP spid="7" grpId="0" animBg="1"/>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02B73E-7624-4E87-9532-58EC25EA02B9}"/>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初始用户栈的内容构建</a:t>
            </a:r>
            <a:endParaRPr lang="zh-CN" altLang="en-US" dirty="0"/>
          </a:p>
        </p:txBody>
      </p:sp>
      <p:sp>
        <p:nvSpPr>
          <p:cNvPr id="6" name="内容占位符 5">
            <a:extLst>
              <a:ext uri="{FF2B5EF4-FFF2-40B4-BE49-F238E27FC236}">
                <a16:creationId xmlns:a16="http://schemas.microsoft.com/office/drawing/2014/main" id="{B8A77ED9-782C-4232-BC0F-42FF03D99A02}"/>
              </a:ext>
            </a:extLst>
          </p:cNvPr>
          <p:cNvSpPr>
            <a:spLocks noGrp="1"/>
          </p:cNvSpPr>
          <p:nvPr>
            <p:ph idx="1"/>
          </p:nvPr>
        </p:nvSpPr>
        <p:spPr>
          <a:xfrm>
            <a:off x="360000" y="1043735"/>
            <a:ext cx="7086150" cy="5580000"/>
          </a:xfrm>
        </p:spPr>
        <p:txBody>
          <a:bodyPr/>
          <a:lstStyle/>
          <a:p>
            <a:r>
              <a:rPr lang="zh-CN" altLang="zh-CN" kern="0" dirty="0">
                <a:effectLst/>
              </a:rPr>
              <a:t>辅助向量是一种从内核到用户空间的信息交流机制。</a:t>
            </a:r>
            <a:endParaRPr lang="en-US" altLang="zh-CN" kern="0" dirty="0">
              <a:effectLst/>
            </a:endParaRPr>
          </a:p>
          <a:p>
            <a:r>
              <a:rPr lang="zh-CN" altLang="zh-CN" kern="0" dirty="0">
                <a:effectLst/>
              </a:rPr>
              <a:t>内核还需为结构体</a:t>
            </a:r>
            <a:r>
              <a:rPr lang="en-US" altLang="zh-CN" kern="0" dirty="0" err="1">
                <a:effectLst/>
              </a:rPr>
              <a:t>pt_regs</a:t>
            </a:r>
            <a:r>
              <a:rPr lang="zh-CN" altLang="zh-CN" kern="0" dirty="0">
                <a:effectLst/>
              </a:rPr>
              <a:t>中各寄存器成员设置正确的值，包括</a:t>
            </a:r>
            <a:r>
              <a:rPr lang="en-US" altLang="zh-CN" kern="0" dirty="0">
                <a:effectLst/>
              </a:rPr>
              <a:t>PC</a:t>
            </a:r>
            <a:r>
              <a:rPr lang="zh-CN" altLang="zh-CN" kern="0" dirty="0">
                <a:effectLst/>
              </a:rPr>
              <a:t>、</a:t>
            </a:r>
            <a:r>
              <a:rPr lang="en-US" altLang="zh-CN" kern="0" dirty="0">
                <a:effectLst/>
              </a:rPr>
              <a:t>PSTATE</a:t>
            </a:r>
            <a:r>
              <a:rPr lang="zh-CN" altLang="zh-CN" kern="0" dirty="0">
                <a:effectLst/>
              </a:rPr>
              <a:t>、</a:t>
            </a:r>
            <a:r>
              <a:rPr lang="en-US" altLang="zh-CN" kern="0" dirty="0">
                <a:effectLst/>
              </a:rPr>
              <a:t>SP </a:t>
            </a:r>
            <a:r>
              <a:rPr lang="zh-CN" altLang="zh-CN" kern="0" dirty="0">
                <a:effectLst/>
              </a:rPr>
              <a:t>等。</a:t>
            </a:r>
            <a:endParaRPr lang="en-US" altLang="zh-CN" kern="0" dirty="0">
              <a:effectLst/>
            </a:endParaRPr>
          </a:p>
          <a:p>
            <a:pPr lvl="1"/>
            <a:r>
              <a:rPr lang="zh-CN" altLang="zh-CN" kern="0" dirty="0">
                <a:effectLst/>
              </a:rPr>
              <a:t>这些成员通常保存着程序运行中断时的</a:t>
            </a:r>
            <a:r>
              <a:rPr lang="en-US" altLang="zh-CN" kern="0" dirty="0">
                <a:effectLst/>
              </a:rPr>
              <a:t>CPU</a:t>
            </a:r>
            <a:r>
              <a:rPr lang="zh-CN" altLang="zh-CN" kern="0" dirty="0">
                <a:effectLst/>
              </a:rPr>
              <a:t>上下文。</a:t>
            </a:r>
            <a:endParaRPr lang="en-US" altLang="zh-CN" kern="0" dirty="0">
              <a:effectLst/>
            </a:endParaRPr>
          </a:p>
          <a:p>
            <a:pPr lvl="1"/>
            <a:r>
              <a:rPr lang="zh-CN" altLang="zh-CN" kern="0" dirty="0">
                <a:effectLst/>
              </a:rPr>
              <a:t>当程序装载完毕、进程正常执行时，结构体</a:t>
            </a:r>
            <a:r>
              <a:rPr lang="en-US" altLang="zh-CN" kern="0" dirty="0" err="1">
                <a:effectLst/>
              </a:rPr>
              <a:t>pt_regs</a:t>
            </a:r>
            <a:r>
              <a:rPr lang="zh-CN" altLang="zh-CN" kern="0" dirty="0">
                <a:effectLst/>
              </a:rPr>
              <a:t>中各成员内容会被写到</a:t>
            </a:r>
            <a:r>
              <a:rPr lang="en-US" altLang="zh-CN" kern="0" dirty="0">
                <a:effectLst/>
              </a:rPr>
              <a:t>CPU</a:t>
            </a:r>
            <a:r>
              <a:rPr lang="zh-CN" altLang="zh-CN" kern="0" dirty="0">
                <a:effectLst/>
              </a:rPr>
              <a:t>的各个寄存器中。</a:t>
            </a:r>
            <a:endParaRPr lang="en-US" altLang="zh-CN" kern="0" dirty="0">
              <a:effectLst/>
            </a:endParaRPr>
          </a:p>
          <a:p>
            <a:pPr lvl="1"/>
            <a:r>
              <a:rPr lang="zh-CN" altLang="zh-CN" kern="0" dirty="0">
                <a:effectLst/>
              </a:rPr>
              <a:t>程序可以从程序计数器</a:t>
            </a:r>
            <a:r>
              <a:rPr lang="en-US" altLang="zh-CN" kern="0" dirty="0">
                <a:effectLst/>
              </a:rPr>
              <a:t>PC</a:t>
            </a:r>
            <a:r>
              <a:rPr lang="zh-CN" altLang="zh-CN" kern="0" dirty="0">
                <a:effectLst/>
              </a:rPr>
              <a:t>中保存的主函数入口地址开始执行。</a:t>
            </a:r>
            <a:endParaRPr lang="zh-CN" altLang="en-US" sz="3600" dirty="0"/>
          </a:p>
        </p:txBody>
      </p:sp>
      <p:sp>
        <p:nvSpPr>
          <p:cNvPr id="4" name="灯片编号占位符 3">
            <a:extLst>
              <a:ext uri="{FF2B5EF4-FFF2-40B4-BE49-F238E27FC236}">
                <a16:creationId xmlns:a16="http://schemas.microsoft.com/office/drawing/2014/main" id="{ADBFEE60-3AA0-421B-96BE-71E7CD1860BA}"/>
              </a:ext>
            </a:extLst>
          </p:cNvPr>
          <p:cNvSpPr>
            <a:spLocks noGrp="1"/>
          </p:cNvSpPr>
          <p:nvPr>
            <p:ph type="sldNum" sz="quarter" idx="10"/>
          </p:nvPr>
        </p:nvSpPr>
        <p:spPr/>
        <p:txBody>
          <a:bodyPr/>
          <a:lstStyle/>
          <a:p>
            <a:fld id="{E66D2CC7-F4CF-4117-A897-807AC786776F}" type="slidenum">
              <a:rPr lang="en-US" altLang="zh-CN" smtClean="0"/>
              <a:pPr/>
              <a:t>100</a:t>
            </a:fld>
            <a:endParaRPr lang="en-US" altLang="zh-CN"/>
          </a:p>
        </p:txBody>
      </p:sp>
      <p:pic>
        <p:nvPicPr>
          <p:cNvPr id="8" name="内容占位符 7">
            <a:extLst>
              <a:ext uri="{FF2B5EF4-FFF2-40B4-BE49-F238E27FC236}">
                <a16:creationId xmlns:a16="http://schemas.microsoft.com/office/drawing/2014/main" id="{BDDCB6A9-7787-41A6-B92B-6E8E2FA1D424}"/>
              </a:ext>
            </a:extLst>
          </p:cNvPr>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7739698" y="1339850"/>
            <a:ext cx="4071937" cy="4178300"/>
          </a:xfrm>
          <a:prstGeom prst="rect">
            <a:avLst/>
          </a:prstGeom>
          <a:noFill/>
          <a:ln>
            <a:noFill/>
          </a:ln>
        </p:spPr>
      </p:pic>
    </p:spTree>
    <p:extLst>
      <p:ext uri="{BB962C8B-B14F-4D97-AF65-F5344CB8AC3E}">
        <p14:creationId xmlns:p14="http://schemas.microsoft.com/office/powerpoint/2010/main" val="265019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left)">
                                      <p:cBhvr>
                                        <p:cTn id="18" dur="500"/>
                                        <p:tgtEl>
                                          <p:spTgt spid="6">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wipe(left)">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09D0C-EF51-4FD5-86F2-09D590D5FF31}"/>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执行新程序的关键代码</a:t>
            </a:r>
            <a:endParaRPr lang="zh-CN" altLang="en-US" dirty="0"/>
          </a:p>
        </p:txBody>
      </p:sp>
      <p:pic>
        <p:nvPicPr>
          <p:cNvPr id="10" name="内容占位符 9">
            <a:extLst>
              <a:ext uri="{FF2B5EF4-FFF2-40B4-BE49-F238E27FC236}">
                <a16:creationId xmlns:a16="http://schemas.microsoft.com/office/drawing/2014/main" id="{4425D1F4-80CC-E153-575A-1F484236F881}"/>
              </a:ext>
            </a:extLst>
          </p:cNvPr>
          <p:cNvPicPr>
            <a:picLocks noGrp="1" noChangeAspect="1"/>
          </p:cNvPicPr>
          <p:nvPr>
            <p:ph idx="1"/>
          </p:nvPr>
        </p:nvPicPr>
        <p:blipFill>
          <a:blip r:embed="rId2"/>
          <a:stretch>
            <a:fillRect/>
          </a:stretch>
        </p:blipFill>
        <p:spPr>
          <a:xfrm>
            <a:off x="391238" y="1133746"/>
            <a:ext cx="11520000" cy="4684165"/>
          </a:xfrm>
        </p:spPr>
      </p:pic>
      <p:sp>
        <p:nvSpPr>
          <p:cNvPr id="4" name="灯片编号占位符 3">
            <a:extLst>
              <a:ext uri="{FF2B5EF4-FFF2-40B4-BE49-F238E27FC236}">
                <a16:creationId xmlns:a16="http://schemas.microsoft.com/office/drawing/2014/main" id="{0356A567-3308-4A1C-8F77-243B5D208CAC}"/>
              </a:ext>
            </a:extLst>
          </p:cNvPr>
          <p:cNvSpPr>
            <a:spLocks noGrp="1"/>
          </p:cNvSpPr>
          <p:nvPr>
            <p:ph type="sldNum" sz="quarter" idx="10"/>
          </p:nvPr>
        </p:nvSpPr>
        <p:spPr/>
        <p:txBody>
          <a:bodyPr/>
          <a:lstStyle/>
          <a:p>
            <a:fld id="{E66D2CC7-F4CF-4117-A897-807AC786776F}" type="slidenum">
              <a:rPr lang="en-US" altLang="zh-CN" smtClean="0"/>
              <a:pPr/>
              <a:t>101</a:t>
            </a:fld>
            <a:endParaRPr lang="en-US" altLang="zh-CN"/>
          </a:p>
        </p:txBody>
      </p:sp>
    </p:spTree>
    <p:extLst>
      <p:ext uri="{BB962C8B-B14F-4D97-AF65-F5344CB8AC3E}">
        <p14:creationId xmlns:p14="http://schemas.microsoft.com/office/powerpoint/2010/main" val="8207859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09D0C-EF51-4FD5-86F2-09D590D5FF31}"/>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执行新程序的关键代码</a:t>
            </a:r>
            <a:endParaRPr lang="zh-CN" altLang="en-US" dirty="0"/>
          </a:p>
        </p:txBody>
      </p:sp>
      <p:pic>
        <p:nvPicPr>
          <p:cNvPr id="10" name="内容占位符 9">
            <a:extLst>
              <a:ext uri="{FF2B5EF4-FFF2-40B4-BE49-F238E27FC236}">
                <a16:creationId xmlns:a16="http://schemas.microsoft.com/office/drawing/2014/main" id="{B1C327C4-669B-37AD-BA97-ABE6902AC426}"/>
              </a:ext>
            </a:extLst>
          </p:cNvPr>
          <p:cNvPicPr>
            <a:picLocks noGrp="1" noChangeAspect="1"/>
          </p:cNvPicPr>
          <p:nvPr>
            <p:ph idx="1"/>
          </p:nvPr>
        </p:nvPicPr>
        <p:blipFill>
          <a:blip r:embed="rId2"/>
          <a:stretch>
            <a:fillRect/>
          </a:stretch>
        </p:blipFill>
        <p:spPr>
          <a:xfrm>
            <a:off x="381645" y="1082526"/>
            <a:ext cx="11520000" cy="5484128"/>
          </a:xfrm>
        </p:spPr>
      </p:pic>
      <p:sp>
        <p:nvSpPr>
          <p:cNvPr id="4" name="灯片编号占位符 3">
            <a:extLst>
              <a:ext uri="{FF2B5EF4-FFF2-40B4-BE49-F238E27FC236}">
                <a16:creationId xmlns:a16="http://schemas.microsoft.com/office/drawing/2014/main" id="{0356A567-3308-4A1C-8F77-243B5D208CAC}"/>
              </a:ext>
            </a:extLst>
          </p:cNvPr>
          <p:cNvSpPr>
            <a:spLocks noGrp="1"/>
          </p:cNvSpPr>
          <p:nvPr>
            <p:ph type="sldNum" sz="quarter" idx="10"/>
          </p:nvPr>
        </p:nvSpPr>
        <p:spPr/>
        <p:txBody>
          <a:bodyPr/>
          <a:lstStyle/>
          <a:p>
            <a:fld id="{E66D2CC7-F4CF-4117-A897-807AC786776F}" type="slidenum">
              <a:rPr lang="en-US" altLang="zh-CN" smtClean="0"/>
              <a:pPr/>
              <a:t>102</a:t>
            </a:fld>
            <a:endParaRPr lang="en-US" altLang="zh-CN" dirty="0"/>
          </a:p>
        </p:txBody>
      </p:sp>
    </p:spTree>
    <p:extLst>
      <p:ext uri="{BB962C8B-B14F-4D97-AF65-F5344CB8AC3E}">
        <p14:creationId xmlns:p14="http://schemas.microsoft.com/office/powerpoint/2010/main" val="1581910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C56B6-D5B3-41D0-923A-42D577C1D03E}"/>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执行新程序的关键代码</a:t>
            </a:r>
            <a:endParaRPr lang="zh-CN" altLang="en-US" dirty="0"/>
          </a:p>
        </p:txBody>
      </p:sp>
      <p:pic>
        <p:nvPicPr>
          <p:cNvPr id="6" name="内容占位符 5">
            <a:extLst>
              <a:ext uri="{FF2B5EF4-FFF2-40B4-BE49-F238E27FC236}">
                <a16:creationId xmlns:a16="http://schemas.microsoft.com/office/drawing/2014/main" id="{79D37BF1-BD10-6824-97B6-C68C6E35CBA6}"/>
              </a:ext>
            </a:extLst>
          </p:cNvPr>
          <p:cNvPicPr>
            <a:picLocks noGrp="1" noChangeAspect="1"/>
          </p:cNvPicPr>
          <p:nvPr>
            <p:ph idx="1"/>
          </p:nvPr>
        </p:nvPicPr>
        <p:blipFill>
          <a:blip r:embed="rId2"/>
          <a:stretch>
            <a:fillRect/>
          </a:stretch>
        </p:blipFill>
        <p:spPr>
          <a:xfrm>
            <a:off x="391238" y="1133745"/>
            <a:ext cx="11520000" cy="2986842"/>
          </a:xfrm>
        </p:spPr>
      </p:pic>
      <p:sp>
        <p:nvSpPr>
          <p:cNvPr id="5" name="灯片编号占位符 4">
            <a:extLst>
              <a:ext uri="{FF2B5EF4-FFF2-40B4-BE49-F238E27FC236}">
                <a16:creationId xmlns:a16="http://schemas.microsoft.com/office/drawing/2014/main" id="{27852BE0-5407-46B7-8361-838701B82BCF}"/>
              </a:ext>
            </a:extLst>
          </p:cNvPr>
          <p:cNvSpPr>
            <a:spLocks noGrp="1"/>
          </p:cNvSpPr>
          <p:nvPr>
            <p:ph type="sldNum" sz="quarter" idx="10"/>
          </p:nvPr>
        </p:nvSpPr>
        <p:spPr/>
        <p:txBody>
          <a:bodyPr/>
          <a:lstStyle/>
          <a:p>
            <a:fld id="{8CDF8177-B492-4B3A-BE83-F6A6FE842A03}" type="slidenum">
              <a:rPr lang="en-US" altLang="zh-CN" smtClean="0"/>
              <a:pPr/>
              <a:t>103</a:t>
            </a:fld>
            <a:endParaRPr lang="en-US" altLang="zh-CN"/>
          </a:p>
        </p:txBody>
      </p:sp>
      <p:sp>
        <p:nvSpPr>
          <p:cNvPr id="7" name="五边形 6">
            <a:hlinkClick r:id="rId3" action="ppaction://hlinksldjump"/>
            <a:extLst>
              <a:ext uri="{FF2B5EF4-FFF2-40B4-BE49-F238E27FC236}">
                <a16:creationId xmlns:a16="http://schemas.microsoft.com/office/drawing/2014/main" id="{E9A01C17-C0C9-1822-55B5-3F91C02898F1}"/>
              </a:ext>
            </a:extLst>
          </p:cNvPr>
          <p:cNvSpPr/>
          <p:nvPr/>
        </p:nvSpPr>
        <p:spPr bwMode="auto">
          <a:xfrm>
            <a:off x="11406590" y="6264316"/>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4060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9E1E93-3AAC-D940-9406-3A7074CC05B1}"/>
              </a:ext>
            </a:extLst>
          </p:cNvPr>
          <p:cNvSpPr>
            <a:spLocks noGrp="1"/>
          </p:cNvSpPr>
          <p:nvPr>
            <p:ph type="title"/>
          </p:nvPr>
        </p:nvSpPr>
        <p:spPr/>
        <p:txBody>
          <a:bodyPr/>
          <a:lstStyle/>
          <a:p>
            <a:pPr marL="0" marR="0" indent="0" defTabSz="914400" rtl="0" eaLnBrk="1" fontAlgn="base" latinLnBrk="0" hangingPunct="1">
              <a:lnSpc>
                <a:spcPct val="100000"/>
              </a:lnSpc>
              <a:spcBef>
                <a:spcPct val="0"/>
              </a:spcBef>
              <a:spcAft>
                <a:spcPct val="0"/>
              </a:spcAft>
              <a:tabLst/>
            </a:pPr>
            <a:r>
              <a:rPr kumimoji="1" lang="en-US" altLang="zh-CN" sz="3600" b="1" i="0" u="none" strike="noStrike" cap="none" normalizeH="0" baseline="0" dirty="0">
                <a:ln>
                  <a:noFill/>
                </a:ln>
                <a:effectLst/>
                <a:ea typeface="楷体" panose="02010609060101010101" pitchFamily="49" charset="-122"/>
                <a:cs typeface="Times New Roman" panose="02020603050405020304" pitchFamily="18" charset="0"/>
              </a:rPr>
              <a:t>A4: </a:t>
            </a:r>
            <a:r>
              <a:rPr kumimoji="1" lang="en-US" altLang="zh-CN" sz="3600" b="1" i="0" u="none" strike="noStrike" cap="none" normalizeH="0" baseline="0" dirty="0" err="1">
                <a:ln>
                  <a:noFill/>
                </a:ln>
                <a:effectLst/>
                <a:ea typeface="楷体" panose="02010609060101010101" pitchFamily="49" charset="-122"/>
                <a:cs typeface="Times New Roman" panose="02020603050405020304" pitchFamily="18" charset="0"/>
              </a:rPr>
              <a:t>openEuler</a:t>
            </a:r>
            <a:r>
              <a:rPr kumimoji="1" lang="en-US" altLang="zh-CN" sz="3600" b="1" i="0" u="none" strike="noStrike" cap="none" normalizeH="0" baseline="0" dirty="0">
                <a:ln>
                  <a:noFill/>
                </a:ln>
                <a:effectLst/>
                <a:ea typeface="楷体" panose="02010609060101010101" pitchFamily="49" charset="-122"/>
                <a:cs typeface="Times New Roman" panose="02020603050405020304" pitchFamily="18" charset="0"/>
              </a:rPr>
              <a:t> </a:t>
            </a:r>
            <a:r>
              <a:rPr lang="zh-CN" altLang="en-US" sz="3600" b="1" dirty="0">
                <a:ea typeface="楷体" panose="02010609060101010101" pitchFamily="49" charset="-122"/>
                <a:cs typeface="Times New Roman" panose="02020603050405020304" pitchFamily="18" charset="0"/>
              </a:rPr>
              <a:t>进程终止</a:t>
            </a:r>
            <a:endParaRPr lang="zh-CN" altLang="en-US" dirty="0"/>
          </a:p>
        </p:txBody>
      </p:sp>
      <p:sp>
        <p:nvSpPr>
          <p:cNvPr id="6" name="内容占位符 5">
            <a:extLst>
              <a:ext uri="{FF2B5EF4-FFF2-40B4-BE49-F238E27FC236}">
                <a16:creationId xmlns:a16="http://schemas.microsoft.com/office/drawing/2014/main" id="{F127C867-4D07-4A82-DF4B-71075710C4CC}"/>
              </a:ext>
            </a:extLst>
          </p:cNvPr>
          <p:cNvSpPr>
            <a:spLocks noGrp="1"/>
          </p:cNvSpPr>
          <p:nvPr>
            <p:ph idx="1"/>
          </p:nvPr>
        </p:nvSpPr>
        <p:spPr/>
        <p:txBody>
          <a:bodyPr/>
          <a:lstStyle/>
          <a:p>
            <a:r>
              <a:rPr lang="zh-CN" altLang="en-US" dirty="0"/>
              <a:t>进程终止</a:t>
            </a:r>
            <a:endParaRPr lang="en-US" altLang="zh-CN" dirty="0"/>
          </a:p>
          <a:p>
            <a:r>
              <a:rPr lang="zh-CN" altLang="zh-CN" dirty="0"/>
              <a:t>僵尸进程</a:t>
            </a:r>
            <a:r>
              <a:rPr lang="zh-CN" altLang="en-US" dirty="0"/>
              <a:t>的处理策略</a:t>
            </a:r>
            <a:endParaRPr lang="en-US" altLang="zh-CN" dirty="0"/>
          </a:p>
          <a:p>
            <a:r>
              <a:rPr lang="en-US" altLang="zh-CN" dirty="0"/>
              <a:t>exit() </a:t>
            </a:r>
          </a:p>
          <a:p>
            <a:r>
              <a:rPr lang="zh-CN" altLang="en-US" dirty="0"/>
              <a:t>孤儿进程 </a:t>
            </a:r>
            <a:endParaRPr lang="en-US" altLang="zh-CN" dirty="0"/>
          </a:p>
          <a:p>
            <a:pPr marL="457200" lvl="1" indent="0">
              <a:buNone/>
            </a:pPr>
            <a:r>
              <a:rPr lang="en-US" altLang="zh-CN" kern="0" dirty="0">
                <a:effectLst/>
              </a:rPr>
              <a:t>1. </a:t>
            </a:r>
            <a:r>
              <a:rPr lang="zh-CN" altLang="zh-CN" kern="0" dirty="0">
                <a:effectLst/>
              </a:rPr>
              <a:t>用户空间资源的回收</a:t>
            </a:r>
            <a:r>
              <a:rPr lang="en-US" altLang="zh-CN" kern="0" dirty="0">
                <a:effectLst/>
              </a:rPr>
              <a:t> </a:t>
            </a:r>
          </a:p>
          <a:p>
            <a:pPr marL="457200" lvl="1" indent="0">
              <a:buNone/>
            </a:pPr>
            <a:r>
              <a:rPr lang="en-US" altLang="zh-CN" kern="0" dirty="0">
                <a:effectLst/>
              </a:rPr>
              <a:t>2. </a:t>
            </a:r>
            <a:r>
              <a:rPr lang="zh-CN" altLang="zh-CN" kern="0" dirty="0">
                <a:effectLst/>
              </a:rPr>
              <a:t>状态信息的发送与僵尸状态的设置</a:t>
            </a:r>
            <a:r>
              <a:rPr lang="en-US" altLang="zh-CN" kern="0" dirty="0">
                <a:effectLst/>
              </a:rPr>
              <a:t> </a:t>
            </a:r>
          </a:p>
          <a:p>
            <a:pPr marL="457200" lvl="1" indent="0">
              <a:buNone/>
            </a:pPr>
            <a:r>
              <a:rPr lang="en-US" altLang="zh-CN" kern="0" dirty="0">
                <a:effectLst/>
              </a:rPr>
              <a:t>3. </a:t>
            </a:r>
            <a:r>
              <a:rPr lang="zh-CN" altLang="zh-CN" kern="0" dirty="0">
                <a:effectLst/>
              </a:rPr>
              <a:t>内核资源的回收</a:t>
            </a:r>
            <a:r>
              <a:rPr lang="en-US" altLang="zh-CN" kern="0" dirty="0">
                <a:effectLst/>
              </a:rPr>
              <a:t> </a:t>
            </a:r>
          </a:p>
          <a:p>
            <a:pPr marL="457200" lvl="1" indent="0">
              <a:buNone/>
            </a:pPr>
            <a:r>
              <a:rPr lang="en-US" altLang="zh-CN" kern="0" dirty="0">
                <a:effectLst/>
              </a:rPr>
              <a:t>4. </a:t>
            </a:r>
            <a:r>
              <a:rPr lang="zh-CN" altLang="zh-CN" kern="0" dirty="0">
                <a:effectLst/>
              </a:rPr>
              <a:t>为所有子进程寻找新父进程</a:t>
            </a:r>
            <a:r>
              <a:rPr lang="en-US" altLang="zh-CN" kern="0" dirty="0">
                <a:effectLst/>
              </a:rPr>
              <a:t> </a:t>
            </a:r>
            <a:endParaRPr lang="zh-CN" altLang="en-US" dirty="0"/>
          </a:p>
        </p:txBody>
      </p:sp>
      <p:sp>
        <p:nvSpPr>
          <p:cNvPr id="4" name="灯片编号占位符 3">
            <a:extLst>
              <a:ext uri="{FF2B5EF4-FFF2-40B4-BE49-F238E27FC236}">
                <a16:creationId xmlns:a16="http://schemas.microsoft.com/office/drawing/2014/main" id="{6CB400E4-68E0-E541-A550-31BC8179C6F5}"/>
              </a:ext>
            </a:extLst>
          </p:cNvPr>
          <p:cNvSpPr>
            <a:spLocks noGrp="1"/>
          </p:cNvSpPr>
          <p:nvPr>
            <p:ph type="sldNum" sz="quarter" idx="10"/>
          </p:nvPr>
        </p:nvSpPr>
        <p:spPr/>
        <p:txBody>
          <a:bodyPr/>
          <a:lstStyle/>
          <a:p>
            <a:fld id="{E66D2CC7-F4CF-4117-A897-807AC786776F}" type="slidenum">
              <a:rPr lang="en-US" altLang="zh-CN" smtClean="0"/>
              <a:pPr/>
              <a:t>104</a:t>
            </a:fld>
            <a:endParaRPr lang="en-US" altLang="zh-CN"/>
          </a:p>
        </p:txBody>
      </p:sp>
    </p:spTree>
    <p:extLst>
      <p:ext uri="{BB962C8B-B14F-4D97-AF65-F5344CB8AC3E}">
        <p14:creationId xmlns:p14="http://schemas.microsoft.com/office/powerpoint/2010/main" val="916487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进程终止</a:t>
            </a:r>
          </a:p>
        </p:txBody>
      </p:sp>
      <p:sp>
        <p:nvSpPr>
          <p:cNvPr id="3" name="内容占位符 2"/>
          <p:cNvSpPr>
            <a:spLocks noGrp="1"/>
          </p:cNvSpPr>
          <p:nvPr>
            <p:ph idx="1"/>
          </p:nvPr>
        </p:nvSpPr>
        <p:spPr/>
        <p:txBody>
          <a:bodyPr>
            <a:normAutofit/>
          </a:bodyPr>
          <a:lstStyle/>
          <a:p>
            <a:r>
              <a:rPr lang="en-US" altLang="zh-CN" kern="0" dirty="0" err="1">
                <a:effectLst/>
              </a:rPr>
              <a:t>openEuler</a:t>
            </a:r>
            <a:r>
              <a:rPr lang="zh-CN" altLang="zh-CN" kern="0" dirty="0">
                <a:effectLst/>
              </a:rPr>
              <a:t>中，父进程创建子进程后，通常使用系统调用</a:t>
            </a:r>
            <a:r>
              <a:rPr lang="en-US" altLang="zh-CN" kern="0" dirty="0">
                <a:effectLst/>
              </a:rPr>
              <a:t>wait()</a:t>
            </a:r>
            <a:r>
              <a:rPr lang="zh-CN" altLang="zh-CN" kern="0" dirty="0">
                <a:effectLst/>
              </a:rPr>
              <a:t>或</a:t>
            </a:r>
            <a:r>
              <a:rPr lang="en-US" altLang="zh-CN" kern="0" dirty="0" err="1">
                <a:effectLst/>
              </a:rPr>
              <a:t>waitpid</a:t>
            </a:r>
            <a:r>
              <a:rPr lang="en-US" altLang="zh-CN" kern="0" dirty="0">
                <a:effectLst/>
              </a:rPr>
              <a:t>()</a:t>
            </a:r>
            <a:r>
              <a:rPr lang="zh-CN" altLang="zh-CN" kern="0" dirty="0">
                <a:effectLst/>
              </a:rPr>
              <a:t>进入阻塞状态，直到获取了子进程终止信号才继续执行</a:t>
            </a:r>
            <a:r>
              <a:rPr lang="zh-CN" altLang="en-US" kern="0" dirty="0">
                <a:effectLst/>
              </a:rPr>
              <a:t>。</a:t>
            </a:r>
            <a:endParaRPr lang="en-US" altLang="zh-CN" kern="0" dirty="0">
              <a:effectLst/>
            </a:endParaRPr>
          </a:p>
          <a:p>
            <a:pPr lvl="1"/>
            <a:r>
              <a:rPr lang="zh-CN" altLang="zh-CN" dirty="0"/>
              <a:t>系统调用</a:t>
            </a:r>
            <a:r>
              <a:rPr lang="en-US" altLang="zh-CN" dirty="0"/>
              <a:t>wait()</a:t>
            </a:r>
            <a:r>
              <a:rPr lang="zh-CN" altLang="zh-CN" dirty="0"/>
              <a:t>等待任一子进程的终止，而系统调用</a:t>
            </a:r>
            <a:r>
              <a:rPr lang="en-US" altLang="zh-CN" dirty="0" err="1"/>
              <a:t>waitpid</a:t>
            </a:r>
            <a:r>
              <a:rPr lang="en-US" altLang="zh-CN" dirty="0"/>
              <a:t>()</a:t>
            </a:r>
            <a:r>
              <a:rPr lang="zh-CN" altLang="zh-CN" dirty="0"/>
              <a:t>只等待进程</a:t>
            </a:r>
            <a:r>
              <a:rPr lang="en-US" altLang="zh-CN" dirty="0"/>
              <a:t>PID</a:t>
            </a:r>
            <a:r>
              <a:rPr lang="zh-CN" altLang="zh-CN" dirty="0"/>
              <a:t>与参数</a:t>
            </a:r>
            <a:r>
              <a:rPr lang="en-US" altLang="zh-CN" dirty="0" err="1"/>
              <a:t>pid</a:t>
            </a:r>
            <a:r>
              <a:rPr lang="zh-CN" altLang="zh-CN" dirty="0"/>
              <a:t>相同的子进程。</a:t>
            </a:r>
            <a:endParaRPr lang="en-US" altLang="zh-CN" dirty="0"/>
          </a:p>
          <a:p>
            <a:pPr lvl="1"/>
            <a:r>
              <a:rPr lang="zh-CN" altLang="zh-CN" dirty="0"/>
              <a:t>当参数</a:t>
            </a:r>
            <a:r>
              <a:rPr lang="en-US" altLang="zh-CN" dirty="0" err="1"/>
              <a:t>pid</a:t>
            </a:r>
            <a:r>
              <a:rPr lang="zh-CN" altLang="zh-CN" dirty="0"/>
              <a:t>为</a:t>
            </a:r>
            <a:r>
              <a:rPr lang="en-US" altLang="zh-CN" dirty="0"/>
              <a:t>-1</a:t>
            </a:r>
            <a:r>
              <a:rPr lang="zh-CN" altLang="zh-CN" dirty="0"/>
              <a:t>时，这两个系统调用等效</a:t>
            </a:r>
            <a:r>
              <a:rPr lang="zh-CN" altLang="en-US" dirty="0"/>
              <a:t>。</a:t>
            </a:r>
            <a:endParaRPr lang="en-US" altLang="zh-CN" dirty="0"/>
          </a:p>
          <a:p>
            <a:pPr lvl="1"/>
            <a:r>
              <a:rPr lang="zh-CN" altLang="zh-CN" dirty="0"/>
              <a:t>如果</a:t>
            </a:r>
            <a:r>
              <a:rPr lang="en-US" altLang="zh-CN" dirty="0" err="1"/>
              <a:t>waitpid</a:t>
            </a:r>
            <a:r>
              <a:rPr lang="en-US" altLang="zh-CN" dirty="0"/>
              <a:t>()</a:t>
            </a:r>
            <a:r>
              <a:rPr lang="zh-CN" altLang="zh-CN" dirty="0"/>
              <a:t>的参数中传入标志</a:t>
            </a:r>
            <a:r>
              <a:rPr lang="en-US" altLang="zh-CN" dirty="0"/>
              <a:t>WNOHANG</a:t>
            </a:r>
            <a:r>
              <a:rPr lang="zh-CN" altLang="zh-CN" dirty="0"/>
              <a:t>，那么父进程是以一种非阻塞的方式回收子进程</a:t>
            </a:r>
            <a:r>
              <a:rPr lang="zh-CN" altLang="en-US" dirty="0"/>
              <a:t>。</a:t>
            </a:r>
            <a:endParaRPr lang="en-US" altLang="zh-CN" dirty="0"/>
          </a:p>
          <a:p>
            <a:r>
              <a:rPr lang="zh-CN" altLang="zh-CN" dirty="0"/>
              <a:t>得到子进程终止的信号后，父进程会陷入内核去回收子进程的剩余资源。</a:t>
            </a:r>
            <a:endParaRPr lang="en-US" altLang="zh-CN" dirty="0"/>
          </a:p>
          <a:p>
            <a:r>
              <a:rPr lang="zh-CN" altLang="zh-CN" dirty="0"/>
              <a:t>在父进程调用</a:t>
            </a:r>
            <a:r>
              <a:rPr lang="en-US" altLang="zh-CN" dirty="0"/>
              <a:t>wait()</a:t>
            </a:r>
            <a:r>
              <a:rPr lang="zh-CN" altLang="zh-CN" dirty="0"/>
              <a:t>之前，处于僵尸状态的子进程称为僵尸进程，它们持有着一定的内核资源但又不会被任何信号结束。</a:t>
            </a:r>
            <a:endParaRPr lang="en-US" altLang="zh-CN"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105</a:t>
            </a:fld>
            <a:endParaRPr lang="en-US" altLang="zh-CN"/>
          </a:p>
        </p:txBody>
      </p:sp>
    </p:spTree>
    <p:extLst>
      <p:ext uri="{BB962C8B-B14F-4D97-AF65-F5344CB8AC3E}">
        <p14:creationId xmlns:p14="http://schemas.microsoft.com/office/powerpoint/2010/main" val="29906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CFB50-BBEA-421E-A4E0-CB7500CA8CDB}"/>
              </a:ext>
            </a:extLst>
          </p:cNvPr>
          <p:cNvSpPr>
            <a:spLocks noGrp="1"/>
          </p:cNvSpPr>
          <p:nvPr>
            <p:ph type="title"/>
          </p:nvPr>
        </p:nvSpPr>
        <p:spPr/>
        <p:txBody>
          <a:bodyPr/>
          <a:lstStyle/>
          <a:p>
            <a:r>
              <a:rPr lang="zh-CN" altLang="zh-CN" dirty="0">
                <a:ea typeface="宋体" panose="02010600030101010101" pitchFamily="2" charset="-122"/>
              </a:rPr>
              <a:t>僵尸进程</a:t>
            </a:r>
            <a:r>
              <a:rPr lang="zh-CN" altLang="en-US" dirty="0">
                <a:ea typeface="宋体" panose="02010600030101010101" pitchFamily="2" charset="-122"/>
              </a:rPr>
              <a:t>的处理策略</a:t>
            </a:r>
            <a:endParaRPr lang="zh-CN" altLang="en-US" dirty="0"/>
          </a:p>
        </p:txBody>
      </p:sp>
      <p:sp>
        <p:nvSpPr>
          <p:cNvPr id="3" name="内容占位符 2">
            <a:extLst>
              <a:ext uri="{FF2B5EF4-FFF2-40B4-BE49-F238E27FC236}">
                <a16:creationId xmlns:a16="http://schemas.microsoft.com/office/drawing/2014/main" id="{31712C04-A6E0-42E7-9215-80CE6A27099C}"/>
              </a:ext>
            </a:extLst>
          </p:cNvPr>
          <p:cNvSpPr>
            <a:spLocks noGrp="1"/>
          </p:cNvSpPr>
          <p:nvPr>
            <p:ph idx="1"/>
          </p:nvPr>
        </p:nvSpPr>
        <p:spPr/>
        <p:txBody>
          <a:bodyPr>
            <a:normAutofit/>
          </a:bodyPr>
          <a:lstStyle/>
          <a:p>
            <a:r>
              <a:rPr lang="zh-CN" altLang="zh-CN" kern="0" dirty="0">
                <a:effectLst/>
              </a:rPr>
              <a:t>为了降低僵尸进程的危害，</a:t>
            </a:r>
            <a:r>
              <a:rPr lang="en-US" altLang="zh-CN" kern="0" dirty="0" err="1">
                <a:effectLst/>
              </a:rPr>
              <a:t>openEuler</a:t>
            </a:r>
            <a:r>
              <a:rPr lang="zh-CN" altLang="zh-CN" kern="0" dirty="0">
                <a:effectLst/>
              </a:rPr>
              <a:t>采取了许多策略</a:t>
            </a:r>
            <a:r>
              <a:rPr lang="zh-CN" altLang="en-US" kern="0" dirty="0">
                <a:effectLst/>
              </a:rPr>
              <a:t>，重要的</a:t>
            </a:r>
            <a:r>
              <a:rPr lang="en-US" altLang="zh-CN" kern="0" dirty="0">
                <a:effectLst/>
              </a:rPr>
              <a:t>4</a:t>
            </a:r>
            <a:r>
              <a:rPr lang="zh-CN" altLang="en-US" kern="0" dirty="0">
                <a:effectLst/>
              </a:rPr>
              <a:t>种：</a:t>
            </a:r>
            <a:endParaRPr lang="en-US" altLang="zh-CN" kern="0" dirty="0">
              <a:effectLst/>
            </a:endParaRPr>
          </a:p>
          <a:p>
            <a:pPr lvl="1"/>
            <a:r>
              <a:rPr lang="zh-CN" altLang="zh-CN" dirty="0"/>
              <a:t>父进程终止时</a:t>
            </a:r>
            <a:r>
              <a:rPr lang="zh-CN" altLang="en-US" dirty="0"/>
              <a:t>，</a:t>
            </a:r>
            <a:r>
              <a:rPr lang="zh-CN" altLang="zh-CN" dirty="0"/>
              <a:t>自动调用</a:t>
            </a:r>
            <a:r>
              <a:rPr lang="en-US" altLang="zh-CN" dirty="0"/>
              <a:t>wait()</a:t>
            </a:r>
            <a:r>
              <a:rPr lang="zh-CN" altLang="zh-CN" dirty="0"/>
              <a:t>帮助处于僵尸状态的子进程完成终止；</a:t>
            </a:r>
            <a:endParaRPr lang="en-US" altLang="zh-CN" dirty="0"/>
          </a:p>
          <a:p>
            <a:pPr lvl="1"/>
            <a:r>
              <a:rPr lang="zh-CN" altLang="zh-CN" dirty="0"/>
              <a:t>如果父进程提前因异常终止，那么</a:t>
            </a:r>
            <a:r>
              <a:rPr lang="en-US" altLang="zh-CN" dirty="0" err="1"/>
              <a:t>init</a:t>
            </a:r>
            <a:r>
              <a:rPr lang="zh-CN" altLang="zh-CN" dirty="0"/>
              <a:t>进程会定期调用</a:t>
            </a:r>
            <a:r>
              <a:rPr lang="en-US" altLang="zh-CN" dirty="0"/>
              <a:t>wait()</a:t>
            </a:r>
            <a:r>
              <a:rPr lang="zh-CN" altLang="zh-CN" dirty="0"/>
              <a:t>清除僵尸进程；</a:t>
            </a:r>
            <a:r>
              <a:rPr lang="en-US" altLang="zh-CN" dirty="0"/>
              <a:t> </a:t>
            </a:r>
          </a:p>
          <a:p>
            <a:pPr lvl="1"/>
            <a:r>
              <a:rPr lang="zh-CN" altLang="zh-CN" dirty="0"/>
              <a:t>为了有效避免僵尸进程的产生，如果进程不被跟踪，内核将不会向其父进程发送状态信息而直接回收该进程全部非共享资源；</a:t>
            </a:r>
            <a:endParaRPr lang="en-US" altLang="zh-CN" dirty="0"/>
          </a:p>
          <a:p>
            <a:pPr lvl="1"/>
            <a:r>
              <a:rPr lang="zh-CN" altLang="zh-CN" dirty="0"/>
              <a:t>某些父进程并不负责子进程剩余资源回收。</a:t>
            </a:r>
            <a:br>
              <a:rPr lang="en-US" altLang="zh-CN" dirty="0"/>
            </a:br>
            <a:r>
              <a:rPr lang="zh-CN" altLang="zh-CN" dirty="0"/>
              <a:t>在这种情况下，内核在向父进程发送状态信息后，会直接回收子进程的剩余资源，使得子进程不进入僵尸状态而是变为死亡状态。</a:t>
            </a:r>
            <a:endParaRPr lang="zh-CN" altLang="en-US" dirty="0"/>
          </a:p>
        </p:txBody>
      </p:sp>
      <p:sp>
        <p:nvSpPr>
          <p:cNvPr id="4" name="灯片编号占位符 3">
            <a:extLst>
              <a:ext uri="{FF2B5EF4-FFF2-40B4-BE49-F238E27FC236}">
                <a16:creationId xmlns:a16="http://schemas.microsoft.com/office/drawing/2014/main" id="{03877EDF-C1C9-42C0-BCFD-D0CC43643B91}"/>
              </a:ext>
            </a:extLst>
          </p:cNvPr>
          <p:cNvSpPr>
            <a:spLocks noGrp="1"/>
          </p:cNvSpPr>
          <p:nvPr>
            <p:ph type="sldNum" sz="quarter" idx="10"/>
          </p:nvPr>
        </p:nvSpPr>
        <p:spPr/>
        <p:txBody>
          <a:bodyPr/>
          <a:lstStyle/>
          <a:p>
            <a:fld id="{E66D2CC7-F4CF-4117-A897-807AC786776F}" type="slidenum">
              <a:rPr lang="en-US" altLang="zh-CN" smtClean="0"/>
              <a:pPr/>
              <a:t>106</a:t>
            </a:fld>
            <a:endParaRPr lang="en-US" altLang="zh-CN"/>
          </a:p>
        </p:txBody>
      </p:sp>
    </p:spTree>
    <p:extLst>
      <p:ext uri="{BB962C8B-B14F-4D97-AF65-F5344CB8AC3E}">
        <p14:creationId xmlns:p14="http://schemas.microsoft.com/office/powerpoint/2010/main" val="167457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245E8-37E3-41E1-9E71-FAF99D9BAA7E}"/>
              </a:ext>
            </a:extLst>
          </p:cNvPr>
          <p:cNvSpPr>
            <a:spLocks noGrp="1"/>
          </p:cNvSpPr>
          <p:nvPr>
            <p:ph type="title"/>
          </p:nvPr>
        </p:nvSpPr>
        <p:spPr/>
        <p:txBody>
          <a:bodyPr/>
          <a:lstStyle/>
          <a:p>
            <a:r>
              <a:rPr lang="en-US" altLang="zh-CN" dirty="0"/>
              <a:t>exit() </a:t>
            </a:r>
            <a:endParaRPr lang="zh-CN" altLang="en-US" dirty="0"/>
          </a:p>
        </p:txBody>
      </p:sp>
      <p:sp>
        <p:nvSpPr>
          <p:cNvPr id="3" name="内容占位符 2">
            <a:extLst>
              <a:ext uri="{FF2B5EF4-FFF2-40B4-BE49-F238E27FC236}">
                <a16:creationId xmlns:a16="http://schemas.microsoft.com/office/drawing/2014/main" id="{8388A4B3-85DB-4C6B-BC29-DCB10CD59A5C}"/>
              </a:ext>
            </a:extLst>
          </p:cNvPr>
          <p:cNvSpPr>
            <a:spLocks noGrp="1"/>
          </p:cNvSpPr>
          <p:nvPr>
            <p:ph idx="1"/>
          </p:nvPr>
        </p:nvSpPr>
        <p:spPr/>
        <p:txBody>
          <a:bodyPr>
            <a:normAutofit/>
          </a:bodyPr>
          <a:lstStyle/>
          <a:p>
            <a:r>
              <a:rPr lang="en-US" altLang="zh-CN" dirty="0" err="1"/>
              <a:t>openEuler</a:t>
            </a:r>
            <a:r>
              <a:rPr lang="zh-CN" altLang="zh-CN" dirty="0"/>
              <a:t>中，进程终止主要是通过系统调用</a:t>
            </a:r>
            <a:r>
              <a:rPr lang="en-US" altLang="zh-CN" dirty="0"/>
              <a:t>exit()</a:t>
            </a:r>
            <a:r>
              <a:rPr lang="zh-CN" altLang="zh-CN" dirty="0"/>
              <a:t>与</a:t>
            </a:r>
            <a:r>
              <a:rPr lang="en-US" altLang="zh-CN" dirty="0"/>
              <a:t>wait()</a:t>
            </a:r>
            <a:r>
              <a:rPr lang="zh-CN" altLang="zh-CN" dirty="0"/>
              <a:t>配合来完成的。</a:t>
            </a:r>
            <a:endParaRPr lang="en-US" altLang="zh-CN" dirty="0"/>
          </a:p>
          <a:p>
            <a:r>
              <a:rPr lang="en-US" altLang="zh-CN" dirty="0"/>
              <a:t>exit()</a:t>
            </a:r>
            <a:r>
              <a:rPr lang="zh-CN" altLang="zh-CN" dirty="0"/>
              <a:t>主要完成两部分工作：</a:t>
            </a:r>
            <a:endParaRPr lang="en-US" altLang="zh-CN" dirty="0"/>
          </a:p>
          <a:p>
            <a:pPr lvl="1"/>
            <a:r>
              <a:rPr lang="zh-CN" altLang="zh-CN" dirty="0"/>
              <a:t>回收当前进程的用户空间所占用的内存资源；</a:t>
            </a:r>
            <a:r>
              <a:rPr lang="en-US" altLang="zh-CN" dirty="0"/>
              <a:t> </a:t>
            </a:r>
          </a:p>
          <a:p>
            <a:pPr lvl="1"/>
            <a:r>
              <a:rPr lang="zh-CN" altLang="zh-CN" dirty="0"/>
              <a:t>向当前进程的父进程发送状态信息，并判断父进程是否愿意回收当前进程的剩余资源。</a:t>
            </a:r>
            <a:endParaRPr lang="en-US" altLang="zh-CN" dirty="0"/>
          </a:p>
          <a:p>
            <a:r>
              <a:rPr lang="zh-CN" altLang="zh-CN" dirty="0"/>
              <a:t>如果父进程的</a:t>
            </a:r>
            <a:r>
              <a:rPr lang="en-US" altLang="zh-CN" dirty="0"/>
              <a:t>SIGHAND</a:t>
            </a:r>
            <a:r>
              <a:rPr lang="zh-CN" altLang="zh-CN" dirty="0"/>
              <a:t>信号处理函数设为</a:t>
            </a:r>
            <a:r>
              <a:rPr lang="en-US" altLang="zh-CN" dirty="0"/>
              <a:t>SIG_IGN</a:t>
            </a:r>
            <a:r>
              <a:rPr lang="zh-CN" altLang="zh-CN" dirty="0"/>
              <a:t>或是处理标志设置了</a:t>
            </a:r>
            <a:r>
              <a:rPr lang="en-US" altLang="zh-CN" dirty="0"/>
              <a:t>SA_NOCLDWAIT</a:t>
            </a:r>
            <a:r>
              <a:rPr lang="zh-CN" altLang="zh-CN" dirty="0"/>
              <a:t>，表明父进程不关心当前进程的终止，那么</a:t>
            </a:r>
            <a:r>
              <a:rPr lang="en-US" altLang="zh-CN" dirty="0"/>
              <a:t>exit()</a:t>
            </a:r>
            <a:r>
              <a:rPr lang="zh-CN" altLang="zh-CN" dirty="0"/>
              <a:t>会继续回收当前进程剩余内核资源； </a:t>
            </a:r>
            <a:br>
              <a:rPr lang="en-US" altLang="zh-CN" dirty="0"/>
            </a:br>
            <a:r>
              <a:rPr lang="zh-CN" altLang="zh-CN" dirty="0"/>
              <a:t>否则，让当前进程进入僵尸状态，并等待父进程调用</a:t>
            </a:r>
            <a:r>
              <a:rPr lang="en-US" altLang="zh-CN" dirty="0"/>
              <a:t>wait()</a:t>
            </a:r>
            <a:r>
              <a:rPr lang="zh-CN" altLang="zh-CN" dirty="0"/>
              <a:t>去接收这些信息并完成资源回收</a:t>
            </a:r>
            <a:r>
              <a:rPr lang="zh-CN" altLang="en-US" dirty="0"/>
              <a:t>。</a:t>
            </a:r>
          </a:p>
        </p:txBody>
      </p:sp>
      <p:sp>
        <p:nvSpPr>
          <p:cNvPr id="4" name="灯片编号占位符 3">
            <a:extLst>
              <a:ext uri="{FF2B5EF4-FFF2-40B4-BE49-F238E27FC236}">
                <a16:creationId xmlns:a16="http://schemas.microsoft.com/office/drawing/2014/main" id="{10475190-EF17-497D-9C66-DCFA68A5DEA4}"/>
              </a:ext>
            </a:extLst>
          </p:cNvPr>
          <p:cNvSpPr>
            <a:spLocks noGrp="1"/>
          </p:cNvSpPr>
          <p:nvPr>
            <p:ph type="sldNum" sz="quarter" idx="10"/>
          </p:nvPr>
        </p:nvSpPr>
        <p:spPr/>
        <p:txBody>
          <a:bodyPr/>
          <a:lstStyle/>
          <a:p>
            <a:fld id="{E66D2CC7-F4CF-4117-A897-807AC786776F}" type="slidenum">
              <a:rPr lang="en-US" altLang="zh-CN" smtClean="0"/>
              <a:pPr/>
              <a:t>107</a:t>
            </a:fld>
            <a:endParaRPr lang="en-US" altLang="zh-CN"/>
          </a:p>
        </p:txBody>
      </p:sp>
    </p:spTree>
    <p:extLst>
      <p:ext uri="{BB962C8B-B14F-4D97-AF65-F5344CB8AC3E}">
        <p14:creationId xmlns:p14="http://schemas.microsoft.com/office/powerpoint/2010/main" val="268507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42190-4C87-47AA-8D5F-501EFA00D45E}"/>
              </a:ext>
            </a:extLst>
          </p:cNvPr>
          <p:cNvSpPr>
            <a:spLocks noGrp="1"/>
          </p:cNvSpPr>
          <p:nvPr>
            <p:ph type="title"/>
          </p:nvPr>
        </p:nvSpPr>
        <p:spPr/>
        <p:txBody>
          <a:bodyPr/>
          <a:lstStyle/>
          <a:p>
            <a:r>
              <a:rPr lang="zh-CN" altLang="en-US" dirty="0"/>
              <a:t>孤儿进程 </a:t>
            </a:r>
          </a:p>
        </p:txBody>
      </p:sp>
      <p:sp>
        <p:nvSpPr>
          <p:cNvPr id="3" name="内容占位符 2">
            <a:extLst>
              <a:ext uri="{FF2B5EF4-FFF2-40B4-BE49-F238E27FC236}">
                <a16:creationId xmlns:a16="http://schemas.microsoft.com/office/drawing/2014/main" id="{F3816509-9CEA-4F57-B410-33D00E5DBD14}"/>
              </a:ext>
            </a:extLst>
          </p:cNvPr>
          <p:cNvSpPr>
            <a:spLocks noGrp="1"/>
          </p:cNvSpPr>
          <p:nvPr>
            <p:ph idx="1"/>
          </p:nvPr>
        </p:nvSpPr>
        <p:spPr/>
        <p:txBody>
          <a:bodyPr>
            <a:normAutofit/>
          </a:bodyPr>
          <a:lstStyle/>
          <a:p>
            <a:r>
              <a:rPr lang="zh-CN" altLang="zh-CN" dirty="0"/>
              <a:t>当前进程可能还存在多个运行正常的子进程（未成为僵尸进程），这些失去父进程的子进程称为孤儿进程。</a:t>
            </a:r>
            <a:endParaRPr lang="en-US" altLang="zh-CN" dirty="0"/>
          </a:p>
          <a:p>
            <a:r>
              <a:rPr lang="zh-CN" altLang="zh-CN" dirty="0"/>
              <a:t>内核需要为孤儿进程寻找新的父进程，用于接收和处理孤儿进程的状态信息并在它们终止时予以帮助。</a:t>
            </a:r>
            <a:endParaRPr lang="zh-CN" altLang="en-US" dirty="0"/>
          </a:p>
        </p:txBody>
      </p:sp>
      <p:sp>
        <p:nvSpPr>
          <p:cNvPr id="4" name="灯片编号占位符 3">
            <a:extLst>
              <a:ext uri="{FF2B5EF4-FFF2-40B4-BE49-F238E27FC236}">
                <a16:creationId xmlns:a16="http://schemas.microsoft.com/office/drawing/2014/main" id="{997B1FB0-C183-4B3E-8DAC-F4B2D4DE0233}"/>
              </a:ext>
            </a:extLst>
          </p:cNvPr>
          <p:cNvSpPr>
            <a:spLocks noGrp="1"/>
          </p:cNvSpPr>
          <p:nvPr>
            <p:ph type="sldNum" sz="quarter" idx="10"/>
          </p:nvPr>
        </p:nvSpPr>
        <p:spPr/>
        <p:txBody>
          <a:bodyPr/>
          <a:lstStyle/>
          <a:p>
            <a:fld id="{E66D2CC7-F4CF-4117-A897-807AC786776F}" type="slidenum">
              <a:rPr lang="en-US" altLang="zh-CN" smtClean="0"/>
              <a:pPr/>
              <a:t>108</a:t>
            </a:fld>
            <a:endParaRPr lang="en-US" altLang="zh-CN"/>
          </a:p>
        </p:txBody>
      </p:sp>
    </p:spTree>
    <p:extLst>
      <p:ext uri="{BB962C8B-B14F-4D97-AF65-F5344CB8AC3E}">
        <p14:creationId xmlns:p14="http://schemas.microsoft.com/office/powerpoint/2010/main" val="401565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302A0-3CC4-4135-89C4-FDF3FCD1443D}"/>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1.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用户空间资源的回收</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3" name="内容占位符 2">
            <a:extLst>
              <a:ext uri="{FF2B5EF4-FFF2-40B4-BE49-F238E27FC236}">
                <a16:creationId xmlns:a16="http://schemas.microsoft.com/office/drawing/2014/main" id="{ADD836A1-B907-441C-98DE-71820DE16360}"/>
              </a:ext>
            </a:extLst>
          </p:cNvPr>
          <p:cNvSpPr>
            <a:spLocks noGrp="1"/>
          </p:cNvSpPr>
          <p:nvPr>
            <p:ph idx="1"/>
          </p:nvPr>
        </p:nvSpPr>
        <p:spPr/>
        <p:txBody>
          <a:bodyPr>
            <a:normAutofit/>
          </a:bodyPr>
          <a:lstStyle/>
          <a:p>
            <a:r>
              <a:rPr lang="zh-CN" altLang="zh-CN" kern="0" dirty="0">
                <a:effectLst/>
              </a:rPr>
              <a:t>进程终止时，内核优先回收的是当前进程所占用且不与其他进程共享的用户空间资源</a:t>
            </a:r>
            <a:r>
              <a:rPr lang="zh-CN" altLang="en-US" kern="0" dirty="0">
                <a:effectLst/>
              </a:rPr>
              <a:t>。</a:t>
            </a:r>
            <a:endParaRPr lang="en-US" altLang="zh-CN" kern="0" dirty="0">
              <a:effectLst/>
            </a:endParaRPr>
          </a:p>
          <a:p>
            <a:r>
              <a:rPr lang="zh-CN" altLang="zh-CN" dirty="0"/>
              <a:t>映射到进程用户空间的物理内存有三个组成部分： </a:t>
            </a:r>
            <a:endParaRPr lang="en-US" altLang="zh-CN" dirty="0"/>
          </a:p>
          <a:p>
            <a:pPr lvl="1"/>
            <a:r>
              <a:rPr lang="zh-CN" altLang="zh-CN" dirty="0"/>
              <a:t>分配到的物理内存</a:t>
            </a:r>
            <a:r>
              <a:rPr lang="zh-CN" altLang="en-US" dirty="0"/>
              <a:t>；</a:t>
            </a:r>
            <a:endParaRPr lang="en-US" altLang="zh-CN" dirty="0"/>
          </a:p>
          <a:p>
            <a:pPr lvl="1"/>
            <a:r>
              <a:rPr lang="zh-CN" altLang="zh-CN" dirty="0"/>
              <a:t>页表占用的物理内存</a:t>
            </a:r>
            <a:r>
              <a:rPr lang="zh-CN" altLang="en-US" dirty="0"/>
              <a:t>；</a:t>
            </a:r>
            <a:endParaRPr lang="en-US" altLang="zh-CN" dirty="0"/>
          </a:p>
          <a:p>
            <a:pPr lvl="1"/>
            <a:r>
              <a:rPr lang="zh-CN" altLang="zh-CN" dirty="0"/>
              <a:t>内存描述符占用的物理内存。</a:t>
            </a:r>
            <a:endParaRPr lang="en-US" altLang="zh-CN" dirty="0"/>
          </a:p>
          <a:p>
            <a:r>
              <a:rPr lang="zh-CN" altLang="zh-CN" dirty="0"/>
              <a:t>内核也需要分三个过程回收这些资源</a:t>
            </a:r>
            <a:endParaRPr lang="en-US" altLang="zh-CN" dirty="0"/>
          </a:p>
          <a:p>
            <a:pPr lvl="1"/>
            <a:r>
              <a:rPr lang="en-US" altLang="zh-CN" kern="0" dirty="0">
                <a:effectLst/>
              </a:rPr>
              <a:t>PTE</a:t>
            </a:r>
            <a:r>
              <a:rPr lang="zh-CN" altLang="zh-CN" kern="0" dirty="0">
                <a:effectLst/>
              </a:rPr>
              <a:t>页表中的每个不为空的</a:t>
            </a:r>
            <a:r>
              <a:rPr lang="en-US" altLang="zh-CN" kern="0" dirty="0">
                <a:effectLst/>
              </a:rPr>
              <a:t>PTE</a:t>
            </a:r>
            <a:r>
              <a:rPr lang="zh-CN" altLang="zh-CN" kern="0" dirty="0">
                <a:effectLst/>
              </a:rPr>
              <a:t>页表项都指向一个待回收的物理页。</a:t>
            </a:r>
            <a:endParaRPr lang="en-US" altLang="zh-CN" kern="0" dirty="0">
              <a:effectLst/>
            </a:endParaRPr>
          </a:p>
          <a:p>
            <a:pPr lvl="2"/>
            <a:r>
              <a:rPr lang="zh-CN" altLang="zh-CN" dirty="0"/>
              <a:t>同一个物理页可以被映射到多个进程的地址空间中，所以内核需要先检查物理页的引用计数，只有引用计数为零的物理页才能被释放</a:t>
            </a:r>
            <a:r>
              <a:rPr lang="zh-CN" altLang="en-US" dirty="0"/>
              <a:t>。</a:t>
            </a:r>
          </a:p>
        </p:txBody>
      </p:sp>
      <p:sp>
        <p:nvSpPr>
          <p:cNvPr id="4" name="灯片编号占位符 3">
            <a:extLst>
              <a:ext uri="{FF2B5EF4-FFF2-40B4-BE49-F238E27FC236}">
                <a16:creationId xmlns:a16="http://schemas.microsoft.com/office/drawing/2014/main" id="{5C72A299-D32B-4DA4-9656-005610EC2790}"/>
              </a:ext>
            </a:extLst>
          </p:cNvPr>
          <p:cNvSpPr>
            <a:spLocks noGrp="1"/>
          </p:cNvSpPr>
          <p:nvPr>
            <p:ph type="sldNum" sz="quarter" idx="10"/>
          </p:nvPr>
        </p:nvSpPr>
        <p:spPr/>
        <p:txBody>
          <a:bodyPr/>
          <a:lstStyle/>
          <a:p>
            <a:fld id="{E66D2CC7-F4CF-4117-A897-807AC786776F}" type="slidenum">
              <a:rPr lang="en-US" altLang="zh-CN" smtClean="0"/>
              <a:pPr/>
              <a:t>109</a:t>
            </a:fld>
            <a:endParaRPr lang="en-US" altLang="zh-CN"/>
          </a:p>
        </p:txBody>
      </p:sp>
    </p:spTree>
    <p:extLst>
      <p:ext uri="{BB962C8B-B14F-4D97-AF65-F5344CB8AC3E}">
        <p14:creationId xmlns:p14="http://schemas.microsoft.com/office/powerpoint/2010/main" val="103411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solidFill>
            <a:srgbClr val="002060"/>
          </a:solidFill>
        </p:spPr>
        <p:txBody>
          <a:bodyPr/>
          <a:lstStyle/>
          <a:p>
            <a:r>
              <a:rPr lang="en-US" altLang="zh-CN" dirty="0"/>
              <a:t>When to Switch a Process</a:t>
            </a:r>
          </a:p>
        </p:txBody>
      </p:sp>
      <p:sp>
        <p:nvSpPr>
          <p:cNvPr id="316419" name="Rectangle 3"/>
          <p:cNvSpPr>
            <a:spLocks noGrp="1" noChangeArrowheads="1"/>
          </p:cNvSpPr>
          <p:nvPr>
            <p:ph sz="half" idx="1"/>
          </p:nvPr>
        </p:nvSpPr>
        <p:spPr>
          <a:xfrm>
            <a:off x="360000" y="1043735"/>
            <a:ext cx="11592000" cy="5571255"/>
          </a:xfrm>
        </p:spPr>
        <p:txBody>
          <a:bodyPr>
            <a:normAutofit/>
          </a:bodyPr>
          <a:lstStyle/>
          <a:p>
            <a:pPr>
              <a:lnSpc>
                <a:spcPct val="120000"/>
              </a:lnSpc>
              <a:spcBef>
                <a:spcPts val="0"/>
              </a:spcBef>
            </a:pPr>
            <a:r>
              <a:rPr lang="en-US" altLang="zh-CN" dirty="0">
                <a:latin typeface="Times New Roman" panose="02020603050405020304" pitchFamily="18" charset="0"/>
              </a:rPr>
              <a:t>Clock interrupt</a:t>
            </a:r>
          </a:p>
          <a:p>
            <a:pPr lvl="1">
              <a:lnSpc>
                <a:spcPct val="120000"/>
              </a:lnSpc>
              <a:spcBef>
                <a:spcPts val="0"/>
              </a:spcBef>
            </a:pPr>
            <a:r>
              <a:rPr lang="en-US" altLang="zh-CN" dirty="0">
                <a:latin typeface="Times New Roman" panose="02020603050405020304" pitchFamily="18" charset="0"/>
              </a:rPr>
              <a:t>process has executed for the maximum allowable time slice</a:t>
            </a:r>
          </a:p>
          <a:p>
            <a:pPr>
              <a:lnSpc>
                <a:spcPct val="120000"/>
              </a:lnSpc>
              <a:spcBef>
                <a:spcPts val="0"/>
              </a:spcBef>
            </a:pPr>
            <a:r>
              <a:rPr lang="en-US" altLang="zh-CN" dirty="0">
                <a:latin typeface="Times New Roman" panose="02020603050405020304" pitchFamily="18" charset="0"/>
              </a:rPr>
              <a:t>I/O interrupt</a:t>
            </a:r>
          </a:p>
          <a:p>
            <a:pPr>
              <a:lnSpc>
                <a:spcPct val="120000"/>
              </a:lnSpc>
              <a:spcBef>
                <a:spcPts val="0"/>
              </a:spcBef>
            </a:pPr>
            <a:r>
              <a:rPr lang="en-US" altLang="zh-CN" dirty="0">
                <a:latin typeface="Times New Roman" panose="02020603050405020304" pitchFamily="18" charset="0"/>
              </a:rPr>
              <a:t>Memory fault</a:t>
            </a:r>
          </a:p>
          <a:p>
            <a:pPr lvl="1">
              <a:lnSpc>
                <a:spcPct val="120000"/>
              </a:lnSpc>
              <a:spcBef>
                <a:spcPts val="0"/>
              </a:spcBef>
            </a:pPr>
            <a:r>
              <a:rPr lang="en-US" altLang="zh-CN" dirty="0">
                <a:latin typeface="Times New Roman" panose="02020603050405020304" pitchFamily="18" charset="0"/>
              </a:rPr>
              <a:t>memory address is in virtual memory so </a:t>
            </a:r>
            <a:br>
              <a:rPr lang="en-US" altLang="zh-CN" dirty="0">
                <a:latin typeface="Times New Roman" panose="02020603050405020304" pitchFamily="18" charset="0"/>
              </a:rPr>
            </a:br>
            <a:r>
              <a:rPr lang="en-US" altLang="zh-CN" dirty="0">
                <a:latin typeface="Times New Roman" panose="02020603050405020304" pitchFamily="18" charset="0"/>
              </a:rPr>
              <a:t>it must be brought into main memory.</a:t>
            </a:r>
          </a:p>
          <a:p>
            <a:pPr>
              <a:lnSpc>
                <a:spcPct val="120000"/>
              </a:lnSpc>
              <a:spcBef>
                <a:spcPts val="0"/>
              </a:spcBef>
            </a:pPr>
            <a:r>
              <a:rPr lang="en-US" altLang="zh-CN" dirty="0">
                <a:latin typeface="Times New Roman" panose="02020603050405020304" pitchFamily="18" charset="0"/>
              </a:rPr>
              <a:t>Trap</a:t>
            </a:r>
          </a:p>
          <a:p>
            <a:pPr lvl="1">
              <a:lnSpc>
                <a:spcPct val="120000"/>
              </a:lnSpc>
              <a:spcBef>
                <a:spcPts val="0"/>
              </a:spcBef>
            </a:pPr>
            <a:r>
              <a:rPr lang="en-US" altLang="zh-CN" dirty="0">
                <a:latin typeface="Times New Roman" panose="02020603050405020304" pitchFamily="18" charset="0"/>
              </a:rPr>
              <a:t>error occurred</a:t>
            </a:r>
          </a:p>
          <a:p>
            <a:pPr lvl="1">
              <a:lnSpc>
                <a:spcPct val="120000"/>
              </a:lnSpc>
              <a:spcBef>
                <a:spcPts val="0"/>
              </a:spcBef>
            </a:pPr>
            <a:r>
              <a:rPr lang="en-US" altLang="zh-CN" dirty="0">
                <a:latin typeface="Times New Roman" panose="02020603050405020304" pitchFamily="18" charset="0"/>
              </a:rPr>
              <a:t>may cause process to be moved to terminated/exit state</a:t>
            </a:r>
          </a:p>
          <a:p>
            <a:pPr>
              <a:lnSpc>
                <a:spcPct val="120000"/>
              </a:lnSpc>
              <a:spcBef>
                <a:spcPts val="0"/>
              </a:spcBef>
            </a:pPr>
            <a:r>
              <a:rPr lang="en-US" altLang="zh-CN" dirty="0">
                <a:latin typeface="Times New Roman" panose="02020603050405020304" pitchFamily="18" charset="0"/>
              </a:rPr>
              <a:t>System call</a:t>
            </a:r>
          </a:p>
          <a:p>
            <a:pPr lvl="1">
              <a:lnSpc>
                <a:spcPct val="120000"/>
              </a:lnSpc>
              <a:spcBef>
                <a:spcPts val="0"/>
              </a:spcBef>
            </a:pPr>
            <a:r>
              <a:rPr lang="en-US" altLang="zh-CN" dirty="0">
                <a:latin typeface="Times New Roman" panose="02020603050405020304" pitchFamily="18" charset="0"/>
              </a:rPr>
              <a:t>such as file open</a:t>
            </a:r>
          </a:p>
        </p:txBody>
      </p:sp>
      <p:sp>
        <p:nvSpPr>
          <p:cNvPr id="4" name="灯片编号占位符 3"/>
          <p:cNvSpPr>
            <a:spLocks noGrp="1"/>
          </p:cNvSpPr>
          <p:nvPr>
            <p:ph type="sldNum" sz="quarter" idx="10"/>
          </p:nvPr>
        </p:nvSpPr>
        <p:spPr/>
        <p:txBody>
          <a:bodyPr/>
          <a:lstStyle/>
          <a:p>
            <a:fld id="{AA8651F0-8CA2-4B07-BF43-E529F8C0E4BD}" type="slidenum">
              <a:rPr lang="en-US" altLang="zh-CN"/>
              <a:pPr/>
              <a:t>11</a:t>
            </a:fld>
            <a:endParaRPr lang="en-US" altLang="zh-CN"/>
          </a:p>
        </p:txBody>
      </p:sp>
      <p:pic>
        <p:nvPicPr>
          <p:cNvPr id="5" name="内容占位符 4">
            <a:extLst>
              <a:ext uri="{FF2B5EF4-FFF2-40B4-BE49-F238E27FC236}">
                <a16:creationId xmlns:a16="http://schemas.microsoft.com/office/drawing/2014/main" id="{806BD901-37C8-6FEF-3325-A876D49E04F6}"/>
              </a:ext>
            </a:extLst>
          </p:cNvPr>
          <p:cNvPicPr>
            <a:picLocks noGrp="1" noChangeAspect="1"/>
          </p:cNvPicPr>
          <p:nvPr>
            <p:ph sz="half" idx="2"/>
          </p:nvPr>
        </p:nvPicPr>
        <p:blipFill>
          <a:blip r:embed="rId3"/>
          <a:stretch>
            <a:fillRect/>
          </a:stretch>
        </p:blipFill>
        <p:spPr>
          <a:xfrm>
            <a:off x="6501606" y="2123855"/>
            <a:ext cx="5400000" cy="2461225"/>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wipe(left)">
                                      <p:cBhvr>
                                        <p:cTn id="7" dur="500"/>
                                        <p:tgtEl>
                                          <p:spTgt spid="316419">
                                            <p:txEl>
                                              <p:pRg st="0" end="0"/>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419">
                                            <p:txEl>
                                              <p:pRg st="1" end="1"/>
                                            </p:txEl>
                                          </p:spTgt>
                                        </p:tgtEl>
                                        <p:attrNameLst>
                                          <p:attrName>style.visibility</p:attrName>
                                        </p:attrNameLst>
                                      </p:cBhvr>
                                      <p:to>
                                        <p:strVal val="visible"/>
                                      </p:to>
                                    </p:set>
                                    <p:animEffect transition="in" filter="wipe(left)">
                                      <p:cBhvr>
                                        <p:cTn id="12" dur="500"/>
                                        <p:tgtEl>
                                          <p:spTgt spid="316419">
                                            <p:txEl>
                                              <p:pRg st="1" end="1"/>
                                            </p:txEl>
                                          </p:spTgt>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6419">
                                            <p:txEl>
                                              <p:pRg st="2" end="2"/>
                                            </p:txEl>
                                          </p:spTgt>
                                        </p:tgtEl>
                                        <p:attrNameLst>
                                          <p:attrName>style.visibility</p:attrName>
                                        </p:attrNameLst>
                                      </p:cBhvr>
                                      <p:to>
                                        <p:strVal val="visible"/>
                                      </p:to>
                                    </p:set>
                                    <p:animEffect transition="in" filter="wipe(left)">
                                      <p:cBhvr>
                                        <p:cTn id="17" dur="500"/>
                                        <p:tgtEl>
                                          <p:spTgt spid="316419">
                                            <p:txEl>
                                              <p:pRg st="2" end="2"/>
                                            </p:txEl>
                                          </p:spTgt>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6419">
                                            <p:txEl>
                                              <p:pRg st="3" end="3"/>
                                            </p:txEl>
                                          </p:spTgt>
                                        </p:tgtEl>
                                        <p:attrNameLst>
                                          <p:attrName>style.visibility</p:attrName>
                                        </p:attrNameLst>
                                      </p:cBhvr>
                                      <p:to>
                                        <p:strVal val="visible"/>
                                      </p:to>
                                    </p:set>
                                    <p:animEffect transition="in" filter="wipe(left)">
                                      <p:cBhvr>
                                        <p:cTn id="22" dur="500"/>
                                        <p:tgtEl>
                                          <p:spTgt spid="316419">
                                            <p:txEl>
                                              <p:pRg st="3" end="3"/>
                                            </p:txEl>
                                          </p:spTgt>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6419">
                                            <p:txEl>
                                              <p:pRg st="4" end="4"/>
                                            </p:txEl>
                                          </p:spTgt>
                                        </p:tgtEl>
                                        <p:attrNameLst>
                                          <p:attrName>style.visibility</p:attrName>
                                        </p:attrNameLst>
                                      </p:cBhvr>
                                      <p:to>
                                        <p:strVal val="visible"/>
                                      </p:to>
                                    </p:set>
                                    <p:animEffect transition="in" filter="wipe(left)">
                                      <p:cBhvr>
                                        <p:cTn id="27" dur="500"/>
                                        <p:tgtEl>
                                          <p:spTgt spid="316419">
                                            <p:txEl>
                                              <p:pRg st="4" end="4"/>
                                            </p:txEl>
                                          </p:spTgt>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6419">
                                            <p:txEl>
                                              <p:pRg st="5" end="5"/>
                                            </p:txEl>
                                          </p:spTgt>
                                        </p:tgtEl>
                                        <p:attrNameLst>
                                          <p:attrName>style.visibility</p:attrName>
                                        </p:attrNameLst>
                                      </p:cBhvr>
                                      <p:to>
                                        <p:strVal val="visible"/>
                                      </p:to>
                                    </p:set>
                                    <p:animEffect transition="in" filter="wipe(left)">
                                      <p:cBhvr>
                                        <p:cTn id="32" dur="500"/>
                                        <p:tgtEl>
                                          <p:spTgt spid="316419">
                                            <p:txEl>
                                              <p:pRg st="5" end="5"/>
                                            </p:txEl>
                                          </p:spTgt>
                                        </p:tgtEl>
                                      </p:cBhvr>
                                    </p:animEffect>
                                  </p:childTnLst>
                                </p:cTn>
                              </p:par>
                            </p:childTnLst>
                          </p:cTn>
                        </p:par>
                      </p:childTnLst>
                    </p:cTn>
                  </p:par>
                  <p:par>
                    <p:cTn id="33" fill="hold">
                      <p:stCondLst>
                        <p:cond delay="indefinite"/>
                      </p:stCondLst>
                      <p:childTnLst>
                        <p:par>
                          <p:cTn id="34" fill="hold" nodeType="after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6419">
                                            <p:txEl>
                                              <p:pRg st="6" end="6"/>
                                            </p:txEl>
                                          </p:spTgt>
                                        </p:tgtEl>
                                        <p:attrNameLst>
                                          <p:attrName>style.visibility</p:attrName>
                                        </p:attrNameLst>
                                      </p:cBhvr>
                                      <p:to>
                                        <p:strVal val="visible"/>
                                      </p:to>
                                    </p:set>
                                    <p:animEffect transition="in" filter="wipe(left)">
                                      <p:cBhvr>
                                        <p:cTn id="37" dur="500"/>
                                        <p:tgtEl>
                                          <p:spTgt spid="316419">
                                            <p:txEl>
                                              <p:pRg st="6" end="6"/>
                                            </p:txEl>
                                          </p:spTgt>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6419">
                                            <p:txEl>
                                              <p:pRg st="7" end="7"/>
                                            </p:txEl>
                                          </p:spTgt>
                                        </p:tgtEl>
                                        <p:attrNameLst>
                                          <p:attrName>style.visibility</p:attrName>
                                        </p:attrNameLst>
                                      </p:cBhvr>
                                      <p:to>
                                        <p:strVal val="visible"/>
                                      </p:to>
                                    </p:set>
                                    <p:animEffect transition="in" filter="wipe(left)">
                                      <p:cBhvr>
                                        <p:cTn id="42" dur="500"/>
                                        <p:tgtEl>
                                          <p:spTgt spid="316419">
                                            <p:txEl>
                                              <p:pRg st="7" end="7"/>
                                            </p:txEl>
                                          </p:spTgt>
                                        </p:tgtEl>
                                      </p:cBhvr>
                                    </p:animEffect>
                                  </p:childTnLst>
                                </p:cTn>
                              </p:par>
                            </p:childTnLst>
                          </p:cTn>
                        </p:par>
                      </p:childTnLst>
                    </p:cTn>
                  </p:par>
                  <p:par>
                    <p:cTn id="43" fill="hold">
                      <p:stCondLst>
                        <p:cond delay="indefinite"/>
                      </p:stCondLst>
                      <p:childTnLst>
                        <p:par>
                          <p:cTn id="44" fill="hold" nodeType="after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6419">
                                            <p:txEl>
                                              <p:pRg st="8" end="8"/>
                                            </p:txEl>
                                          </p:spTgt>
                                        </p:tgtEl>
                                        <p:attrNameLst>
                                          <p:attrName>style.visibility</p:attrName>
                                        </p:attrNameLst>
                                      </p:cBhvr>
                                      <p:to>
                                        <p:strVal val="visible"/>
                                      </p:to>
                                    </p:set>
                                    <p:animEffect transition="in" filter="wipe(left)">
                                      <p:cBhvr>
                                        <p:cTn id="47" dur="500"/>
                                        <p:tgtEl>
                                          <p:spTgt spid="316419">
                                            <p:txEl>
                                              <p:pRg st="8" end="8"/>
                                            </p:txEl>
                                          </p:spTgt>
                                        </p:tgtEl>
                                      </p:cBhvr>
                                    </p:animEffect>
                                  </p:childTnLst>
                                </p:cTn>
                              </p:par>
                            </p:childTnLst>
                          </p:cTn>
                        </p:par>
                      </p:childTnLst>
                    </p:cTn>
                  </p:par>
                  <p:par>
                    <p:cTn id="48" fill="hold">
                      <p:stCondLst>
                        <p:cond delay="indefinite"/>
                      </p:stCondLst>
                      <p:childTnLst>
                        <p:par>
                          <p:cTn id="49" fill="hold" nodeType="after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6419">
                                            <p:txEl>
                                              <p:pRg st="9" end="9"/>
                                            </p:txEl>
                                          </p:spTgt>
                                        </p:tgtEl>
                                        <p:attrNameLst>
                                          <p:attrName>style.visibility</p:attrName>
                                        </p:attrNameLst>
                                      </p:cBhvr>
                                      <p:to>
                                        <p:strVal val="visible"/>
                                      </p:to>
                                    </p:set>
                                    <p:animEffect transition="in" filter="wipe(left)">
                                      <p:cBhvr>
                                        <p:cTn id="52" dur="500"/>
                                        <p:tgtEl>
                                          <p:spTgt spid="3164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302A0-3CC4-4135-89C4-FDF3FCD1443D}"/>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用户空间资源的回收</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3" name="内容占位符 2">
            <a:extLst>
              <a:ext uri="{FF2B5EF4-FFF2-40B4-BE49-F238E27FC236}">
                <a16:creationId xmlns:a16="http://schemas.microsoft.com/office/drawing/2014/main" id="{ADD836A1-B907-441C-98DE-71820DE16360}"/>
              </a:ext>
            </a:extLst>
          </p:cNvPr>
          <p:cNvSpPr>
            <a:spLocks noGrp="1"/>
          </p:cNvSpPr>
          <p:nvPr>
            <p:ph idx="1"/>
          </p:nvPr>
        </p:nvSpPr>
        <p:spPr/>
        <p:txBody>
          <a:bodyPr>
            <a:normAutofit/>
          </a:bodyPr>
          <a:lstStyle/>
          <a:p>
            <a:r>
              <a:rPr lang="zh-CN" altLang="zh-CN" dirty="0"/>
              <a:t>内核也需要分三个过程回收这些资源</a:t>
            </a:r>
            <a:r>
              <a:rPr lang="zh-CN" altLang="en-US" dirty="0"/>
              <a:t>（续）</a:t>
            </a:r>
            <a:endParaRPr lang="en-US" altLang="zh-CN" dirty="0"/>
          </a:p>
          <a:p>
            <a:pPr lvl="1"/>
            <a:r>
              <a:rPr lang="zh-CN" altLang="zh-CN" dirty="0"/>
              <a:t>清除所有</a:t>
            </a:r>
            <a:r>
              <a:rPr lang="en-US" altLang="zh-CN" dirty="0"/>
              <a:t>PTE</a:t>
            </a:r>
            <a:r>
              <a:rPr lang="zh-CN" altLang="zh-CN" dirty="0"/>
              <a:t>页表项，意味着解除了当前进程页表与物理内存的映射关系，那么其页表所占用的内存也可以回收了。</a:t>
            </a:r>
            <a:endParaRPr lang="en-US" altLang="zh-CN" dirty="0"/>
          </a:p>
          <a:p>
            <a:pPr lvl="2"/>
            <a:r>
              <a:rPr lang="zh-CN" altLang="zh-CN" dirty="0"/>
              <a:t>在获取上一级页表的页表项内容后，内核将该页表项置</a:t>
            </a:r>
            <a:r>
              <a:rPr lang="en-US" altLang="zh-CN" dirty="0"/>
              <a:t>0</a:t>
            </a:r>
            <a:r>
              <a:rPr lang="zh-CN" altLang="zh-CN" dirty="0"/>
              <a:t>，并根据其内容找到下一级页表所在物理页，在判断物理页引用计数为</a:t>
            </a:r>
            <a:r>
              <a:rPr lang="en-US" altLang="zh-CN" dirty="0"/>
              <a:t>0</a:t>
            </a:r>
            <a:r>
              <a:rPr lang="zh-CN" altLang="zh-CN" dirty="0"/>
              <a:t>后释放它</a:t>
            </a:r>
            <a:r>
              <a:rPr lang="zh-CN" altLang="en-US" dirty="0"/>
              <a:t>。</a:t>
            </a:r>
            <a:endParaRPr lang="en-US" altLang="zh-CN" dirty="0"/>
          </a:p>
          <a:p>
            <a:pPr lvl="1"/>
            <a:r>
              <a:rPr lang="zh-CN" altLang="zh-CN" dirty="0"/>
              <a:t>内存描述符、进程标识符、</a:t>
            </a:r>
            <a:r>
              <a:rPr lang="en-US" altLang="zh-CN" dirty="0"/>
              <a:t>PCB</a:t>
            </a:r>
            <a:r>
              <a:rPr lang="zh-CN" altLang="zh-CN" dirty="0"/>
              <a:t>以及内核栈等内核重要数据结构对象通常比较小且需要频繁分配和回收。为了加速对它们的管理，这些对象通常被组织为</a:t>
            </a:r>
            <a:r>
              <a:rPr lang="en-US" altLang="zh-CN" dirty="0"/>
              <a:t>slab</a:t>
            </a:r>
            <a:r>
              <a:rPr lang="zh-CN" altLang="zh-CN" dirty="0"/>
              <a:t>块。</a:t>
            </a:r>
            <a:endParaRPr lang="en-US" altLang="zh-CN" dirty="0"/>
          </a:p>
          <a:p>
            <a:pPr lvl="2"/>
            <a:r>
              <a:rPr lang="zh-CN" altLang="zh-CN" dirty="0"/>
              <a:t>内核在回收</a:t>
            </a:r>
            <a:r>
              <a:rPr lang="en-US" altLang="zh-CN" dirty="0"/>
              <a:t>slab</a:t>
            </a:r>
            <a:r>
              <a:rPr lang="zh-CN" altLang="zh-CN" dirty="0"/>
              <a:t>块时，并不会直接释放它们占用的物理内存，而是将其作为一个空闲对象回收到</a:t>
            </a:r>
            <a:r>
              <a:rPr lang="en-US" altLang="zh-CN" dirty="0"/>
              <a:t>slab</a:t>
            </a:r>
            <a:r>
              <a:rPr lang="zh-CN" altLang="zh-CN" dirty="0"/>
              <a:t>块的空闲链表中。</a:t>
            </a:r>
            <a:endParaRPr lang="en-US" altLang="zh-CN" dirty="0"/>
          </a:p>
          <a:p>
            <a:pPr lvl="2"/>
            <a:r>
              <a:rPr lang="zh-CN" altLang="zh-CN" kern="0" dirty="0">
                <a:effectLst/>
              </a:rPr>
              <a:t>内核将当前内存描述符回收到结构体指针</a:t>
            </a:r>
            <a:r>
              <a:rPr lang="en-US" altLang="zh-CN" kern="0" dirty="0" err="1">
                <a:effectLst/>
              </a:rPr>
              <a:t>mm_cachep</a:t>
            </a:r>
            <a:r>
              <a:rPr lang="zh-CN" altLang="zh-CN" kern="0" dirty="0">
                <a:effectLst/>
              </a:rPr>
              <a:t>指向的</a:t>
            </a:r>
            <a:r>
              <a:rPr lang="en-US" altLang="zh-CN" kern="0" dirty="0">
                <a:effectLst/>
              </a:rPr>
              <a:t>slab</a:t>
            </a:r>
            <a:r>
              <a:rPr lang="zh-CN" altLang="zh-CN" kern="0" dirty="0">
                <a:effectLst/>
              </a:rPr>
              <a:t>空闲链表中</a:t>
            </a:r>
            <a:r>
              <a:rPr lang="zh-CN" altLang="en-US" kern="0" dirty="0">
                <a:effectLst/>
              </a:rPr>
              <a:t>。</a:t>
            </a:r>
            <a:endParaRPr lang="zh-CN" altLang="en-US" sz="2400" dirty="0"/>
          </a:p>
        </p:txBody>
      </p:sp>
      <p:sp>
        <p:nvSpPr>
          <p:cNvPr id="4" name="灯片编号占位符 3">
            <a:extLst>
              <a:ext uri="{FF2B5EF4-FFF2-40B4-BE49-F238E27FC236}">
                <a16:creationId xmlns:a16="http://schemas.microsoft.com/office/drawing/2014/main" id="{5C72A299-D32B-4DA4-9656-005610EC2790}"/>
              </a:ext>
            </a:extLst>
          </p:cNvPr>
          <p:cNvSpPr>
            <a:spLocks noGrp="1"/>
          </p:cNvSpPr>
          <p:nvPr>
            <p:ph type="sldNum" sz="quarter" idx="10"/>
          </p:nvPr>
        </p:nvSpPr>
        <p:spPr/>
        <p:txBody>
          <a:bodyPr/>
          <a:lstStyle/>
          <a:p>
            <a:fld id="{E66D2CC7-F4CF-4117-A897-807AC786776F}" type="slidenum">
              <a:rPr lang="en-US" altLang="zh-CN" smtClean="0"/>
              <a:pPr/>
              <a:t>110</a:t>
            </a:fld>
            <a:endParaRPr lang="en-US" altLang="zh-CN"/>
          </a:p>
        </p:txBody>
      </p:sp>
    </p:spTree>
    <p:extLst>
      <p:ext uri="{BB962C8B-B14F-4D97-AF65-F5344CB8AC3E}">
        <p14:creationId xmlns:p14="http://schemas.microsoft.com/office/powerpoint/2010/main" val="21746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77566-968D-41B5-BA51-1FF1D8D7D493}"/>
              </a:ext>
            </a:extLst>
          </p:cNvPr>
          <p:cNvSpPr>
            <a:spLocks noGrp="1"/>
          </p:cNvSpPr>
          <p:nvPr>
            <p:ph type="title"/>
          </p:nvPr>
        </p:nvSpPr>
        <p:spPr/>
        <p:txBody>
          <a:bodyPr/>
          <a:lstStyle/>
          <a:p>
            <a:r>
              <a:rPr lang="zh-CN" altLang="en-US" dirty="0"/>
              <a:t>内存资源回收的关键代码 </a:t>
            </a:r>
          </a:p>
        </p:txBody>
      </p:sp>
      <p:pic>
        <p:nvPicPr>
          <p:cNvPr id="6" name="内容占位符 5">
            <a:extLst>
              <a:ext uri="{FF2B5EF4-FFF2-40B4-BE49-F238E27FC236}">
                <a16:creationId xmlns:a16="http://schemas.microsoft.com/office/drawing/2014/main" id="{0113718E-697C-B04F-D02F-30F812E9BC69}"/>
              </a:ext>
            </a:extLst>
          </p:cNvPr>
          <p:cNvPicPr>
            <a:picLocks noGrp="1" noChangeAspect="1"/>
          </p:cNvPicPr>
          <p:nvPr>
            <p:ph idx="1"/>
          </p:nvPr>
        </p:nvPicPr>
        <p:blipFill>
          <a:blip r:embed="rId2"/>
          <a:stretch>
            <a:fillRect/>
          </a:stretch>
        </p:blipFill>
        <p:spPr>
          <a:xfrm>
            <a:off x="431501" y="1008000"/>
            <a:ext cx="10029984" cy="5580062"/>
          </a:xfrm>
        </p:spPr>
      </p:pic>
      <p:sp>
        <p:nvSpPr>
          <p:cNvPr id="4" name="灯片编号占位符 3">
            <a:extLst>
              <a:ext uri="{FF2B5EF4-FFF2-40B4-BE49-F238E27FC236}">
                <a16:creationId xmlns:a16="http://schemas.microsoft.com/office/drawing/2014/main" id="{BB062E0C-7DA3-45E1-8112-E900DB29C0E9}"/>
              </a:ext>
            </a:extLst>
          </p:cNvPr>
          <p:cNvSpPr>
            <a:spLocks noGrp="1"/>
          </p:cNvSpPr>
          <p:nvPr>
            <p:ph type="sldNum" sz="quarter" idx="10"/>
          </p:nvPr>
        </p:nvSpPr>
        <p:spPr/>
        <p:txBody>
          <a:bodyPr/>
          <a:lstStyle/>
          <a:p>
            <a:fld id="{E66D2CC7-F4CF-4117-A897-807AC786776F}" type="slidenum">
              <a:rPr lang="en-US" altLang="zh-CN" smtClean="0"/>
              <a:pPr/>
              <a:t>111</a:t>
            </a:fld>
            <a:endParaRPr lang="en-US" altLang="zh-CN"/>
          </a:p>
        </p:txBody>
      </p:sp>
    </p:spTree>
    <p:extLst>
      <p:ext uri="{BB962C8B-B14F-4D97-AF65-F5344CB8AC3E}">
        <p14:creationId xmlns:p14="http://schemas.microsoft.com/office/powerpoint/2010/main" val="467895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72F83-0557-4C3C-ADF7-ACCA9CB6573F}"/>
              </a:ext>
            </a:extLst>
          </p:cNvPr>
          <p:cNvSpPr>
            <a:spLocks noGrp="1"/>
          </p:cNvSpPr>
          <p:nvPr>
            <p:ph type="title"/>
          </p:nvPr>
        </p:nvSpPr>
        <p:spPr/>
        <p:txBody>
          <a:bodyPr/>
          <a:lstStyle/>
          <a:p>
            <a:r>
              <a:rPr lang="zh-CN" altLang="en-US" dirty="0"/>
              <a:t>内存资源回收的关键代码</a:t>
            </a:r>
          </a:p>
        </p:txBody>
      </p:sp>
      <p:pic>
        <p:nvPicPr>
          <p:cNvPr id="6" name="内容占位符 5">
            <a:extLst>
              <a:ext uri="{FF2B5EF4-FFF2-40B4-BE49-F238E27FC236}">
                <a16:creationId xmlns:a16="http://schemas.microsoft.com/office/drawing/2014/main" id="{C4C5608E-A6AC-370A-8232-CF02234386DF}"/>
              </a:ext>
            </a:extLst>
          </p:cNvPr>
          <p:cNvPicPr>
            <a:picLocks noGrp="1" noChangeAspect="1"/>
          </p:cNvPicPr>
          <p:nvPr>
            <p:ph idx="1"/>
          </p:nvPr>
        </p:nvPicPr>
        <p:blipFill>
          <a:blip r:embed="rId2"/>
          <a:stretch>
            <a:fillRect/>
          </a:stretch>
        </p:blipFill>
        <p:spPr>
          <a:xfrm>
            <a:off x="430101" y="1008000"/>
            <a:ext cx="8051164" cy="5580062"/>
          </a:xfrm>
        </p:spPr>
      </p:pic>
      <p:sp>
        <p:nvSpPr>
          <p:cNvPr id="4" name="灯片编号占位符 3">
            <a:extLst>
              <a:ext uri="{FF2B5EF4-FFF2-40B4-BE49-F238E27FC236}">
                <a16:creationId xmlns:a16="http://schemas.microsoft.com/office/drawing/2014/main" id="{E14E0F30-EA7F-44FA-B66F-16394CDEAA9A}"/>
              </a:ext>
            </a:extLst>
          </p:cNvPr>
          <p:cNvSpPr>
            <a:spLocks noGrp="1"/>
          </p:cNvSpPr>
          <p:nvPr>
            <p:ph type="sldNum" sz="quarter" idx="10"/>
          </p:nvPr>
        </p:nvSpPr>
        <p:spPr/>
        <p:txBody>
          <a:bodyPr/>
          <a:lstStyle/>
          <a:p>
            <a:fld id="{E66D2CC7-F4CF-4117-A897-807AC786776F}" type="slidenum">
              <a:rPr lang="en-US" altLang="zh-CN" smtClean="0"/>
              <a:pPr/>
              <a:t>112</a:t>
            </a:fld>
            <a:endParaRPr lang="en-US" altLang="zh-CN"/>
          </a:p>
        </p:txBody>
      </p:sp>
    </p:spTree>
    <p:extLst>
      <p:ext uri="{BB962C8B-B14F-4D97-AF65-F5344CB8AC3E}">
        <p14:creationId xmlns:p14="http://schemas.microsoft.com/office/powerpoint/2010/main" val="3723294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A7FE7-2681-47BD-A315-5ED2C70F5B17}"/>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2.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状态信息的发送与僵尸状态的设置</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3" name="内容占位符 2">
            <a:extLst>
              <a:ext uri="{FF2B5EF4-FFF2-40B4-BE49-F238E27FC236}">
                <a16:creationId xmlns:a16="http://schemas.microsoft.com/office/drawing/2014/main" id="{32444555-E151-422F-AE35-F6C5107C75E6}"/>
              </a:ext>
            </a:extLst>
          </p:cNvPr>
          <p:cNvSpPr>
            <a:spLocks noGrp="1"/>
          </p:cNvSpPr>
          <p:nvPr>
            <p:ph idx="1"/>
          </p:nvPr>
        </p:nvSpPr>
        <p:spPr/>
        <p:txBody>
          <a:bodyPr>
            <a:normAutofit/>
          </a:bodyPr>
          <a:lstStyle/>
          <a:p>
            <a:r>
              <a:rPr lang="zh-CN" altLang="zh-CN" dirty="0"/>
              <a:t>回收了大部分资源后，内核会将当前进程设为僵尸状态（</a:t>
            </a:r>
            <a:r>
              <a:rPr lang="en-US" altLang="zh-CN" dirty="0"/>
              <a:t>EXIT_ZOMBIE</a:t>
            </a:r>
            <a:r>
              <a:rPr lang="zh-CN" altLang="zh-CN" dirty="0"/>
              <a:t>），使其被调度器忽略。</a:t>
            </a:r>
            <a:endParaRPr lang="en-US" altLang="zh-CN" dirty="0"/>
          </a:p>
          <a:p>
            <a:r>
              <a:rPr lang="zh-CN" altLang="zh-CN" dirty="0"/>
              <a:t>之后，内核还需要向当前进程的父进程发送</a:t>
            </a:r>
            <a:r>
              <a:rPr lang="en-US" altLang="zh-CN" dirty="0"/>
              <a:t>SIGCHLD</a:t>
            </a:r>
            <a:r>
              <a:rPr lang="zh-CN" altLang="zh-CN" dirty="0"/>
              <a:t>信号与状态信息。</a:t>
            </a:r>
            <a:endParaRPr lang="en-US" altLang="zh-CN" dirty="0"/>
          </a:p>
          <a:p>
            <a:pPr lvl="1"/>
            <a:r>
              <a:rPr lang="en-US" altLang="zh-CN" dirty="0"/>
              <a:t>SIGCHLD</a:t>
            </a:r>
            <a:r>
              <a:rPr lang="zh-CN" altLang="zh-CN" dirty="0"/>
              <a:t>信号用于提醒父进程去回收子进程剩余资源，状态信息主要包括</a:t>
            </a:r>
            <a:r>
              <a:rPr lang="en-US" altLang="zh-CN" dirty="0" err="1"/>
              <a:t>pid</a:t>
            </a:r>
            <a:r>
              <a:rPr lang="zh-CN" altLang="zh-CN" dirty="0"/>
              <a:t>、</a:t>
            </a:r>
            <a:r>
              <a:rPr lang="en-US" altLang="zh-CN" dirty="0" err="1"/>
              <a:t>exit_code</a:t>
            </a:r>
            <a:r>
              <a:rPr lang="zh-CN" altLang="zh-CN" dirty="0"/>
              <a:t>以及当前进程运行时间等。</a:t>
            </a:r>
            <a:endParaRPr lang="en-US" altLang="zh-CN" dirty="0"/>
          </a:p>
          <a:p>
            <a:pPr lvl="1"/>
            <a:r>
              <a:rPr lang="en-US" altLang="zh-CN" dirty="0" err="1"/>
              <a:t>exit_code</a:t>
            </a:r>
            <a:r>
              <a:rPr lang="zh-CN" altLang="zh-CN" dirty="0"/>
              <a:t>可以帮助父进程判断当前进程是正常终止还是异常终止。</a:t>
            </a:r>
            <a:endParaRPr lang="en-US" altLang="zh-CN" dirty="0"/>
          </a:p>
          <a:p>
            <a:r>
              <a:rPr lang="zh-CN" altLang="zh-CN" dirty="0"/>
              <a:t>此时，父进程可能正因系统调用</a:t>
            </a:r>
            <a:r>
              <a:rPr lang="en-US" altLang="zh-CN" dirty="0"/>
              <a:t>wait()</a:t>
            </a:r>
            <a:r>
              <a:rPr lang="zh-CN" altLang="zh-CN" dirty="0"/>
              <a:t>而处于阻塞状态。因此，内核还需要唤醒父进程，使其可被调度并接收信号</a:t>
            </a:r>
            <a:r>
              <a:rPr lang="zh-CN" altLang="en-US" dirty="0"/>
              <a:t>。</a:t>
            </a:r>
          </a:p>
        </p:txBody>
      </p:sp>
      <p:sp>
        <p:nvSpPr>
          <p:cNvPr id="4" name="灯片编号占位符 3">
            <a:extLst>
              <a:ext uri="{FF2B5EF4-FFF2-40B4-BE49-F238E27FC236}">
                <a16:creationId xmlns:a16="http://schemas.microsoft.com/office/drawing/2014/main" id="{34EB8D22-E0F1-4D98-8C7C-72230E7B77ED}"/>
              </a:ext>
            </a:extLst>
          </p:cNvPr>
          <p:cNvSpPr>
            <a:spLocks noGrp="1"/>
          </p:cNvSpPr>
          <p:nvPr>
            <p:ph type="sldNum" sz="quarter" idx="10"/>
          </p:nvPr>
        </p:nvSpPr>
        <p:spPr/>
        <p:txBody>
          <a:bodyPr/>
          <a:lstStyle/>
          <a:p>
            <a:fld id="{E66D2CC7-F4CF-4117-A897-807AC786776F}" type="slidenum">
              <a:rPr lang="en-US" altLang="zh-CN" smtClean="0"/>
              <a:pPr/>
              <a:t>113</a:t>
            </a:fld>
            <a:endParaRPr lang="en-US" altLang="zh-CN"/>
          </a:p>
        </p:txBody>
      </p:sp>
    </p:spTree>
    <p:extLst>
      <p:ext uri="{BB962C8B-B14F-4D97-AF65-F5344CB8AC3E}">
        <p14:creationId xmlns:p14="http://schemas.microsoft.com/office/powerpoint/2010/main" val="184985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A1540-1F06-4D39-BADC-38FB86F6AE4C}"/>
              </a:ext>
            </a:extLst>
          </p:cNvPr>
          <p:cNvSpPr>
            <a:spLocks noGrp="1"/>
          </p:cNvSpPr>
          <p:nvPr>
            <p:ph type="title"/>
          </p:nvPr>
        </p:nvSpPr>
        <p:spPr/>
        <p:txBody>
          <a:bodyPr/>
          <a:lstStyle/>
          <a:p>
            <a:r>
              <a:rPr lang="zh-CN" altLang="zh-CN" dirty="0">
                <a:ea typeface="宋体" panose="02010600030101010101" pitchFamily="2" charset="-122"/>
              </a:rPr>
              <a:t>发送状态信息的关键代码</a:t>
            </a:r>
            <a:r>
              <a:rPr lang="en-US" altLang="zh-CN" dirty="0">
                <a:ea typeface="宋体" panose="02010600030101010101" pitchFamily="2" charset="-122"/>
              </a:rPr>
              <a:t> </a:t>
            </a:r>
            <a:endParaRPr lang="zh-CN" altLang="en-US" dirty="0"/>
          </a:p>
        </p:txBody>
      </p:sp>
      <p:pic>
        <p:nvPicPr>
          <p:cNvPr id="6" name="内容占位符 5">
            <a:extLst>
              <a:ext uri="{FF2B5EF4-FFF2-40B4-BE49-F238E27FC236}">
                <a16:creationId xmlns:a16="http://schemas.microsoft.com/office/drawing/2014/main" id="{8373B5F0-6D0F-1B0A-24E3-652E2090306A}"/>
              </a:ext>
            </a:extLst>
          </p:cNvPr>
          <p:cNvPicPr>
            <a:picLocks noGrp="1" noChangeAspect="1"/>
          </p:cNvPicPr>
          <p:nvPr>
            <p:ph idx="1"/>
          </p:nvPr>
        </p:nvPicPr>
        <p:blipFill>
          <a:blip r:embed="rId2"/>
          <a:stretch>
            <a:fillRect/>
          </a:stretch>
        </p:blipFill>
        <p:spPr>
          <a:xfrm>
            <a:off x="432000" y="1008000"/>
            <a:ext cx="10090528" cy="5580062"/>
          </a:xfrm>
        </p:spPr>
      </p:pic>
      <p:sp>
        <p:nvSpPr>
          <p:cNvPr id="4" name="灯片编号占位符 3">
            <a:extLst>
              <a:ext uri="{FF2B5EF4-FFF2-40B4-BE49-F238E27FC236}">
                <a16:creationId xmlns:a16="http://schemas.microsoft.com/office/drawing/2014/main" id="{2E2C7762-3950-4A49-BF2D-DFD2DF50335E}"/>
              </a:ext>
            </a:extLst>
          </p:cNvPr>
          <p:cNvSpPr>
            <a:spLocks noGrp="1"/>
          </p:cNvSpPr>
          <p:nvPr>
            <p:ph type="sldNum" sz="quarter" idx="10"/>
          </p:nvPr>
        </p:nvSpPr>
        <p:spPr/>
        <p:txBody>
          <a:bodyPr/>
          <a:lstStyle/>
          <a:p>
            <a:fld id="{E66D2CC7-F4CF-4117-A897-807AC786776F}" type="slidenum">
              <a:rPr lang="en-US" altLang="zh-CN" smtClean="0"/>
              <a:pPr/>
              <a:t>114</a:t>
            </a:fld>
            <a:endParaRPr lang="en-US" altLang="zh-CN"/>
          </a:p>
        </p:txBody>
      </p:sp>
    </p:spTree>
    <p:extLst>
      <p:ext uri="{BB962C8B-B14F-4D97-AF65-F5344CB8AC3E}">
        <p14:creationId xmlns:p14="http://schemas.microsoft.com/office/powerpoint/2010/main" val="2949365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5CB3B-27CF-4A1E-9FD4-164637F6911A}"/>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3.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内核资源的回收</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3" name="内容占位符 2">
            <a:extLst>
              <a:ext uri="{FF2B5EF4-FFF2-40B4-BE49-F238E27FC236}">
                <a16:creationId xmlns:a16="http://schemas.microsoft.com/office/drawing/2014/main" id="{317DEE58-031A-458F-9F52-9754BA407D80}"/>
              </a:ext>
            </a:extLst>
          </p:cNvPr>
          <p:cNvSpPr>
            <a:spLocks noGrp="1"/>
          </p:cNvSpPr>
          <p:nvPr>
            <p:ph idx="1"/>
          </p:nvPr>
        </p:nvSpPr>
        <p:spPr/>
        <p:txBody>
          <a:bodyPr>
            <a:norm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回收子进程占用的</a:t>
            </a:r>
            <a:r>
              <a:rPr lang="en-US" altLang="zh-CN" dirty="0"/>
              <a:t>PID</a:t>
            </a:r>
            <a:r>
              <a:rPr lang="zh-CN" altLang="zh-CN" dirty="0"/>
              <a:t>（进程标识号）。</a:t>
            </a:r>
            <a:endParaRPr lang="en-US" altLang="zh-CN" dirty="0"/>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为了能根据</a:t>
            </a:r>
            <a:r>
              <a:rPr lang="en-US" altLang="zh-CN" dirty="0"/>
              <a:t>PID</a:t>
            </a:r>
            <a:r>
              <a:rPr lang="zh-CN" altLang="zh-CN" dirty="0"/>
              <a:t>快速索引到</a:t>
            </a:r>
            <a:r>
              <a:rPr lang="en-US" altLang="zh-CN" dirty="0"/>
              <a:t>PCB</a:t>
            </a:r>
            <a:r>
              <a:rPr lang="zh-CN" altLang="zh-CN" dirty="0"/>
              <a:t>，</a:t>
            </a:r>
            <a:r>
              <a:rPr lang="en-US" altLang="zh-CN" dirty="0" err="1"/>
              <a:t>openEuler</a:t>
            </a:r>
            <a:r>
              <a:rPr lang="zh-CN" altLang="zh-CN" dirty="0"/>
              <a:t>引入了</a:t>
            </a:r>
            <a:r>
              <a:rPr lang="en-US" altLang="zh-CN" dirty="0"/>
              <a:t>PID</a:t>
            </a:r>
            <a:r>
              <a:rPr lang="zh-CN" altLang="zh-CN" dirty="0"/>
              <a:t>散列表。</a:t>
            </a:r>
            <a:endParaRPr lang="en-US" altLang="zh-CN" dirty="0"/>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在子进程终止后，内核会先从</a:t>
            </a:r>
            <a:r>
              <a:rPr lang="en-US" altLang="zh-CN" dirty="0"/>
              <a:t>PID</a:t>
            </a:r>
            <a:r>
              <a:rPr lang="zh-CN" altLang="zh-CN" dirty="0"/>
              <a:t>散列表中删除它的</a:t>
            </a:r>
            <a:r>
              <a:rPr lang="en-US" altLang="zh-CN" dirty="0"/>
              <a:t>PID</a:t>
            </a:r>
            <a:r>
              <a:rPr lang="zh-CN" altLang="zh-CN" dirty="0"/>
              <a:t>，然后将该</a:t>
            </a:r>
            <a:r>
              <a:rPr lang="en-US" altLang="zh-CN" dirty="0"/>
              <a:t>PID</a:t>
            </a:r>
            <a:r>
              <a:rPr lang="zh-CN" altLang="zh-CN" dirty="0"/>
              <a:t>回收到</a:t>
            </a:r>
            <a:r>
              <a:rPr lang="en-US" altLang="zh-CN" dirty="0"/>
              <a:t>slab</a:t>
            </a:r>
            <a:r>
              <a:rPr lang="zh-CN" altLang="zh-CN" dirty="0"/>
              <a:t>的空闲链表中。</a:t>
            </a:r>
          </a:p>
          <a:p>
            <a:r>
              <a:rPr lang="zh-CN" altLang="zh-CN" dirty="0"/>
              <a:t>将</a:t>
            </a:r>
            <a:r>
              <a:rPr lang="zh-CN" altLang="en-US" dirty="0"/>
              <a:t>进程的</a:t>
            </a:r>
            <a:r>
              <a:rPr lang="en-US" altLang="zh-CN" dirty="0"/>
              <a:t>PCB</a:t>
            </a:r>
            <a:r>
              <a:rPr lang="zh-CN" altLang="zh-CN" dirty="0"/>
              <a:t>从进程链表中删除。</a:t>
            </a:r>
            <a:endParaRPr lang="en-US" altLang="zh-CN" dirty="0"/>
          </a:p>
          <a:p>
            <a:pPr lvl="1"/>
            <a:r>
              <a:rPr lang="en-US" altLang="zh-CN" kern="0" dirty="0" err="1">
                <a:effectLst/>
              </a:rPr>
              <a:t>openEuler</a:t>
            </a:r>
            <a:r>
              <a:rPr lang="zh-CN" altLang="zh-CN" kern="0" dirty="0">
                <a:effectLst/>
              </a:rPr>
              <a:t>内核中存在进程链表（一个双向循环链表），用于链接所有进程的</a:t>
            </a:r>
            <a:r>
              <a:rPr lang="en-US" altLang="zh-CN" kern="0" dirty="0">
                <a:effectLst/>
              </a:rPr>
              <a:t>PCB</a:t>
            </a:r>
            <a:r>
              <a:rPr lang="zh-CN" altLang="zh-CN" kern="0" dirty="0">
                <a:effectLst/>
              </a:rPr>
              <a:t>。</a:t>
            </a:r>
            <a:endParaRPr lang="en-US" altLang="zh-CN" kern="0" dirty="0">
              <a:effectLst/>
            </a:endParaRPr>
          </a:p>
          <a:p>
            <a:r>
              <a:rPr lang="zh-CN" altLang="zh-CN" kern="0" dirty="0">
                <a:effectLst/>
              </a:rPr>
              <a:t>把子进程的内核栈、</a:t>
            </a:r>
            <a:r>
              <a:rPr lang="en-US" altLang="zh-CN" kern="0" dirty="0">
                <a:effectLst/>
              </a:rPr>
              <a:t>PCB</a:t>
            </a:r>
            <a:r>
              <a:rPr lang="zh-CN" altLang="zh-CN" kern="0" dirty="0">
                <a:effectLst/>
              </a:rPr>
              <a:t>回收到</a:t>
            </a:r>
            <a:r>
              <a:rPr lang="en-US" altLang="zh-CN" kern="0" dirty="0">
                <a:effectLst/>
              </a:rPr>
              <a:t>slab cache</a:t>
            </a:r>
            <a:r>
              <a:rPr lang="zh-CN" altLang="zh-CN" kern="0" dirty="0">
                <a:effectLst/>
              </a:rPr>
              <a:t>的空闲链表中</a:t>
            </a:r>
            <a:r>
              <a:rPr lang="zh-CN" altLang="en-US" kern="0" dirty="0">
                <a:effectLst/>
              </a:rPr>
              <a:t>。</a:t>
            </a:r>
            <a:endParaRPr lang="en-US" altLang="zh-CN" kern="0" dirty="0">
              <a:effectLst/>
            </a:endParaRPr>
          </a:p>
          <a:p>
            <a:pPr lvl="1"/>
            <a:r>
              <a:rPr lang="zh-CN" altLang="zh-CN" kern="0" dirty="0">
                <a:effectLst/>
              </a:rPr>
              <a:t>内核栈对应结构体指针</a:t>
            </a:r>
            <a:r>
              <a:rPr lang="en-US" altLang="zh-CN" kern="0" dirty="0" err="1">
                <a:effectLst/>
              </a:rPr>
              <a:t>thread_stack_cache</a:t>
            </a:r>
            <a:r>
              <a:rPr lang="zh-CN" altLang="zh-CN" kern="0" dirty="0">
                <a:effectLst/>
              </a:rPr>
              <a:t>指向的链表</a:t>
            </a:r>
            <a:r>
              <a:rPr lang="zh-CN" altLang="en-US" kern="0" dirty="0">
                <a:effectLst/>
              </a:rPr>
              <a:t>；</a:t>
            </a:r>
            <a:endParaRPr lang="en-US" altLang="zh-CN" kern="0" dirty="0">
              <a:effectLst/>
            </a:endParaRPr>
          </a:p>
          <a:p>
            <a:pPr lvl="1"/>
            <a:r>
              <a:rPr lang="en-US" altLang="zh-CN" kern="0" dirty="0">
                <a:effectLst/>
              </a:rPr>
              <a:t>PCB</a:t>
            </a:r>
            <a:r>
              <a:rPr lang="zh-CN" altLang="zh-CN" kern="0" dirty="0">
                <a:effectLst/>
              </a:rPr>
              <a:t>对应结构体指针</a:t>
            </a:r>
            <a:r>
              <a:rPr lang="en-US" altLang="zh-CN" kern="0" dirty="0" err="1">
                <a:effectLst/>
              </a:rPr>
              <a:t>task_struct_cachep</a:t>
            </a:r>
            <a:r>
              <a:rPr lang="zh-CN" altLang="zh-CN" kern="0" dirty="0">
                <a:effectLst/>
              </a:rPr>
              <a:t>指向的链表。</a:t>
            </a:r>
            <a:endParaRPr lang="zh-CN" altLang="en-US" dirty="0"/>
          </a:p>
        </p:txBody>
      </p:sp>
      <p:sp>
        <p:nvSpPr>
          <p:cNvPr id="4" name="灯片编号占位符 3">
            <a:extLst>
              <a:ext uri="{FF2B5EF4-FFF2-40B4-BE49-F238E27FC236}">
                <a16:creationId xmlns:a16="http://schemas.microsoft.com/office/drawing/2014/main" id="{30EF81BE-95CF-4D36-9EB9-2E926A3E4D8A}"/>
              </a:ext>
            </a:extLst>
          </p:cNvPr>
          <p:cNvSpPr>
            <a:spLocks noGrp="1"/>
          </p:cNvSpPr>
          <p:nvPr>
            <p:ph type="sldNum" sz="quarter" idx="10"/>
          </p:nvPr>
        </p:nvSpPr>
        <p:spPr/>
        <p:txBody>
          <a:bodyPr/>
          <a:lstStyle/>
          <a:p>
            <a:fld id="{E66D2CC7-F4CF-4117-A897-807AC786776F}" type="slidenum">
              <a:rPr lang="en-US" altLang="zh-CN" smtClean="0"/>
              <a:pPr/>
              <a:t>115</a:t>
            </a:fld>
            <a:endParaRPr lang="en-US" altLang="zh-CN"/>
          </a:p>
        </p:txBody>
      </p:sp>
    </p:spTree>
    <p:extLst>
      <p:ext uri="{BB962C8B-B14F-4D97-AF65-F5344CB8AC3E}">
        <p14:creationId xmlns:p14="http://schemas.microsoft.com/office/powerpoint/2010/main" val="328014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6EE69-F25F-4A6A-934D-560823C29405}"/>
              </a:ext>
            </a:extLst>
          </p:cNvPr>
          <p:cNvSpPr>
            <a:spLocks noGrp="1"/>
          </p:cNvSpPr>
          <p:nvPr>
            <p:ph type="title"/>
          </p:nvPr>
        </p:nvSpPr>
        <p:spPr/>
        <p:txBody>
          <a:bodyPr/>
          <a:lstStyle/>
          <a:p>
            <a:r>
              <a:rPr lang="zh-CN" altLang="zh-CN" dirty="0"/>
              <a:t>内核资源回收的关键代码</a:t>
            </a:r>
            <a:r>
              <a:rPr lang="en-US" altLang="zh-CN" dirty="0"/>
              <a:t> </a:t>
            </a:r>
            <a:endParaRPr lang="zh-CN" altLang="en-US" dirty="0"/>
          </a:p>
        </p:txBody>
      </p:sp>
      <p:pic>
        <p:nvPicPr>
          <p:cNvPr id="6" name="内容占位符 5">
            <a:extLst>
              <a:ext uri="{FF2B5EF4-FFF2-40B4-BE49-F238E27FC236}">
                <a16:creationId xmlns:a16="http://schemas.microsoft.com/office/drawing/2014/main" id="{A4C4B0E0-C6F7-77AD-D3D4-56BC7C019DFF}"/>
              </a:ext>
            </a:extLst>
          </p:cNvPr>
          <p:cNvPicPr>
            <a:picLocks noGrp="1" noChangeAspect="1"/>
          </p:cNvPicPr>
          <p:nvPr>
            <p:ph idx="1"/>
          </p:nvPr>
        </p:nvPicPr>
        <p:blipFill>
          <a:blip r:embed="rId2"/>
          <a:stretch>
            <a:fillRect/>
          </a:stretch>
        </p:blipFill>
        <p:spPr>
          <a:xfrm>
            <a:off x="432000" y="1008000"/>
            <a:ext cx="9348415" cy="5580062"/>
          </a:xfrm>
        </p:spPr>
      </p:pic>
      <p:sp>
        <p:nvSpPr>
          <p:cNvPr id="4" name="灯片编号占位符 3">
            <a:extLst>
              <a:ext uri="{FF2B5EF4-FFF2-40B4-BE49-F238E27FC236}">
                <a16:creationId xmlns:a16="http://schemas.microsoft.com/office/drawing/2014/main" id="{53CA6FE3-3F8E-4D68-B710-2D1ABD95C0F8}"/>
              </a:ext>
            </a:extLst>
          </p:cNvPr>
          <p:cNvSpPr>
            <a:spLocks noGrp="1"/>
          </p:cNvSpPr>
          <p:nvPr>
            <p:ph type="sldNum" sz="quarter" idx="10"/>
          </p:nvPr>
        </p:nvSpPr>
        <p:spPr/>
        <p:txBody>
          <a:bodyPr/>
          <a:lstStyle/>
          <a:p>
            <a:fld id="{E66D2CC7-F4CF-4117-A897-807AC786776F}" type="slidenum">
              <a:rPr lang="en-US" altLang="zh-CN" smtClean="0"/>
              <a:pPr/>
              <a:t>116</a:t>
            </a:fld>
            <a:endParaRPr lang="en-US" altLang="zh-CN"/>
          </a:p>
        </p:txBody>
      </p:sp>
    </p:spTree>
    <p:extLst>
      <p:ext uri="{BB962C8B-B14F-4D97-AF65-F5344CB8AC3E}">
        <p14:creationId xmlns:p14="http://schemas.microsoft.com/office/powerpoint/2010/main" val="3906838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6EE69-F25F-4A6A-934D-560823C29405}"/>
              </a:ext>
            </a:extLst>
          </p:cNvPr>
          <p:cNvSpPr>
            <a:spLocks noGrp="1"/>
          </p:cNvSpPr>
          <p:nvPr>
            <p:ph type="title"/>
          </p:nvPr>
        </p:nvSpPr>
        <p:spPr/>
        <p:txBody>
          <a:bodyPr/>
          <a:lstStyle/>
          <a:p>
            <a:r>
              <a:rPr lang="zh-CN" altLang="zh-CN" dirty="0"/>
              <a:t>内核资源回收的关键代码</a:t>
            </a:r>
            <a:r>
              <a:rPr lang="en-US" altLang="zh-CN" dirty="0"/>
              <a:t> </a:t>
            </a:r>
            <a:endParaRPr lang="zh-CN" altLang="en-US" dirty="0"/>
          </a:p>
        </p:txBody>
      </p:sp>
      <p:pic>
        <p:nvPicPr>
          <p:cNvPr id="6" name="内容占位符 5">
            <a:extLst>
              <a:ext uri="{FF2B5EF4-FFF2-40B4-BE49-F238E27FC236}">
                <a16:creationId xmlns:a16="http://schemas.microsoft.com/office/drawing/2014/main" id="{90682C02-1E1B-39EF-AF62-F217821D7A54}"/>
              </a:ext>
            </a:extLst>
          </p:cNvPr>
          <p:cNvPicPr>
            <a:picLocks noGrp="1" noChangeAspect="1"/>
          </p:cNvPicPr>
          <p:nvPr>
            <p:ph idx="1"/>
          </p:nvPr>
        </p:nvPicPr>
        <p:blipFill>
          <a:blip r:embed="rId2"/>
          <a:stretch>
            <a:fillRect/>
          </a:stretch>
        </p:blipFill>
        <p:spPr>
          <a:xfrm>
            <a:off x="431999" y="1008000"/>
            <a:ext cx="9653969" cy="4401220"/>
          </a:xfrm>
        </p:spPr>
      </p:pic>
      <p:sp>
        <p:nvSpPr>
          <p:cNvPr id="4" name="灯片编号占位符 3">
            <a:extLst>
              <a:ext uri="{FF2B5EF4-FFF2-40B4-BE49-F238E27FC236}">
                <a16:creationId xmlns:a16="http://schemas.microsoft.com/office/drawing/2014/main" id="{53CA6FE3-3F8E-4D68-B710-2D1ABD95C0F8}"/>
              </a:ext>
            </a:extLst>
          </p:cNvPr>
          <p:cNvSpPr>
            <a:spLocks noGrp="1"/>
          </p:cNvSpPr>
          <p:nvPr>
            <p:ph type="sldNum" sz="quarter" idx="10"/>
          </p:nvPr>
        </p:nvSpPr>
        <p:spPr/>
        <p:txBody>
          <a:bodyPr/>
          <a:lstStyle/>
          <a:p>
            <a:fld id="{E66D2CC7-F4CF-4117-A897-807AC786776F}" type="slidenum">
              <a:rPr lang="en-US" altLang="zh-CN" smtClean="0"/>
              <a:pPr/>
              <a:t>117</a:t>
            </a:fld>
            <a:endParaRPr lang="en-US" altLang="zh-CN"/>
          </a:p>
        </p:txBody>
      </p:sp>
    </p:spTree>
    <p:extLst>
      <p:ext uri="{BB962C8B-B14F-4D97-AF65-F5344CB8AC3E}">
        <p14:creationId xmlns:p14="http://schemas.microsoft.com/office/powerpoint/2010/main" val="32888365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09936-5C92-4EA0-92C3-C7D98A2649C5}"/>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4.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为所有子进程寻找新父进程</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3" name="内容占位符 2">
            <a:extLst>
              <a:ext uri="{FF2B5EF4-FFF2-40B4-BE49-F238E27FC236}">
                <a16:creationId xmlns:a16="http://schemas.microsoft.com/office/drawing/2014/main" id="{D46EF916-C349-4D82-B29F-BC95CC8C9B19}"/>
              </a:ext>
            </a:extLst>
          </p:cNvPr>
          <p:cNvSpPr>
            <a:spLocks noGrp="1"/>
          </p:cNvSpPr>
          <p:nvPr>
            <p:ph idx="1"/>
          </p:nvPr>
        </p:nvSpPr>
        <p:spPr/>
        <p:txBody>
          <a:bodyPr>
            <a:normAutofit/>
          </a:bodyPr>
          <a:lstStyle/>
          <a:p>
            <a:r>
              <a:rPr lang="zh-CN" altLang="zh-CN" dirty="0"/>
              <a:t>由于僵尸进程会一直占用内核资源进而影响新进程的创建，所以在当前终止的进程还有大量子进程未终止的情况下，内核必须为它们寻找新的父进程，否则这些子进程终止时可能会变成无法销毁的僵尸进程，带来巨大的危害。</a:t>
            </a:r>
            <a:endParaRPr lang="en-US" altLang="zh-CN" dirty="0"/>
          </a:p>
          <a:p>
            <a:r>
              <a:rPr lang="zh-CN" altLang="zh-CN" dirty="0"/>
              <a:t>内核会优先从当前进程所在的进程组中寻找合适的父进程。</a:t>
            </a:r>
            <a:endParaRPr lang="en-US" altLang="zh-CN" dirty="0"/>
          </a:p>
          <a:p>
            <a:pPr lvl="1"/>
            <a:r>
              <a:rPr lang="zh-CN" altLang="zh-CN" dirty="0"/>
              <a:t>内核遍历该进程组，选中第一个未执行终止操作的进程（即进程标志位不是</a:t>
            </a:r>
            <a:r>
              <a:rPr lang="en-US" altLang="zh-CN" dirty="0"/>
              <a:t>PF_EXITING</a:t>
            </a:r>
            <a:r>
              <a:rPr lang="zh-CN" altLang="zh-CN" dirty="0"/>
              <a:t>）。</a:t>
            </a:r>
            <a:endParaRPr lang="en-US" altLang="zh-CN" dirty="0"/>
          </a:p>
          <a:p>
            <a:r>
              <a:rPr lang="zh-CN" altLang="zh-CN" dirty="0"/>
              <a:t>如果进程组内除</a:t>
            </a:r>
            <a:r>
              <a:rPr lang="en-US" altLang="zh-CN" dirty="0" err="1"/>
              <a:t>init</a:t>
            </a:r>
            <a:r>
              <a:rPr lang="zh-CN" altLang="zh-CN" dirty="0"/>
              <a:t>进程外的其他进程都已开始终止，那么当前进程的所有子进程会被挂载到</a:t>
            </a:r>
            <a:r>
              <a:rPr lang="en-US" altLang="zh-CN" dirty="0" err="1"/>
              <a:t>init</a:t>
            </a:r>
            <a:r>
              <a:rPr lang="zh-CN" altLang="zh-CN" dirty="0"/>
              <a:t>进程下。</a:t>
            </a:r>
            <a:endParaRPr lang="en-US" altLang="zh-CN" dirty="0"/>
          </a:p>
          <a:p>
            <a:pPr lvl="1"/>
            <a:r>
              <a:rPr lang="zh-CN" altLang="zh-CN" dirty="0"/>
              <a:t>之后，某个子进程终止时，会等待</a:t>
            </a:r>
            <a:r>
              <a:rPr lang="en-US" altLang="zh-CN" dirty="0" err="1"/>
              <a:t>init</a:t>
            </a:r>
            <a:r>
              <a:rPr lang="zh-CN" altLang="zh-CN" dirty="0"/>
              <a:t>进程调用</a:t>
            </a:r>
            <a:r>
              <a:rPr lang="en-US" altLang="zh-CN" dirty="0"/>
              <a:t>wait()</a:t>
            </a:r>
            <a:r>
              <a:rPr lang="zh-CN" altLang="zh-CN" dirty="0"/>
              <a:t>完成它的终止</a:t>
            </a:r>
            <a:r>
              <a:rPr lang="zh-CN" altLang="en-US" dirty="0"/>
              <a:t>。</a:t>
            </a:r>
          </a:p>
        </p:txBody>
      </p:sp>
      <p:sp>
        <p:nvSpPr>
          <p:cNvPr id="4" name="灯片编号占位符 3">
            <a:extLst>
              <a:ext uri="{FF2B5EF4-FFF2-40B4-BE49-F238E27FC236}">
                <a16:creationId xmlns:a16="http://schemas.microsoft.com/office/drawing/2014/main" id="{3C825D48-A40C-4FCD-8A65-62A2B7A05846}"/>
              </a:ext>
            </a:extLst>
          </p:cNvPr>
          <p:cNvSpPr>
            <a:spLocks noGrp="1"/>
          </p:cNvSpPr>
          <p:nvPr>
            <p:ph type="sldNum" sz="quarter" idx="10"/>
          </p:nvPr>
        </p:nvSpPr>
        <p:spPr/>
        <p:txBody>
          <a:bodyPr/>
          <a:lstStyle/>
          <a:p>
            <a:fld id="{E66D2CC7-F4CF-4117-A897-807AC786776F}" type="slidenum">
              <a:rPr lang="en-US" altLang="zh-CN" smtClean="0"/>
              <a:pPr/>
              <a:t>118</a:t>
            </a:fld>
            <a:endParaRPr lang="en-US" altLang="zh-CN"/>
          </a:p>
        </p:txBody>
      </p:sp>
    </p:spTree>
    <p:extLst>
      <p:ext uri="{BB962C8B-B14F-4D97-AF65-F5344CB8AC3E}">
        <p14:creationId xmlns:p14="http://schemas.microsoft.com/office/powerpoint/2010/main" val="4530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5B18E-3E24-4148-93F5-609BCB8D72E0}"/>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为子进程寻找新父进程的关键代码</a:t>
            </a:r>
            <a:endParaRPr lang="zh-CN" altLang="en-US" dirty="0"/>
          </a:p>
        </p:txBody>
      </p:sp>
      <p:pic>
        <p:nvPicPr>
          <p:cNvPr id="8" name="内容占位符 7">
            <a:extLst>
              <a:ext uri="{FF2B5EF4-FFF2-40B4-BE49-F238E27FC236}">
                <a16:creationId xmlns:a16="http://schemas.microsoft.com/office/drawing/2014/main" id="{B0297E86-AAE8-08C7-F180-56F54E0675F8}"/>
              </a:ext>
            </a:extLst>
          </p:cNvPr>
          <p:cNvPicPr>
            <a:picLocks noGrp="1" noChangeAspect="1"/>
          </p:cNvPicPr>
          <p:nvPr>
            <p:ph idx="1"/>
          </p:nvPr>
        </p:nvPicPr>
        <p:blipFill>
          <a:blip r:embed="rId2"/>
          <a:stretch>
            <a:fillRect/>
          </a:stretch>
        </p:blipFill>
        <p:spPr>
          <a:xfrm>
            <a:off x="432001" y="1008001"/>
            <a:ext cx="8094269" cy="4704396"/>
          </a:xfrm>
        </p:spPr>
      </p:pic>
      <p:sp>
        <p:nvSpPr>
          <p:cNvPr id="4" name="灯片编号占位符 3">
            <a:extLst>
              <a:ext uri="{FF2B5EF4-FFF2-40B4-BE49-F238E27FC236}">
                <a16:creationId xmlns:a16="http://schemas.microsoft.com/office/drawing/2014/main" id="{6AAA6C01-54AB-4985-8EFE-BA5D3AD45BF8}"/>
              </a:ext>
            </a:extLst>
          </p:cNvPr>
          <p:cNvSpPr>
            <a:spLocks noGrp="1"/>
          </p:cNvSpPr>
          <p:nvPr>
            <p:ph type="sldNum" sz="quarter" idx="10"/>
          </p:nvPr>
        </p:nvSpPr>
        <p:spPr/>
        <p:txBody>
          <a:bodyPr/>
          <a:lstStyle/>
          <a:p>
            <a:fld id="{E66D2CC7-F4CF-4117-A897-807AC786776F}" type="slidenum">
              <a:rPr lang="en-US" altLang="zh-CN" smtClean="0"/>
              <a:pPr/>
              <a:t>119</a:t>
            </a:fld>
            <a:endParaRPr lang="en-US" altLang="zh-CN"/>
          </a:p>
        </p:txBody>
      </p:sp>
    </p:spTree>
    <p:extLst>
      <p:ext uri="{BB962C8B-B14F-4D97-AF65-F5344CB8AC3E}">
        <p14:creationId xmlns:p14="http://schemas.microsoft.com/office/powerpoint/2010/main" val="383107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9446779-E237-6011-0718-CFA79F2292DE}"/>
              </a:ext>
            </a:extLst>
          </p:cNvPr>
          <p:cNvPicPr>
            <a:picLocks noChangeAspect="1"/>
          </p:cNvPicPr>
          <p:nvPr/>
        </p:nvPicPr>
        <p:blipFill>
          <a:blip r:embed="rId2"/>
          <a:stretch>
            <a:fillRect/>
          </a:stretch>
        </p:blipFill>
        <p:spPr>
          <a:xfrm>
            <a:off x="5659356" y="2211520"/>
            <a:ext cx="6296029" cy="2657639"/>
          </a:xfrm>
          <a:prstGeom prst="rect">
            <a:avLst/>
          </a:prstGeom>
        </p:spPr>
      </p:pic>
      <p:sp>
        <p:nvSpPr>
          <p:cNvPr id="2" name="标题 1"/>
          <p:cNvSpPr>
            <a:spLocks noGrp="1"/>
          </p:cNvSpPr>
          <p:nvPr>
            <p:ph type="title"/>
          </p:nvPr>
        </p:nvSpPr>
        <p:spPr>
          <a:solidFill>
            <a:srgbClr val="002060"/>
          </a:solidFill>
        </p:spPr>
        <p:txBody>
          <a:bodyPr/>
          <a:lstStyle/>
          <a:p>
            <a:r>
              <a:rPr lang="en-US" altLang="zh-CN" dirty="0"/>
              <a:t>Exercise 1</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rPr>
              <a:t>Considering process state transitions, which of the following migration is impossible?</a:t>
            </a:r>
            <a:r>
              <a:rPr lang="en-US" altLang="zh-CN" u="sng" dirty="0">
                <a:latin typeface="Times New Roman" panose="02020603050405020304" pitchFamily="18" charset="0"/>
              </a:rPr>
              <a:t>         .</a:t>
            </a:r>
            <a:endParaRPr lang="zh-CN" altLang="zh-CN" dirty="0">
              <a:latin typeface="Times New Roman" panose="02020603050405020304" pitchFamily="18" charset="0"/>
            </a:endParaRPr>
          </a:p>
          <a:p>
            <a:pPr marL="0" indent="0">
              <a:buNone/>
            </a:pPr>
            <a:r>
              <a:rPr lang="en-US" altLang="zh-CN" dirty="0">
                <a:latin typeface="Times New Roman" panose="02020603050405020304" pitchFamily="18" charset="0"/>
              </a:rPr>
              <a:t>A. running </a:t>
            </a:r>
            <a:r>
              <a:rPr lang="en-US" altLang="zh-CN" dirty="0">
                <a:latin typeface="Times New Roman" panose="02020603050405020304" pitchFamily="18" charset="0"/>
                <a:sym typeface="Symbol"/>
              </a:rPr>
              <a:t></a:t>
            </a:r>
            <a:r>
              <a:rPr lang="en-US" altLang="zh-CN" dirty="0">
                <a:latin typeface="Times New Roman" panose="02020603050405020304" pitchFamily="18" charset="0"/>
              </a:rPr>
              <a:t> ready                </a:t>
            </a:r>
          </a:p>
          <a:p>
            <a:pPr marL="0" indent="0">
              <a:buNone/>
            </a:pPr>
            <a:r>
              <a:rPr lang="en-US" altLang="zh-CN" dirty="0">
                <a:latin typeface="Times New Roman" panose="02020603050405020304" pitchFamily="18" charset="0"/>
                <a:sym typeface="Wingdings" panose="05000000000000000000" pitchFamily="2" charset="2"/>
              </a:rPr>
              <a:t>B. ready </a:t>
            </a:r>
            <a:r>
              <a:rPr lang="en-US" altLang="zh-CN" dirty="0">
                <a:latin typeface="Times New Roman" panose="02020603050405020304" pitchFamily="18" charset="0"/>
                <a:sym typeface="Symbol"/>
              </a:rPr>
              <a:t></a:t>
            </a:r>
            <a:r>
              <a:rPr lang="en-US" altLang="zh-CN" dirty="0">
                <a:latin typeface="Times New Roman" panose="02020603050405020304" pitchFamily="18" charset="0"/>
                <a:sym typeface="Wingdings" panose="05000000000000000000" pitchFamily="2" charset="2"/>
              </a:rPr>
              <a:t> running</a:t>
            </a:r>
            <a:endParaRPr lang="zh-CN" altLang="zh-CN" dirty="0">
              <a:latin typeface="Times New Roman" panose="02020603050405020304" pitchFamily="18" charset="0"/>
            </a:endParaRPr>
          </a:p>
          <a:p>
            <a:pPr marL="0" indent="0">
              <a:buNone/>
            </a:pPr>
            <a:r>
              <a:rPr lang="en-US" altLang="zh-CN" dirty="0">
                <a:latin typeface="Times New Roman" panose="02020603050405020304" pitchFamily="18" charset="0"/>
              </a:rPr>
              <a:t>C. waiting </a:t>
            </a:r>
            <a:r>
              <a:rPr lang="en-US" altLang="zh-CN" dirty="0">
                <a:latin typeface="Times New Roman" panose="02020603050405020304" pitchFamily="18" charset="0"/>
                <a:sym typeface="Symbol"/>
              </a:rPr>
              <a:t></a:t>
            </a:r>
            <a:r>
              <a:rPr lang="en-US" altLang="zh-CN" dirty="0">
                <a:latin typeface="Times New Roman" panose="02020603050405020304" pitchFamily="18" charset="0"/>
              </a:rPr>
              <a:t> ready</a:t>
            </a:r>
          </a:p>
          <a:p>
            <a:pPr marL="0" indent="0">
              <a:buNone/>
            </a:pPr>
            <a:r>
              <a:rPr lang="en-US" altLang="zh-CN" dirty="0">
                <a:latin typeface="Times New Roman" panose="02020603050405020304" pitchFamily="18" charset="0"/>
              </a:rPr>
              <a:t>D. ready </a:t>
            </a:r>
            <a:r>
              <a:rPr lang="en-US" altLang="zh-CN" dirty="0">
                <a:latin typeface="Times New Roman" panose="02020603050405020304" pitchFamily="18" charset="0"/>
                <a:sym typeface="Symbol"/>
              </a:rPr>
              <a:t></a:t>
            </a:r>
            <a:r>
              <a:rPr lang="en-US" altLang="zh-CN" dirty="0">
                <a:latin typeface="Times New Roman" panose="02020603050405020304" pitchFamily="18" charset="0"/>
                <a:sym typeface="Wingdings" panose="05000000000000000000" pitchFamily="2" charset="2"/>
              </a:rPr>
              <a:t> waiting</a:t>
            </a: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rPr>
              <a:t>E. running </a:t>
            </a:r>
            <a:r>
              <a:rPr lang="en-US" altLang="zh-CN" dirty="0">
                <a:latin typeface="Times New Roman" panose="02020603050405020304" pitchFamily="18" charset="0"/>
                <a:sym typeface="Symbol"/>
              </a:rPr>
              <a:t></a:t>
            </a:r>
            <a:r>
              <a:rPr lang="en-US" altLang="zh-CN" dirty="0">
                <a:latin typeface="Times New Roman" panose="02020603050405020304" pitchFamily="18" charset="0"/>
              </a:rPr>
              <a:t> waiting               </a:t>
            </a:r>
          </a:p>
          <a:p>
            <a:pPr marL="0" indent="0">
              <a:buNone/>
            </a:pPr>
            <a:r>
              <a:rPr lang="en-US" altLang="zh-CN" dirty="0">
                <a:latin typeface="Times New Roman" panose="02020603050405020304" pitchFamily="18" charset="0"/>
              </a:rPr>
              <a:t>F. waiting </a:t>
            </a:r>
            <a:r>
              <a:rPr lang="en-US" altLang="zh-CN" dirty="0">
                <a:latin typeface="Times New Roman" panose="02020603050405020304" pitchFamily="18" charset="0"/>
                <a:sym typeface="Symbol"/>
              </a:rPr>
              <a:t></a:t>
            </a:r>
            <a:r>
              <a:rPr lang="en-US" altLang="zh-CN" dirty="0">
                <a:latin typeface="Times New Roman" panose="02020603050405020304" pitchFamily="18" charset="0"/>
                <a:sym typeface="Wingdings"/>
              </a:rPr>
              <a:t> </a:t>
            </a:r>
            <a:r>
              <a:rPr lang="en-US" altLang="zh-CN" dirty="0">
                <a:latin typeface="Times New Roman" panose="02020603050405020304" pitchFamily="18" charset="0"/>
              </a:rPr>
              <a:t>running</a:t>
            </a:r>
          </a:p>
          <a:p>
            <a:pPr marL="0" indent="0">
              <a:buNone/>
            </a:pPr>
            <a:r>
              <a:rPr lang="en-US" altLang="zh-CN" dirty="0">
                <a:latin typeface="Times New Roman" panose="02020603050405020304" pitchFamily="18" charset="0"/>
              </a:rPr>
              <a:t>G. ready </a:t>
            </a:r>
            <a:r>
              <a:rPr lang="en-US" altLang="zh-CN" dirty="0">
                <a:latin typeface="Times New Roman" panose="02020603050405020304" pitchFamily="18" charset="0"/>
                <a:sym typeface="Symbol"/>
              </a:rPr>
              <a:t></a:t>
            </a:r>
            <a:r>
              <a:rPr lang="en-US" altLang="zh-CN" dirty="0">
                <a:latin typeface="Times New Roman" panose="02020603050405020304" pitchFamily="18" charset="0"/>
              </a:rPr>
              <a:t> terminated   </a:t>
            </a:r>
            <a:endParaRPr lang="zh-CN" altLang="zh-CN" dirty="0">
              <a:latin typeface="Times New Roman" panose="02020603050405020304" pitchFamily="18" charset="0"/>
            </a:endParaRPr>
          </a:p>
          <a:p>
            <a:pPr marL="0" indent="0">
              <a:buNone/>
            </a:pPr>
            <a:r>
              <a:rPr lang="en-US" altLang="zh-CN" dirty="0">
                <a:latin typeface="Times New Roman" panose="02020603050405020304" pitchFamily="18" charset="0"/>
              </a:rPr>
              <a:t>H. new </a:t>
            </a:r>
            <a:r>
              <a:rPr lang="en-US" altLang="zh-CN" dirty="0">
                <a:latin typeface="Times New Roman" panose="02020603050405020304" pitchFamily="18" charset="0"/>
                <a:sym typeface="Symbol"/>
              </a:rPr>
              <a:t></a:t>
            </a:r>
            <a:r>
              <a:rPr lang="en-US" altLang="zh-CN" dirty="0">
                <a:latin typeface="Times New Roman" panose="02020603050405020304" pitchFamily="18" charset="0"/>
                <a:sym typeface="Wingdings" panose="05000000000000000000" pitchFamily="2" charset="2"/>
              </a:rPr>
              <a:t> running</a:t>
            </a:r>
          </a:p>
          <a:p>
            <a:pPr marL="0" indent="0">
              <a:buNone/>
            </a:pP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12</a:t>
            </a:fld>
            <a:endParaRPr lang="en-US" altLang="zh-CN"/>
          </a:p>
        </p:txBody>
      </p:sp>
    </p:spTree>
    <p:extLst>
      <p:ext uri="{BB962C8B-B14F-4D97-AF65-F5344CB8AC3E}">
        <p14:creationId xmlns:p14="http://schemas.microsoft.com/office/powerpoint/2010/main" val="32228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AC0CF-A201-4F37-AEE1-70B73541C736}"/>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为子进程寻找新父进程的关键代码</a:t>
            </a:r>
            <a:r>
              <a:rPr lang="en-US" altLang="zh-CN" kern="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7" name="内容占位符 6">
            <a:extLst>
              <a:ext uri="{FF2B5EF4-FFF2-40B4-BE49-F238E27FC236}">
                <a16:creationId xmlns:a16="http://schemas.microsoft.com/office/drawing/2014/main" id="{34BB4610-687E-E10D-76E4-E8F6355CA52D}"/>
              </a:ext>
            </a:extLst>
          </p:cNvPr>
          <p:cNvPicPr>
            <a:picLocks noGrp="1" noChangeAspect="1"/>
          </p:cNvPicPr>
          <p:nvPr>
            <p:ph idx="1"/>
          </p:nvPr>
        </p:nvPicPr>
        <p:blipFill>
          <a:blip r:embed="rId2"/>
          <a:stretch>
            <a:fillRect/>
          </a:stretch>
        </p:blipFill>
        <p:spPr>
          <a:xfrm>
            <a:off x="432000" y="1008000"/>
            <a:ext cx="7821111" cy="5580062"/>
          </a:xfrm>
        </p:spPr>
      </p:pic>
      <p:sp>
        <p:nvSpPr>
          <p:cNvPr id="4" name="灯片编号占位符 3">
            <a:extLst>
              <a:ext uri="{FF2B5EF4-FFF2-40B4-BE49-F238E27FC236}">
                <a16:creationId xmlns:a16="http://schemas.microsoft.com/office/drawing/2014/main" id="{24384C1A-4363-4BEF-8234-6AED4BE8FA5F}"/>
              </a:ext>
            </a:extLst>
          </p:cNvPr>
          <p:cNvSpPr>
            <a:spLocks noGrp="1"/>
          </p:cNvSpPr>
          <p:nvPr>
            <p:ph type="sldNum" sz="quarter" idx="10"/>
          </p:nvPr>
        </p:nvSpPr>
        <p:spPr/>
        <p:txBody>
          <a:bodyPr/>
          <a:lstStyle/>
          <a:p>
            <a:fld id="{E66D2CC7-F4CF-4117-A897-807AC786776F}" type="slidenum">
              <a:rPr lang="en-US" altLang="zh-CN" smtClean="0"/>
              <a:pPr/>
              <a:t>120</a:t>
            </a:fld>
            <a:endParaRPr lang="en-US" altLang="zh-CN"/>
          </a:p>
        </p:txBody>
      </p:sp>
      <p:sp>
        <p:nvSpPr>
          <p:cNvPr id="6" name="五边形 5">
            <a:hlinkClick r:id="rId3" action="ppaction://hlinksldjump"/>
            <a:extLst>
              <a:ext uri="{FF2B5EF4-FFF2-40B4-BE49-F238E27FC236}">
                <a16:creationId xmlns:a16="http://schemas.microsoft.com/office/drawing/2014/main" id="{EF73510C-C7C2-397F-B085-C466693A542E}"/>
              </a:ext>
            </a:extLst>
          </p:cNvPr>
          <p:cNvSpPr/>
          <p:nvPr/>
        </p:nvSpPr>
        <p:spPr bwMode="auto">
          <a:xfrm>
            <a:off x="11406590" y="6264316"/>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3307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AE93CCA-DCA8-31C1-BECC-E41958CD7DE0}"/>
              </a:ext>
            </a:extLst>
          </p:cNvPr>
          <p:cNvSpPr>
            <a:spLocks noGrp="1"/>
          </p:cNvSpPr>
          <p:nvPr>
            <p:ph type="title"/>
          </p:nvPr>
        </p:nvSpPr>
        <p:spPr/>
        <p:txBody>
          <a:bodyPr/>
          <a:lstStyle/>
          <a:p>
            <a:pPr marL="0" marR="0" indent="0" defTabSz="914400" rtl="0" eaLnBrk="1" fontAlgn="base" latinLnBrk="0" hangingPunct="1">
              <a:lnSpc>
                <a:spcPct val="100000"/>
              </a:lnSpc>
              <a:spcBef>
                <a:spcPct val="0"/>
              </a:spcBef>
              <a:spcAft>
                <a:spcPct val="0"/>
              </a:spcAft>
              <a:tabLst/>
            </a:pPr>
            <a:r>
              <a:rPr kumimoji="1" lang="en-US" altLang="zh-CN" sz="36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A5: </a:t>
            </a:r>
            <a:r>
              <a:rPr kumimoji="1" lang="en-US" altLang="zh-CN" sz="36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r>
              <a:rPr kumimoji="1" lang="en-US" altLang="zh-CN" sz="36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 IPC</a:t>
            </a:r>
            <a:endParaRPr lang="zh-CN" altLang="en-US" dirty="0"/>
          </a:p>
        </p:txBody>
      </p:sp>
      <p:sp>
        <p:nvSpPr>
          <p:cNvPr id="6" name="内容占位符 5">
            <a:extLst>
              <a:ext uri="{FF2B5EF4-FFF2-40B4-BE49-F238E27FC236}">
                <a16:creationId xmlns:a16="http://schemas.microsoft.com/office/drawing/2014/main" id="{ED6C9176-1588-F2CD-42FA-F81379ACD747}"/>
              </a:ext>
            </a:extLst>
          </p:cNvPr>
          <p:cNvSpPr>
            <a:spLocks noGrp="1"/>
          </p:cNvSpPr>
          <p:nvPr>
            <p:ph idx="1"/>
          </p:nvPr>
        </p:nvSpPr>
        <p:spPr/>
        <p:txBody>
          <a:bodyPr/>
          <a:lstStyle/>
          <a:p>
            <a:r>
              <a:rPr lang="en-US" altLang="zh-CN" dirty="0" err="1"/>
              <a:t>openEuler</a:t>
            </a:r>
            <a:r>
              <a:rPr lang="en-US" altLang="zh-CN" dirty="0"/>
              <a:t> </a:t>
            </a:r>
            <a:r>
              <a:rPr lang="zh-CN" altLang="en-US" dirty="0"/>
              <a:t>共享内存</a:t>
            </a:r>
            <a:endParaRPr lang="en-US" altLang="zh-CN" dirty="0"/>
          </a:p>
          <a:p>
            <a:r>
              <a:rPr lang="en-US" altLang="zh-CN" dirty="0" err="1"/>
              <a:t>openEuler</a:t>
            </a:r>
            <a:r>
              <a:rPr lang="en-US" altLang="zh-CN" dirty="0"/>
              <a:t> </a:t>
            </a:r>
            <a:r>
              <a:rPr lang="zh-CN" altLang="en-US" dirty="0"/>
              <a:t>消息传递 </a:t>
            </a:r>
          </a:p>
        </p:txBody>
      </p:sp>
      <p:sp>
        <p:nvSpPr>
          <p:cNvPr id="4" name="灯片编号占位符 3">
            <a:extLst>
              <a:ext uri="{FF2B5EF4-FFF2-40B4-BE49-F238E27FC236}">
                <a16:creationId xmlns:a16="http://schemas.microsoft.com/office/drawing/2014/main" id="{1D87343B-01FA-2965-B7F4-E172635A2336}"/>
              </a:ext>
            </a:extLst>
          </p:cNvPr>
          <p:cNvSpPr>
            <a:spLocks noGrp="1"/>
          </p:cNvSpPr>
          <p:nvPr>
            <p:ph type="sldNum" sz="quarter" idx="10"/>
          </p:nvPr>
        </p:nvSpPr>
        <p:spPr/>
        <p:txBody>
          <a:bodyPr/>
          <a:lstStyle/>
          <a:p>
            <a:fld id="{E66D2CC7-F4CF-4117-A897-807AC786776F}" type="slidenum">
              <a:rPr lang="en-US" altLang="zh-CN" smtClean="0"/>
              <a:pPr/>
              <a:t>121</a:t>
            </a:fld>
            <a:endParaRPr lang="en-US" altLang="zh-CN"/>
          </a:p>
        </p:txBody>
      </p:sp>
    </p:spTree>
    <p:extLst>
      <p:ext uri="{BB962C8B-B14F-4D97-AF65-F5344CB8AC3E}">
        <p14:creationId xmlns:p14="http://schemas.microsoft.com/office/powerpoint/2010/main" val="2075351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共享内存</a:t>
            </a:r>
          </a:p>
        </p:txBody>
      </p:sp>
      <p:sp>
        <p:nvSpPr>
          <p:cNvPr id="3" name="内容占位符 2"/>
          <p:cNvSpPr>
            <a:spLocks noGrp="1"/>
          </p:cNvSpPr>
          <p:nvPr>
            <p:ph idx="1"/>
          </p:nvPr>
        </p:nvSpPr>
        <p:spPr/>
        <p:txBody>
          <a:bodyPr>
            <a:normAutofit/>
          </a:bodyPr>
          <a:lstStyle/>
          <a:p>
            <a:r>
              <a:rPr lang="zh-CN" altLang="en-US" dirty="0"/>
              <a:t>主要步骤</a:t>
            </a:r>
            <a:endParaRPr lang="en-US" altLang="zh-CN" dirty="0"/>
          </a:p>
          <a:p>
            <a:pPr lvl="1"/>
            <a:r>
              <a:rPr lang="zh-CN" altLang="en-US" dirty="0"/>
              <a:t>进程</a:t>
            </a:r>
            <a:r>
              <a:rPr lang="en-US" altLang="zh-CN" dirty="0"/>
              <a:t>A</a:t>
            </a:r>
            <a:r>
              <a:rPr lang="zh-CN" altLang="en-US" dirty="0"/>
              <a:t>创建一块共享内存区</a:t>
            </a:r>
            <a:endParaRPr lang="en-US" altLang="zh-CN" dirty="0"/>
          </a:p>
          <a:p>
            <a:pPr lvl="1"/>
            <a:r>
              <a:rPr lang="zh-CN" altLang="en-US" dirty="0"/>
              <a:t>进程</a:t>
            </a:r>
            <a:r>
              <a:rPr lang="en-US" altLang="zh-CN" dirty="0"/>
              <a:t>A</a:t>
            </a:r>
            <a:r>
              <a:rPr lang="zh-CN" altLang="en-US" dirty="0"/>
              <a:t>和</a:t>
            </a:r>
            <a:r>
              <a:rPr lang="en-US" altLang="zh-CN" dirty="0"/>
              <a:t>B</a:t>
            </a:r>
            <a:r>
              <a:rPr lang="zh-CN" altLang="en-US" dirty="0"/>
              <a:t>分别将共享内存映射到各自的地址空间</a:t>
            </a:r>
            <a:endParaRPr lang="en-US" altLang="zh-CN" dirty="0"/>
          </a:p>
          <a:p>
            <a:pPr lvl="1"/>
            <a:r>
              <a:rPr lang="zh-CN" altLang="en-US" dirty="0"/>
              <a:t>进程</a:t>
            </a:r>
            <a:r>
              <a:rPr lang="en-US" altLang="zh-CN" dirty="0"/>
              <a:t>A</a:t>
            </a:r>
            <a:r>
              <a:rPr lang="zh-CN" altLang="en-US" dirty="0"/>
              <a:t>和</a:t>
            </a:r>
            <a:r>
              <a:rPr lang="en-US" altLang="zh-CN" dirty="0"/>
              <a:t>B</a:t>
            </a:r>
            <a:r>
              <a:rPr lang="zh-CN" altLang="en-US" dirty="0"/>
              <a:t>通过读</a:t>
            </a:r>
            <a:r>
              <a:rPr lang="en-US" altLang="zh-CN" dirty="0"/>
              <a:t>/</a:t>
            </a:r>
            <a:r>
              <a:rPr lang="zh-CN" altLang="en-US" dirty="0"/>
              <a:t>写共享内存区进行通信</a:t>
            </a:r>
            <a:endParaRPr lang="en-US" altLang="zh-CN" dirty="0"/>
          </a:p>
          <a:p>
            <a:pPr lvl="1"/>
            <a:r>
              <a:rPr lang="zh-CN" altLang="en-US" dirty="0"/>
              <a:t>当不需要进行通信时，进程</a:t>
            </a:r>
            <a:r>
              <a:rPr lang="en-US" altLang="zh-CN" dirty="0"/>
              <a:t>A</a:t>
            </a:r>
            <a:r>
              <a:rPr lang="zh-CN" altLang="en-US" dirty="0"/>
              <a:t>和</a:t>
            </a:r>
            <a:r>
              <a:rPr lang="en-US" altLang="zh-CN" dirty="0"/>
              <a:t>B</a:t>
            </a:r>
            <a:r>
              <a:rPr lang="zh-CN" altLang="en-US" dirty="0"/>
              <a:t>分别解除在地址空间中对该共享内存区的映射</a:t>
            </a:r>
            <a:endParaRPr lang="en-US" altLang="zh-CN" dirty="0"/>
          </a:p>
          <a:p>
            <a:pPr lvl="1"/>
            <a:r>
              <a:rPr lang="zh-CN" altLang="en-US" dirty="0"/>
              <a:t>释放共享内存区</a:t>
            </a:r>
            <a:endParaRPr lang="en-US" altLang="zh-CN"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122</a:t>
            </a:fld>
            <a:endParaRPr lang="en-US" altLang="zh-CN" dirty="0"/>
          </a:p>
        </p:txBody>
      </p:sp>
    </p:spTree>
    <p:extLst>
      <p:ext uri="{BB962C8B-B14F-4D97-AF65-F5344CB8AC3E}">
        <p14:creationId xmlns:p14="http://schemas.microsoft.com/office/powerpoint/2010/main" val="10907948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err="1"/>
              <a:t>openEuler</a:t>
            </a:r>
            <a:r>
              <a:rPr lang="en-US" altLang="zh-CN" dirty="0"/>
              <a:t> </a:t>
            </a:r>
            <a:r>
              <a:rPr lang="zh-CN" altLang="en-US" dirty="0"/>
              <a:t>共享内存的实现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lstStyle/>
          <a:p>
            <a:r>
              <a:rPr lang="zh-CN" altLang="en-US" dirty="0"/>
              <a:t>主要数据结构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err="1"/>
              <a:t>openEuler</a:t>
            </a:r>
            <a:r>
              <a:rPr lang="zh-CN" altLang="en-US" dirty="0"/>
              <a:t>通过虚拟文件系统</a:t>
            </a:r>
            <a:r>
              <a:rPr lang="en-US" altLang="zh-CN" dirty="0" err="1"/>
              <a:t>shmfs</a:t>
            </a:r>
            <a:r>
              <a:rPr lang="zh-CN" altLang="en-US" dirty="0"/>
              <a:t>来管理共享内存</a:t>
            </a:r>
            <a:endParaRPr lang="en-US" altLang="zh-CN" dirty="0"/>
          </a:p>
          <a:p>
            <a:r>
              <a:rPr lang="zh-CN" altLang="en-US" dirty="0"/>
              <a:t>一个共享内存区对象被抽象成</a:t>
            </a:r>
            <a:r>
              <a:rPr lang="en-US" altLang="zh-CN" dirty="0" err="1"/>
              <a:t>shmfs</a:t>
            </a:r>
            <a:r>
              <a:rPr lang="zh-CN" altLang="en-US" dirty="0"/>
              <a:t>文件系统中的一个文件。</a:t>
            </a:r>
            <a:endParaRPr lang="en-US" altLang="zh-CN" dirty="0"/>
          </a:p>
          <a:p>
            <a:r>
              <a:rPr lang="zh-CN" altLang="en-US" dirty="0"/>
              <a:t>在共享内存文件的结构体</a:t>
            </a:r>
            <a:r>
              <a:rPr lang="en-US" altLang="zh-CN" dirty="0"/>
              <a:t>file</a:t>
            </a:r>
            <a:r>
              <a:rPr lang="zh-CN" altLang="en-US" dirty="0"/>
              <a:t>中，成员</a:t>
            </a:r>
            <a:r>
              <a:rPr lang="en-US" altLang="zh-CN" dirty="0" err="1"/>
              <a:t>f_inode</a:t>
            </a:r>
            <a:r>
              <a:rPr lang="zh-CN" altLang="en-US" dirty="0"/>
              <a:t>用来映射共享内存区所在的页框。</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123</a:t>
            </a:fld>
            <a:endParaRPr lang="en-US" altLang="zh-CN"/>
          </a:p>
        </p:txBody>
      </p:sp>
      <p:pic>
        <p:nvPicPr>
          <p:cNvPr id="6" name="图片 5">
            <a:extLst>
              <a:ext uri="{FF2B5EF4-FFF2-40B4-BE49-F238E27FC236}">
                <a16:creationId xmlns:a16="http://schemas.microsoft.com/office/drawing/2014/main" id="{6FC8A114-7E85-5435-80CC-7889C522BB9F}"/>
              </a:ext>
            </a:extLst>
          </p:cNvPr>
          <p:cNvPicPr>
            <a:picLocks noChangeAspect="1"/>
          </p:cNvPicPr>
          <p:nvPr/>
        </p:nvPicPr>
        <p:blipFill>
          <a:blip r:embed="rId2"/>
          <a:stretch>
            <a:fillRect/>
          </a:stretch>
        </p:blipFill>
        <p:spPr>
          <a:xfrm>
            <a:off x="1910535" y="1628800"/>
            <a:ext cx="8172000" cy="2339623"/>
          </a:xfrm>
          <a:prstGeom prst="rect">
            <a:avLst/>
          </a:prstGeom>
        </p:spPr>
      </p:pic>
    </p:spTree>
    <p:extLst>
      <p:ext uri="{BB962C8B-B14F-4D97-AF65-F5344CB8AC3E}">
        <p14:creationId xmlns:p14="http://schemas.microsoft.com/office/powerpoint/2010/main" val="33009437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err="1"/>
              <a:t>openEuler</a:t>
            </a:r>
            <a:r>
              <a:rPr lang="en-US" altLang="zh-CN" dirty="0"/>
              <a:t> </a:t>
            </a:r>
            <a:r>
              <a:rPr lang="zh-CN" altLang="en-US" dirty="0"/>
              <a:t>共享内存的实现 </a:t>
            </a:r>
          </a:p>
        </p:txBody>
      </p:sp>
      <p:pic>
        <p:nvPicPr>
          <p:cNvPr id="6" name="内容占位符 5">
            <a:extLst>
              <a:ext uri="{FF2B5EF4-FFF2-40B4-BE49-F238E27FC236}">
                <a16:creationId xmlns:a16="http://schemas.microsoft.com/office/drawing/2014/main" id="{4A176A33-3BA1-449D-8B31-A583B2B99C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4872" y="1806791"/>
            <a:ext cx="7506393" cy="4052455"/>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124</a:t>
            </a:fld>
            <a:endParaRPr lang="en-US" altLang="zh-CN"/>
          </a:p>
        </p:txBody>
      </p:sp>
    </p:spTree>
    <p:extLst>
      <p:ext uri="{BB962C8B-B14F-4D97-AF65-F5344CB8AC3E}">
        <p14:creationId xmlns:p14="http://schemas.microsoft.com/office/powerpoint/2010/main" val="30532942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shmget</a:t>
            </a:r>
            <a:r>
              <a:rPr lang="en-US" altLang="zh-CN" dirty="0"/>
              <a:t>()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lstStyle/>
          <a:p>
            <a:r>
              <a:rPr lang="zh-CN" altLang="en-US" dirty="0"/>
              <a:t>用来获得共享内存区的</a:t>
            </a:r>
            <a:r>
              <a:rPr lang="en-US" altLang="zh-CN" dirty="0"/>
              <a:t>ID</a:t>
            </a:r>
            <a:r>
              <a:rPr lang="zh-CN" altLang="en-US" dirty="0"/>
              <a:t>，如不存在，则创建一个。</a:t>
            </a:r>
            <a:endParaRPr lang="en-US" altLang="zh-CN" dirty="0"/>
          </a:p>
          <a:p>
            <a:r>
              <a:rPr lang="en-US" altLang="zh-CN" dirty="0"/>
              <a:t>int </a:t>
            </a:r>
            <a:r>
              <a:rPr lang="en-US" altLang="zh-CN" dirty="0" err="1"/>
              <a:t>shmget</a:t>
            </a:r>
            <a:r>
              <a:rPr lang="en-US" altLang="zh-CN" dirty="0"/>
              <a:t>(</a:t>
            </a:r>
            <a:r>
              <a:rPr lang="en-US" altLang="zh-CN" dirty="0" err="1"/>
              <a:t>key_t</a:t>
            </a:r>
            <a:r>
              <a:rPr lang="en-US" altLang="zh-CN" dirty="0"/>
              <a:t> key, int size, int </a:t>
            </a:r>
            <a:r>
              <a:rPr lang="en-US" altLang="zh-CN" dirty="0" err="1"/>
              <a:t>shmflg</a:t>
            </a:r>
            <a:r>
              <a:rPr lang="en-US" altLang="zh-CN" dirty="0"/>
              <a:t>);</a:t>
            </a:r>
          </a:p>
          <a:p>
            <a:pPr lvl="1"/>
            <a:r>
              <a:rPr lang="en-US" altLang="zh-CN" dirty="0"/>
              <a:t>key</a:t>
            </a:r>
            <a:r>
              <a:rPr lang="zh-CN" altLang="en-US" dirty="0"/>
              <a:t>，共享内存区的唯一标识符</a:t>
            </a:r>
            <a:endParaRPr lang="en-US" altLang="zh-CN" dirty="0"/>
          </a:p>
          <a:p>
            <a:pPr lvl="1"/>
            <a:r>
              <a:rPr lang="en-US" altLang="zh-CN" dirty="0"/>
              <a:t>size</a:t>
            </a:r>
            <a:r>
              <a:rPr lang="zh-CN" altLang="en-US" dirty="0"/>
              <a:t>，共享内存区的大小，字节</a:t>
            </a:r>
            <a:endParaRPr lang="en-US" altLang="zh-CN" dirty="0"/>
          </a:p>
          <a:p>
            <a:pPr lvl="1"/>
            <a:r>
              <a:rPr lang="en-US" altLang="zh-CN" dirty="0" err="1"/>
              <a:t>shmflg</a:t>
            </a:r>
            <a:r>
              <a:rPr lang="zh-CN" altLang="en-US" dirty="0"/>
              <a:t>，表示共享内存区的属性</a:t>
            </a:r>
            <a:br>
              <a:rPr lang="en-US" altLang="zh-CN" dirty="0"/>
            </a:br>
            <a:r>
              <a:rPr lang="en-US" altLang="zh-CN" dirty="0"/>
              <a:t>IPC_CREAT</a:t>
            </a:r>
            <a:r>
              <a:rPr lang="zh-CN" altLang="en-US" dirty="0"/>
              <a:t>，如不存在，则创建，否则打开共享内存区</a:t>
            </a:r>
            <a:br>
              <a:rPr lang="en-US" altLang="zh-CN" dirty="0"/>
            </a:br>
            <a:r>
              <a:rPr lang="en-US" altLang="zh-CN" dirty="0"/>
              <a:t>IPC_EXCL</a:t>
            </a:r>
            <a:r>
              <a:rPr lang="zh-CN" altLang="en-US" dirty="0"/>
              <a:t>，如不存在则创建，否则返回错误信息</a:t>
            </a:r>
            <a:endParaRPr lang="en-US" altLang="zh-CN" dirty="0"/>
          </a:p>
          <a:p>
            <a:r>
              <a:rPr lang="zh-CN" altLang="en-US" dirty="0"/>
              <a:t>当一个</a:t>
            </a:r>
            <a:r>
              <a:rPr lang="en-US" altLang="zh-CN" dirty="0"/>
              <a:t>key</a:t>
            </a:r>
            <a:r>
              <a:rPr lang="zh-CN" altLang="en-US" dirty="0"/>
              <a:t>值所标识的内存区已被创建，进程再以相同的</a:t>
            </a:r>
            <a:r>
              <a:rPr lang="en-US" altLang="zh-CN" dirty="0"/>
              <a:t>key</a:t>
            </a:r>
            <a:r>
              <a:rPr lang="zh-CN" altLang="en-US" dirty="0"/>
              <a:t>值调用</a:t>
            </a:r>
            <a:r>
              <a:rPr lang="en-US" altLang="zh-CN" dirty="0" err="1"/>
              <a:t>shmget</a:t>
            </a:r>
            <a:r>
              <a:rPr lang="en-US" altLang="zh-CN" dirty="0"/>
              <a:t>()</a:t>
            </a:r>
            <a:r>
              <a:rPr lang="zh-CN" altLang="en-US" dirty="0"/>
              <a:t>时，</a:t>
            </a:r>
            <a:r>
              <a:rPr lang="en-US" altLang="zh-CN" dirty="0" err="1"/>
              <a:t>shmget</a:t>
            </a:r>
            <a:r>
              <a:rPr lang="en-US" altLang="zh-CN" dirty="0"/>
              <a:t>()</a:t>
            </a:r>
            <a:r>
              <a:rPr lang="zh-CN" altLang="en-US" dirty="0"/>
              <a:t>将直接返回该</a:t>
            </a:r>
            <a:r>
              <a:rPr lang="en-US" altLang="zh-CN" dirty="0"/>
              <a:t>key</a:t>
            </a:r>
            <a:r>
              <a:rPr lang="zh-CN" altLang="en-US" dirty="0"/>
              <a:t>值对应的共享内存的</a:t>
            </a:r>
            <a:r>
              <a:rPr lang="en-US" altLang="zh-CN" dirty="0"/>
              <a:t>ID</a:t>
            </a:r>
            <a:r>
              <a:rPr lang="zh-CN" altLang="en-US" dirty="0"/>
              <a:t>，不再分配一块新的共享内存区，从而实现多个进程访问到同一块内存。</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125</a:t>
            </a:fld>
            <a:endParaRPr lang="en-US" altLang="zh-CN"/>
          </a:p>
        </p:txBody>
      </p:sp>
    </p:spTree>
    <p:extLst>
      <p:ext uri="{BB962C8B-B14F-4D97-AF65-F5344CB8AC3E}">
        <p14:creationId xmlns:p14="http://schemas.microsoft.com/office/powerpoint/2010/main" val="3153192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shmget</a:t>
            </a:r>
            <a:r>
              <a:rPr lang="en-US" altLang="zh-CN" dirty="0"/>
              <a:t>()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normAutofit fontScale="92500" lnSpcReduction="10000"/>
          </a:bodyPr>
          <a:lstStyle/>
          <a:p>
            <a:r>
              <a:rPr lang="zh-CN" altLang="en-US" dirty="0"/>
              <a:t>调用了系统调用函数</a:t>
            </a:r>
            <a:r>
              <a:rPr lang="en-US" altLang="zh-CN" dirty="0" err="1"/>
              <a:t>sys_shmget</a:t>
            </a:r>
            <a:r>
              <a:rPr lang="en-US" altLang="zh-CN" dirty="0"/>
              <a:t>()</a:t>
            </a:r>
          </a:p>
          <a:p>
            <a:r>
              <a:rPr lang="en-US" altLang="zh-CN" dirty="0" err="1"/>
              <a:t>openEuler</a:t>
            </a:r>
            <a:r>
              <a:rPr lang="zh-CN" altLang="en-US" dirty="0"/>
              <a:t>使用宏定义函数</a:t>
            </a:r>
            <a:r>
              <a:rPr lang="en-US" altLang="zh-CN" dirty="0"/>
              <a:t>SYSCALL_DEFINE3()</a:t>
            </a:r>
            <a:r>
              <a:rPr lang="zh-CN" altLang="en-US" dirty="0"/>
              <a:t>将函数</a:t>
            </a:r>
            <a:r>
              <a:rPr lang="en-US" altLang="zh-CN" dirty="0" err="1"/>
              <a:t>ksys_shmget</a:t>
            </a:r>
            <a:r>
              <a:rPr lang="en-US" altLang="zh-CN" dirty="0"/>
              <a:t>()</a:t>
            </a:r>
            <a:r>
              <a:rPr lang="zh-CN" altLang="en-US" dirty="0"/>
              <a:t>封装成系统调用函数</a:t>
            </a:r>
            <a:r>
              <a:rPr lang="en-US" altLang="zh-CN" dirty="0" err="1"/>
              <a:t>sys_shmget</a:t>
            </a:r>
            <a:r>
              <a:rPr lang="en-US" altLang="zh-CN" dirty="0"/>
              <a:t>()</a:t>
            </a:r>
            <a:r>
              <a:rPr lang="zh-CN" altLang="en-US" dirty="0"/>
              <a:t>。</a:t>
            </a:r>
            <a:endParaRPr lang="en-US" altLang="zh-CN" dirty="0"/>
          </a:p>
          <a:p>
            <a:r>
              <a:rPr lang="en-US" altLang="zh-CN" dirty="0" err="1"/>
              <a:t>ksys_shmget</a:t>
            </a:r>
            <a:r>
              <a:rPr lang="en-US" altLang="zh-CN" dirty="0"/>
              <a:t>()</a:t>
            </a:r>
            <a:r>
              <a:rPr lang="zh-CN" altLang="en-US" dirty="0"/>
              <a:t>中，将</a:t>
            </a:r>
            <a:r>
              <a:rPr lang="en-US" altLang="zh-CN" dirty="0" err="1"/>
              <a:t>shm_ops</a:t>
            </a:r>
            <a:r>
              <a:rPr lang="zh-CN" altLang="en-US" dirty="0"/>
              <a:t>中的操作函数</a:t>
            </a:r>
            <a:r>
              <a:rPr lang="en-US" altLang="zh-CN" dirty="0" err="1"/>
              <a:t>getnew</a:t>
            </a:r>
            <a:r>
              <a:rPr lang="en-US" altLang="zh-CN" dirty="0"/>
              <a:t>()</a:t>
            </a:r>
            <a:r>
              <a:rPr lang="zh-CN" altLang="en-US" dirty="0"/>
              <a:t>设置为函数</a:t>
            </a:r>
            <a:r>
              <a:rPr lang="en-US" altLang="zh-CN" dirty="0" err="1"/>
              <a:t>newseg</a:t>
            </a:r>
            <a:r>
              <a:rPr lang="en-US" altLang="zh-CN" dirty="0"/>
              <a:t>()</a:t>
            </a:r>
            <a:r>
              <a:rPr lang="zh-CN" altLang="en-US" dirty="0"/>
              <a:t>，当进程需要新建一块共享内存区时，就执行函数</a:t>
            </a:r>
            <a:r>
              <a:rPr lang="en-US" altLang="zh-CN" dirty="0" err="1"/>
              <a:t>newseg</a:t>
            </a:r>
            <a:r>
              <a:rPr lang="en-US" altLang="zh-CN" dirty="0"/>
              <a:t>()</a:t>
            </a:r>
            <a:r>
              <a:rPr lang="zh-CN" altLang="en-US" dirty="0"/>
              <a:t>。</a:t>
            </a:r>
            <a:endParaRPr lang="en-US" altLang="zh-CN" dirty="0"/>
          </a:p>
          <a:p>
            <a:r>
              <a:rPr lang="zh-CN" altLang="en-US" dirty="0"/>
              <a:t>函数</a:t>
            </a:r>
            <a:r>
              <a:rPr lang="en-US" altLang="zh-CN" dirty="0" err="1"/>
              <a:t>newseg</a:t>
            </a:r>
            <a:r>
              <a:rPr lang="en-US" altLang="zh-CN" dirty="0"/>
              <a:t>()</a:t>
            </a:r>
            <a:r>
              <a:rPr lang="zh-CN" altLang="en-US" dirty="0"/>
              <a:t>完成对共享内存区的初始化</a:t>
            </a:r>
            <a:endParaRPr lang="en-US" altLang="zh-CN" dirty="0"/>
          </a:p>
          <a:p>
            <a:pPr lvl="1"/>
            <a:r>
              <a:rPr lang="zh-CN" altLang="en-US" dirty="0"/>
              <a:t>根据</a:t>
            </a:r>
            <a:r>
              <a:rPr lang="en-US" altLang="zh-CN" dirty="0" err="1"/>
              <a:t>shmget</a:t>
            </a:r>
            <a:r>
              <a:rPr lang="en-US" altLang="zh-CN" dirty="0"/>
              <a:t>()</a:t>
            </a:r>
            <a:r>
              <a:rPr lang="zh-CN" altLang="en-US" dirty="0"/>
              <a:t>中的参数</a:t>
            </a:r>
            <a:r>
              <a:rPr lang="en-US" altLang="zh-CN" dirty="0"/>
              <a:t>size</a:t>
            </a:r>
            <a:r>
              <a:rPr lang="zh-CN" altLang="en-US" dirty="0"/>
              <a:t>计算出锁申请共享内存区页框的数量，如内存不足，返回错误信息；如有足够内存，则把参数</a:t>
            </a:r>
            <a:r>
              <a:rPr lang="en-US" altLang="zh-CN" dirty="0"/>
              <a:t>key</a:t>
            </a:r>
            <a:r>
              <a:rPr lang="zh-CN" altLang="en-US" dirty="0"/>
              <a:t>的值赋予它。</a:t>
            </a:r>
            <a:endParaRPr lang="en-US" altLang="zh-CN" dirty="0"/>
          </a:p>
          <a:p>
            <a:pPr lvl="1"/>
            <a:r>
              <a:rPr lang="zh-CN" altLang="en-US" dirty="0"/>
              <a:t>创建一个结构体</a:t>
            </a:r>
            <a:r>
              <a:rPr lang="en-US" altLang="zh-CN" dirty="0" err="1"/>
              <a:t>shmid_kernel</a:t>
            </a:r>
            <a:r>
              <a:rPr lang="zh-CN" altLang="en-US" dirty="0"/>
              <a:t>实例</a:t>
            </a:r>
            <a:r>
              <a:rPr lang="en-US" altLang="zh-CN" dirty="0" err="1"/>
              <a:t>shp</a:t>
            </a:r>
            <a:r>
              <a:rPr lang="en-US" altLang="zh-CN" dirty="0"/>
              <a:t>.</a:t>
            </a:r>
          </a:p>
          <a:p>
            <a:pPr lvl="1"/>
            <a:r>
              <a:rPr lang="zh-CN" altLang="en-US" dirty="0"/>
              <a:t>在文件系统</a:t>
            </a:r>
            <a:r>
              <a:rPr lang="en-US" altLang="zh-CN" dirty="0" err="1"/>
              <a:t>shm</a:t>
            </a:r>
            <a:r>
              <a:rPr lang="zh-CN" altLang="en-US" dirty="0"/>
              <a:t>中创建并打开一个共享内存文件</a:t>
            </a:r>
            <a:r>
              <a:rPr lang="en-US" altLang="zh-CN" dirty="0"/>
              <a:t>file</a:t>
            </a:r>
            <a:r>
              <a:rPr lang="zh-CN" altLang="en-US" dirty="0"/>
              <a:t>，创建一个文件节点</a:t>
            </a:r>
            <a:r>
              <a:rPr lang="en-US" altLang="zh-CN" dirty="0" err="1"/>
              <a:t>f_inode</a:t>
            </a:r>
            <a:r>
              <a:rPr lang="zh-CN" altLang="en-US" dirty="0"/>
              <a:t>（在函数</a:t>
            </a:r>
            <a:r>
              <a:rPr lang="en-US" altLang="zh-CN" dirty="0" err="1"/>
              <a:t>shmem_kernel_file_setup</a:t>
            </a:r>
            <a:r>
              <a:rPr lang="en-US" altLang="zh-CN" dirty="0"/>
              <a:t>()</a:t>
            </a:r>
            <a:r>
              <a:rPr lang="zh-CN" altLang="en-US" dirty="0"/>
              <a:t>中）</a:t>
            </a:r>
            <a:endParaRPr lang="en-US" altLang="zh-CN" dirty="0"/>
          </a:p>
          <a:p>
            <a:pPr lvl="1"/>
            <a:r>
              <a:rPr lang="zh-CN" altLang="en-US" dirty="0"/>
              <a:t>初始化</a:t>
            </a:r>
            <a:r>
              <a:rPr lang="en-US" altLang="zh-CN" dirty="0" err="1"/>
              <a:t>shp</a:t>
            </a:r>
            <a:endParaRPr lang="en-US" altLang="zh-CN" dirty="0"/>
          </a:p>
          <a:p>
            <a:pPr lvl="1"/>
            <a:r>
              <a:rPr lang="zh-CN" altLang="en-US" dirty="0"/>
              <a:t>为该共享内存区分配一个</a:t>
            </a:r>
            <a:r>
              <a:rPr lang="en-US" altLang="zh-CN" dirty="0"/>
              <a:t>ID</a:t>
            </a:r>
            <a:r>
              <a:rPr lang="zh-CN" altLang="en-US" dirty="0"/>
              <a:t>，建议</a:t>
            </a:r>
            <a:r>
              <a:rPr lang="en-US" altLang="zh-CN" dirty="0"/>
              <a:t>ID</a:t>
            </a:r>
            <a:r>
              <a:rPr lang="zh-CN" altLang="en-US" dirty="0"/>
              <a:t>到</a:t>
            </a:r>
            <a:r>
              <a:rPr lang="en-US" altLang="zh-CN" dirty="0" err="1"/>
              <a:t>shp</a:t>
            </a:r>
            <a:r>
              <a:rPr lang="zh-CN" altLang="en-US" dirty="0"/>
              <a:t>的映射</a:t>
            </a:r>
            <a:endParaRPr lang="en-US" altLang="zh-CN" dirty="0"/>
          </a:p>
          <a:p>
            <a:pPr lvl="1"/>
            <a:r>
              <a:rPr lang="zh-CN" altLang="en-US" dirty="0"/>
              <a:t>返回该</a:t>
            </a:r>
            <a:r>
              <a:rPr lang="en-US" altLang="zh-CN" dirty="0"/>
              <a:t>ID</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126</a:t>
            </a:fld>
            <a:endParaRPr lang="en-US" altLang="zh-CN"/>
          </a:p>
        </p:txBody>
      </p:sp>
    </p:spTree>
    <p:extLst>
      <p:ext uri="{BB962C8B-B14F-4D97-AF65-F5344CB8AC3E}">
        <p14:creationId xmlns:p14="http://schemas.microsoft.com/office/powerpoint/2010/main" val="2602732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shmat</a:t>
            </a:r>
            <a:r>
              <a:rPr lang="en-US" altLang="zh-CN" dirty="0"/>
              <a:t>()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normAutofit/>
          </a:bodyPr>
          <a:lstStyle/>
          <a:p>
            <a:r>
              <a:rPr lang="zh-CN" altLang="en-US" dirty="0"/>
              <a:t>用来将某个共享内存区映射到一个进程的地址空间中。</a:t>
            </a:r>
            <a:endParaRPr lang="en-US" altLang="zh-CN" dirty="0"/>
          </a:p>
          <a:p>
            <a:r>
              <a:rPr lang="en-US" altLang="zh-CN" dirty="0"/>
              <a:t>void </a:t>
            </a:r>
            <a:r>
              <a:rPr lang="en-US" altLang="zh-CN" dirty="0" err="1"/>
              <a:t>shmat</a:t>
            </a:r>
            <a:r>
              <a:rPr lang="en-US" altLang="zh-CN" dirty="0"/>
              <a:t>(int </a:t>
            </a:r>
            <a:r>
              <a:rPr lang="en-US" altLang="zh-CN" dirty="0" err="1"/>
              <a:t>shmid</a:t>
            </a:r>
            <a:r>
              <a:rPr lang="en-US" altLang="zh-CN" dirty="0"/>
              <a:t>, char * </a:t>
            </a:r>
            <a:r>
              <a:rPr lang="en-US" altLang="zh-CN" dirty="0" err="1"/>
              <a:t>shmaddr</a:t>
            </a:r>
            <a:r>
              <a:rPr lang="en-US" altLang="zh-CN" dirty="0"/>
              <a:t>, int </a:t>
            </a:r>
            <a:r>
              <a:rPr lang="en-US" altLang="zh-CN" dirty="0" err="1"/>
              <a:t>shmflg</a:t>
            </a:r>
            <a:r>
              <a:rPr lang="en-US" altLang="zh-CN" dirty="0"/>
              <a:t>);</a:t>
            </a:r>
          </a:p>
          <a:p>
            <a:pPr lvl="1"/>
            <a:r>
              <a:rPr lang="en-US" altLang="zh-CN" dirty="0" err="1"/>
              <a:t>shmid</a:t>
            </a:r>
            <a:r>
              <a:rPr lang="zh-CN" altLang="en-US" dirty="0"/>
              <a:t>，共享内存区的</a:t>
            </a:r>
            <a:r>
              <a:rPr lang="en-US" altLang="zh-CN" dirty="0"/>
              <a:t>ID</a:t>
            </a:r>
          </a:p>
          <a:p>
            <a:pPr lvl="1"/>
            <a:r>
              <a:rPr lang="en-US" altLang="zh-CN" dirty="0" err="1"/>
              <a:t>shmaddr</a:t>
            </a:r>
            <a:r>
              <a:rPr lang="zh-CN" altLang="en-US" dirty="0"/>
              <a:t>，进程建议的即将被映射的目标地址</a:t>
            </a:r>
            <a:br>
              <a:rPr lang="en-US" altLang="zh-CN" dirty="0"/>
            </a:br>
            <a:r>
              <a:rPr lang="zh-CN" altLang="en-US" dirty="0"/>
              <a:t>若为</a:t>
            </a:r>
            <a:r>
              <a:rPr lang="en-US" altLang="zh-CN" dirty="0"/>
              <a:t>0</a:t>
            </a:r>
            <a:r>
              <a:rPr lang="zh-CN" altLang="en-US" dirty="0"/>
              <a:t>，则有内核根据进程地址空间的使用情况进行分配</a:t>
            </a:r>
            <a:br>
              <a:rPr lang="en-US" altLang="zh-CN" dirty="0"/>
            </a:br>
            <a:r>
              <a:rPr lang="zh-CN" altLang="en-US" dirty="0"/>
              <a:t>否则，对该地址进行页对齐修正，用修正后的值作为虚拟地址的起始地址。</a:t>
            </a:r>
            <a:br>
              <a:rPr lang="en-US" altLang="zh-CN" dirty="0"/>
            </a:br>
            <a:r>
              <a:rPr lang="zh-CN" altLang="en-US" dirty="0"/>
              <a:t>从起始地址开始，向上延伸共享内存区的大小，这段区域就是映射到进程地址空间中的虚拟内存区域，</a:t>
            </a:r>
            <a:endParaRPr lang="en-US" altLang="zh-CN" dirty="0"/>
          </a:p>
          <a:p>
            <a:pPr lvl="1"/>
            <a:r>
              <a:rPr lang="en-US" altLang="zh-CN" dirty="0" err="1"/>
              <a:t>shmflg</a:t>
            </a:r>
            <a:r>
              <a:rPr lang="zh-CN" altLang="en-US" dirty="0"/>
              <a:t>，进程对共享内存区的操作权限，</a:t>
            </a:r>
            <a:r>
              <a:rPr lang="en-US" altLang="zh-CN" dirty="0"/>
              <a:t>SHM_RDONLY</a:t>
            </a:r>
            <a:r>
              <a:rPr lang="zh-CN" altLang="en-US" dirty="0"/>
              <a:t>只读</a:t>
            </a:r>
            <a:endParaRPr lang="en-US" altLang="zh-CN" dirty="0"/>
          </a:p>
          <a:p>
            <a:r>
              <a:rPr lang="zh-CN" altLang="en-US" dirty="0"/>
              <a:t>调用了系统调用函数</a:t>
            </a:r>
            <a:r>
              <a:rPr lang="en-US" altLang="zh-CN" dirty="0" err="1"/>
              <a:t>sys_shmat</a:t>
            </a:r>
            <a:r>
              <a:rPr lang="en-US" altLang="zh-CN" dirty="0"/>
              <a:t>()</a:t>
            </a:r>
          </a:p>
          <a:p>
            <a:r>
              <a:rPr lang="en-US" altLang="zh-CN" dirty="0" err="1"/>
              <a:t>openEuler</a:t>
            </a:r>
            <a:r>
              <a:rPr lang="zh-CN" altLang="en-US" dirty="0"/>
              <a:t>使用宏定义函数</a:t>
            </a:r>
            <a:r>
              <a:rPr lang="en-US" altLang="zh-CN" dirty="0"/>
              <a:t>SYSCALL_DEFINE3()</a:t>
            </a:r>
            <a:r>
              <a:rPr lang="zh-CN" altLang="en-US" dirty="0"/>
              <a:t>将函数</a:t>
            </a:r>
            <a:r>
              <a:rPr lang="en-US" altLang="zh-CN" dirty="0" err="1"/>
              <a:t>do_shmat</a:t>
            </a:r>
            <a:r>
              <a:rPr lang="en-US" altLang="zh-CN" dirty="0"/>
              <a:t>()</a:t>
            </a:r>
            <a:r>
              <a:rPr lang="zh-CN" altLang="en-US" dirty="0"/>
              <a:t>封装成系统调用函数</a:t>
            </a:r>
            <a:r>
              <a:rPr lang="en-US" altLang="zh-CN" dirty="0" err="1"/>
              <a:t>sys_shmat</a:t>
            </a:r>
            <a:r>
              <a:rPr lang="en-US" altLang="zh-CN" dirty="0"/>
              <a:t>()</a:t>
            </a:r>
            <a:r>
              <a:rPr lang="zh-CN" altLang="en-US" dirty="0"/>
              <a:t>。</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127</a:t>
            </a:fld>
            <a:endParaRPr lang="en-US" altLang="zh-CN"/>
          </a:p>
        </p:txBody>
      </p:sp>
    </p:spTree>
    <p:extLst>
      <p:ext uri="{BB962C8B-B14F-4D97-AF65-F5344CB8AC3E}">
        <p14:creationId xmlns:p14="http://schemas.microsoft.com/office/powerpoint/2010/main" val="3119350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shmat</a:t>
            </a:r>
            <a:r>
              <a:rPr lang="en-US" altLang="zh-CN" dirty="0"/>
              <a:t>()</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normAutofit lnSpcReduction="10000"/>
          </a:bodyPr>
          <a:lstStyle/>
          <a:p>
            <a:r>
              <a:rPr lang="zh-CN" altLang="en-US" dirty="0"/>
              <a:t>建立共享内存文件到虚拟地址的映射，函数</a:t>
            </a:r>
            <a:r>
              <a:rPr lang="en-US" altLang="zh-CN" dirty="0" err="1"/>
              <a:t>do_mmap_pgoff</a:t>
            </a:r>
            <a:r>
              <a:rPr lang="en-US" altLang="zh-CN" dirty="0"/>
              <a:t>() </a:t>
            </a:r>
            <a:r>
              <a:rPr lang="zh-CN" altLang="en-US" dirty="0"/>
              <a:t>调用函数</a:t>
            </a:r>
            <a:r>
              <a:rPr lang="en-US" altLang="zh-CN" dirty="0" err="1"/>
              <a:t>mmap_region</a:t>
            </a:r>
            <a:r>
              <a:rPr lang="en-US" altLang="zh-CN" dirty="0"/>
              <a:t>()</a:t>
            </a:r>
          </a:p>
          <a:p>
            <a:pPr lvl="1"/>
            <a:r>
              <a:rPr lang="zh-CN" altLang="en-US" dirty="0"/>
              <a:t>创建 一个结构体</a:t>
            </a:r>
            <a:r>
              <a:rPr lang="en-US" altLang="zh-CN" dirty="0" err="1"/>
              <a:t>vm_area_struct</a:t>
            </a:r>
            <a:r>
              <a:rPr lang="zh-CN" altLang="en-US" dirty="0"/>
              <a:t>，记录共享内存的虚拟地址空间</a:t>
            </a:r>
            <a:endParaRPr lang="en-US" altLang="zh-CN" dirty="0"/>
          </a:p>
          <a:p>
            <a:pPr lvl="1"/>
            <a:r>
              <a:rPr lang="zh-CN" altLang="en-US" dirty="0"/>
              <a:t>记录该虚拟地址空间对应的共享内存文件</a:t>
            </a:r>
            <a:endParaRPr lang="en-US" altLang="zh-CN" dirty="0"/>
          </a:p>
          <a:p>
            <a:pPr lvl="1"/>
            <a:r>
              <a:rPr lang="zh-CN" altLang="en-US" dirty="0"/>
              <a:t>建立虚拟地址空间到共享内存区文件的映射</a:t>
            </a:r>
            <a:endParaRPr lang="en-US" altLang="zh-CN" dirty="0"/>
          </a:p>
          <a:p>
            <a:r>
              <a:rPr lang="zh-CN" altLang="en-US" dirty="0"/>
              <a:t>当进程首次访问共享内存的地址空间时，产生缺页中断</a:t>
            </a:r>
            <a:endParaRPr lang="en-US" altLang="zh-CN" dirty="0"/>
          </a:p>
          <a:p>
            <a:r>
              <a:rPr lang="zh-CN" altLang="en-US" dirty="0"/>
              <a:t>缺页中断处理时（函数</a:t>
            </a:r>
            <a:r>
              <a:rPr lang="en-US" altLang="zh-CN" dirty="0" err="1"/>
              <a:t>shmen_fault</a:t>
            </a:r>
            <a:r>
              <a:rPr lang="en-US" altLang="zh-CN" dirty="0"/>
              <a:t>()</a:t>
            </a:r>
            <a:r>
              <a:rPr lang="zh-CN" altLang="en-US" dirty="0"/>
              <a:t>），将执行函数</a:t>
            </a:r>
            <a:r>
              <a:rPr lang="en-US" altLang="zh-CN" dirty="0" err="1"/>
              <a:t>mmap</a:t>
            </a:r>
            <a:r>
              <a:rPr lang="en-US" altLang="zh-CN" dirty="0"/>
              <a:t>()</a:t>
            </a:r>
            <a:r>
              <a:rPr lang="zh-CN" altLang="en-US" dirty="0"/>
              <a:t>，完成回溯函数的注册</a:t>
            </a:r>
            <a:endParaRPr lang="en-US" altLang="zh-CN" dirty="0"/>
          </a:p>
          <a:p>
            <a:r>
              <a:rPr lang="zh-CN" altLang="en-US" dirty="0"/>
              <a:t>函数</a:t>
            </a:r>
            <a:r>
              <a:rPr lang="en-US" altLang="zh-CN" dirty="0" err="1"/>
              <a:t>shmen_fault</a:t>
            </a:r>
            <a:r>
              <a:rPr lang="en-US" altLang="zh-CN" dirty="0"/>
              <a:t>()</a:t>
            </a:r>
          </a:p>
          <a:p>
            <a:pPr lvl="1"/>
            <a:r>
              <a:rPr lang="zh-CN" altLang="en-US" dirty="0"/>
              <a:t>获取产生缺页的虚拟地址对应的</a:t>
            </a:r>
            <a:r>
              <a:rPr lang="en-US" altLang="zh-CN" dirty="0" err="1"/>
              <a:t>vma</a:t>
            </a:r>
            <a:r>
              <a:rPr lang="zh-CN" altLang="en-US" dirty="0"/>
              <a:t>记录</a:t>
            </a:r>
            <a:endParaRPr lang="en-US" altLang="zh-CN" dirty="0"/>
          </a:p>
          <a:p>
            <a:pPr lvl="1"/>
            <a:r>
              <a:rPr lang="zh-CN" altLang="en-US" dirty="0"/>
              <a:t>获取该</a:t>
            </a:r>
            <a:r>
              <a:rPr lang="en-US" altLang="zh-CN" dirty="0" err="1"/>
              <a:t>vma</a:t>
            </a:r>
            <a:r>
              <a:rPr lang="zh-CN" altLang="en-US" dirty="0"/>
              <a:t>记录对应的文件节点</a:t>
            </a:r>
            <a:r>
              <a:rPr lang="en-US" altLang="zh-CN" dirty="0" err="1"/>
              <a:t>inode</a:t>
            </a:r>
            <a:endParaRPr lang="en-US" altLang="zh-CN" dirty="0"/>
          </a:p>
          <a:p>
            <a:pPr lvl="1"/>
            <a:r>
              <a:rPr lang="zh-CN" altLang="en-US" dirty="0"/>
              <a:t>为共享内存文件分配一个页框</a:t>
            </a:r>
            <a:endParaRPr lang="en-US" altLang="zh-CN" dirty="0"/>
          </a:p>
          <a:p>
            <a:pPr lvl="1"/>
            <a:r>
              <a:rPr lang="zh-CN" altLang="en-US" dirty="0"/>
              <a:t>调用函数</a:t>
            </a:r>
            <a:r>
              <a:rPr lang="en-US" altLang="zh-CN" dirty="0" err="1"/>
              <a:t>set_pte_at</a:t>
            </a:r>
            <a:r>
              <a:rPr lang="en-US" altLang="zh-CN" dirty="0"/>
              <a:t>()</a:t>
            </a:r>
            <a:r>
              <a:rPr lang="zh-CN" altLang="en-US" dirty="0"/>
              <a:t>设置进程页表，建立虚拟地址到物理地址的映射。</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128</a:t>
            </a:fld>
            <a:endParaRPr lang="en-US" altLang="zh-CN"/>
          </a:p>
        </p:txBody>
      </p:sp>
    </p:spTree>
    <p:extLst>
      <p:ext uri="{BB962C8B-B14F-4D97-AF65-F5344CB8AC3E}">
        <p14:creationId xmlns:p14="http://schemas.microsoft.com/office/powerpoint/2010/main" val="6454017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shmdt</a:t>
            </a:r>
            <a:r>
              <a:rPr lang="en-US" altLang="zh-CN" dirty="0"/>
              <a:t>()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normAutofit/>
          </a:bodyPr>
          <a:lstStyle/>
          <a:p>
            <a:r>
              <a:rPr lang="zh-CN" altLang="en-US" dirty="0"/>
              <a:t>解除一个进程的虚拟地址空间到共享内存区的映射</a:t>
            </a:r>
            <a:endParaRPr lang="en-US" altLang="zh-CN" dirty="0"/>
          </a:p>
          <a:p>
            <a:r>
              <a:rPr lang="en-US" altLang="zh-CN" dirty="0"/>
              <a:t>void *</a:t>
            </a:r>
            <a:r>
              <a:rPr lang="en-US" altLang="zh-CN" dirty="0" err="1"/>
              <a:t>shmdt</a:t>
            </a:r>
            <a:r>
              <a:rPr lang="en-US" altLang="zh-CN" dirty="0"/>
              <a:t>(char * </a:t>
            </a:r>
            <a:r>
              <a:rPr lang="en-US" altLang="zh-CN" dirty="0" err="1"/>
              <a:t>shmaddr</a:t>
            </a:r>
            <a:r>
              <a:rPr lang="en-US" altLang="zh-CN" dirty="0"/>
              <a:t>);</a:t>
            </a:r>
          </a:p>
          <a:p>
            <a:r>
              <a:rPr lang="zh-CN" altLang="en-US" dirty="0"/>
              <a:t>调用系统调用函数</a:t>
            </a:r>
            <a:r>
              <a:rPr lang="en-US" altLang="zh-CN" dirty="0" err="1"/>
              <a:t>sys_shmdt</a:t>
            </a:r>
            <a:r>
              <a:rPr lang="en-US" altLang="zh-CN" dirty="0"/>
              <a:t>()</a:t>
            </a:r>
          </a:p>
          <a:p>
            <a:r>
              <a:rPr lang="en-US" altLang="zh-CN" dirty="0" err="1"/>
              <a:t>openEuler</a:t>
            </a:r>
            <a:r>
              <a:rPr lang="zh-CN" altLang="en-US" dirty="0"/>
              <a:t>使用宏定义函数</a:t>
            </a:r>
            <a:r>
              <a:rPr lang="en-US" altLang="zh-CN" dirty="0"/>
              <a:t>SYSCALL_DEFINE1()</a:t>
            </a:r>
            <a:r>
              <a:rPr lang="zh-CN" altLang="en-US" dirty="0"/>
              <a:t>将函数</a:t>
            </a:r>
            <a:r>
              <a:rPr lang="en-US" altLang="zh-CN" dirty="0" err="1"/>
              <a:t>ksys_shmdt</a:t>
            </a:r>
            <a:r>
              <a:rPr lang="en-US" altLang="zh-CN" dirty="0"/>
              <a:t>()</a:t>
            </a:r>
            <a:r>
              <a:rPr lang="zh-CN" altLang="en-US" dirty="0"/>
              <a:t>封装成系统调用函数</a:t>
            </a:r>
            <a:r>
              <a:rPr lang="en-US" altLang="zh-CN" dirty="0" err="1"/>
              <a:t>sys_shmdt</a:t>
            </a:r>
            <a:r>
              <a:rPr lang="en-US" altLang="zh-CN" dirty="0"/>
              <a:t>()</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129</a:t>
            </a:fld>
            <a:endParaRPr lang="en-US" altLang="zh-CN"/>
          </a:p>
        </p:txBody>
      </p:sp>
    </p:spTree>
    <p:extLst>
      <p:ext uri="{BB962C8B-B14F-4D97-AF65-F5344CB8AC3E}">
        <p14:creationId xmlns:p14="http://schemas.microsoft.com/office/powerpoint/2010/main" val="15233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Threads</a:t>
            </a:r>
            <a:endParaRPr lang="zh-CN" altLang="en-US" dirty="0"/>
          </a:p>
        </p:txBody>
      </p:sp>
      <p:sp>
        <p:nvSpPr>
          <p:cNvPr id="3" name="内容占位符 2"/>
          <p:cNvSpPr>
            <a:spLocks noGrp="1"/>
          </p:cNvSpPr>
          <p:nvPr>
            <p:ph idx="1"/>
          </p:nvPr>
        </p:nvSpPr>
        <p:spPr/>
        <p:txBody>
          <a:bodyPr>
            <a:normAutofit/>
          </a:bodyPr>
          <a:lstStyle/>
          <a:p>
            <a:r>
              <a:rPr lang="en-US" altLang="en-US" dirty="0">
                <a:latin typeface="Times New Roman" panose="02020603050405020304" pitchFamily="18" charset="0"/>
              </a:rPr>
              <a:t>So far, process has a single thread of execution.</a:t>
            </a:r>
          </a:p>
          <a:p>
            <a:pPr lvl="1"/>
            <a:r>
              <a:rPr lang="en-US" altLang="zh-CN" dirty="0">
                <a:latin typeface="Times New Roman" panose="02020603050405020304" pitchFamily="18" charset="0"/>
              </a:rPr>
              <a:t>This single thread of control allows the process to perform only one task at a time.</a:t>
            </a:r>
          </a:p>
          <a:p>
            <a:pPr lvl="1"/>
            <a:r>
              <a:rPr lang="en-US" altLang="en-US" dirty="0">
                <a:latin typeface="Times New Roman" panose="02020603050405020304" pitchFamily="18" charset="0"/>
              </a:rPr>
              <a:t>E.g. </a:t>
            </a:r>
            <a:r>
              <a:rPr lang="en-US" altLang="zh-CN" dirty="0">
                <a:latin typeface="Times New Roman" panose="02020603050405020304" pitchFamily="18" charset="0"/>
              </a:rPr>
              <a:t>a word-processor program, cannot simultaneously type in characters and run the spell checker within the same process.</a:t>
            </a:r>
            <a:endParaRPr lang="en-US" altLang="en-US" dirty="0">
              <a:latin typeface="Times New Roman" panose="02020603050405020304" pitchFamily="18" charset="0"/>
            </a:endParaRPr>
          </a:p>
          <a:p>
            <a:r>
              <a:rPr lang="en-US" altLang="zh-CN" dirty="0">
                <a:latin typeface="Times New Roman" panose="02020603050405020304" pitchFamily="18" charset="0"/>
              </a:rPr>
              <a:t>A process have multiple threads of execution</a:t>
            </a:r>
            <a:endParaRPr lang="en-US" altLang="en-US" dirty="0">
              <a:latin typeface="Times New Roman" panose="02020603050405020304" pitchFamily="18" charset="0"/>
            </a:endParaRPr>
          </a:p>
          <a:p>
            <a:pPr lvl="1"/>
            <a:r>
              <a:rPr lang="en-US" altLang="zh-CN" dirty="0">
                <a:latin typeface="Times New Roman" panose="02020603050405020304" pitchFamily="18" charset="0"/>
              </a:rPr>
              <a:t>multiple threads can run in parallel</a:t>
            </a:r>
            <a:endParaRPr lang="en-US" altLang="en-US" dirty="0">
              <a:latin typeface="Times New Roman" panose="02020603050405020304" pitchFamily="18" charset="0"/>
            </a:endParaRPr>
          </a:p>
          <a:p>
            <a:pPr lvl="1"/>
            <a:r>
              <a:rPr lang="en-US" altLang="en-US" dirty="0">
                <a:latin typeface="Times New Roman" panose="02020603050405020304" pitchFamily="18" charset="0"/>
              </a:rPr>
              <a:t>has multiple program counters</a:t>
            </a:r>
          </a:p>
          <a:p>
            <a:pPr lvl="1"/>
            <a:r>
              <a:rPr lang="en-US" altLang="en-US" dirty="0">
                <a:latin typeface="Times New Roman" panose="02020603050405020304" pitchFamily="18" charset="0"/>
              </a:rPr>
              <a:t>multiple threads of control --&gt; </a:t>
            </a:r>
            <a:r>
              <a:rPr lang="en-US" altLang="en-US" dirty="0">
                <a:solidFill>
                  <a:srgbClr val="0000FF"/>
                </a:solidFill>
                <a:latin typeface="Times New Roman" panose="02020603050405020304" pitchFamily="18" charset="0"/>
              </a:rPr>
              <a:t>threads</a:t>
            </a:r>
          </a:p>
          <a:p>
            <a:r>
              <a:rPr lang="en-US" altLang="en-US" dirty="0">
                <a:latin typeface="Times New Roman" panose="02020603050405020304" pitchFamily="18" charset="0"/>
              </a:rPr>
              <a:t>Must then have storage for thread details, multiple program counters in PCB.</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13</a:t>
            </a:fld>
            <a:endParaRPr lang="en-US" altLang="zh-CN"/>
          </a:p>
        </p:txBody>
      </p:sp>
      <p:sp>
        <p:nvSpPr>
          <p:cNvPr id="14" name="动作按钮: 结束 13">
            <a:hlinkClick r:id="" action="ppaction://noaction" highlightClick="1"/>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243852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ou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函数</a:t>
            </a:r>
            <a:r>
              <a:rPr lang="en-US" altLang="zh-CN" dirty="0" err="1"/>
              <a:t>shmctl</a:t>
            </a:r>
            <a:r>
              <a:rPr lang="en-US" altLang="zh-CN" dirty="0"/>
              <a:t>()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normAutofit/>
          </a:bodyPr>
          <a:lstStyle/>
          <a:p>
            <a:r>
              <a:rPr lang="zh-CN" altLang="en-US" dirty="0"/>
              <a:t>对共享内存区执行一些杂项的操作，如获取状态、销毁等</a:t>
            </a:r>
            <a:endParaRPr lang="en-US" altLang="zh-CN" dirty="0"/>
          </a:p>
          <a:p>
            <a:r>
              <a:rPr lang="en-US" altLang="zh-CN" dirty="0"/>
              <a:t>void *</a:t>
            </a:r>
            <a:r>
              <a:rPr lang="en-US" altLang="zh-CN" dirty="0" err="1"/>
              <a:t>shmctl</a:t>
            </a:r>
            <a:r>
              <a:rPr lang="en-US" altLang="zh-CN" dirty="0"/>
              <a:t>(int </a:t>
            </a:r>
            <a:r>
              <a:rPr lang="en-US" altLang="zh-CN" dirty="0" err="1"/>
              <a:t>shmid</a:t>
            </a:r>
            <a:r>
              <a:rPr lang="en-US" altLang="zh-CN" dirty="0"/>
              <a:t>, int </a:t>
            </a:r>
            <a:r>
              <a:rPr lang="en-US" altLang="zh-CN" dirty="0" err="1"/>
              <a:t>cmd</a:t>
            </a:r>
            <a:r>
              <a:rPr lang="en-US" altLang="zh-CN" dirty="0"/>
              <a:t>, struct </a:t>
            </a:r>
            <a:r>
              <a:rPr lang="en-US" altLang="zh-CN" dirty="0" err="1"/>
              <a:t>shmid_ds</a:t>
            </a:r>
            <a:r>
              <a:rPr lang="en-US" altLang="zh-CN" dirty="0"/>
              <a:t> *</a:t>
            </a:r>
            <a:r>
              <a:rPr lang="en-US" altLang="zh-CN" dirty="0" err="1"/>
              <a:t>buf</a:t>
            </a:r>
            <a:r>
              <a:rPr lang="en-US" altLang="zh-CN" dirty="0"/>
              <a:t>);</a:t>
            </a:r>
          </a:p>
          <a:p>
            <a:pPr lvl="1"/>
            <a:r>
              <a:rPr lang="en-US" altLang="zh-CN" dirty="0" err="1"/>
              <a:t>cmd</a:t>
            </a:r>
            <a:r>
              <a:rPr lang="zh-CN" altLang="en-US" dirty="0"/>
              <a:t>，操作，</a:t>
            </a:r>
            <a:r>
              <a:rPr lang="en-US" altLang="zh-CN" dirty="0"/>
              <a:t>IPC_RMID</a:t>
            </a:r>
            <a:r>
              <a:rPr lang="zh-CN" altLang="en-US" dirty="0"/>
              <a:t>，销毁共享内存区</a:t>
            </a:r>
            <a:endParaRPr lang="en-US" altLang="zh-CN" dirty="0"/>
          </a:p>
          <a:p>
            <a:pPr lvl="1"/>
            <a:r>
              <a:rPr lang="en-US" altLang="zh-CN" dirty="0" err="1"/>
              <a:t>buf</a:t>
            </a:r>
            <a:r>
              <a:rPr lang="zh-CN" altLang="en-US" dirty="0"/>
              <a:t>，用于传递与</a:t>
            </a:r>
            <a:r>
              <a:rPr lang="en-US" altLang="zh-CN" dirty="0" err="1"/>
              <a:t>cmd</a:t>
            </a:r>
            <a:r>
              <a:rPr lang="zh-CN" altLang="en-US" dirty="0"/>
              <a:t>指定操作相关的数据，对于</a:t>
            </a:r>
            <a:r>
              <a:rPr lang="en-US" altLang="zh-CN" dirty="0"/>
              <a:t>IPC_RMID</a:t>
            </a:r>
            <a:r>
              <a:rPr lang="zh-CN" altLang="en-US" dirty="0"/>
              <a:t>，忽略</a:t>
            </a:r>
            <a:r>
              <a:rPr lang="en-US" altLang="zh-CN" dirty="0" err="1"/>
              <a:t>buf</a:t>
            </a:r>
            <a:endParaRPr lang="en-US" altLang="zh-CN" dirty="0"/>
          </a:p>
          <a:p>
            <a:r>
              <a:rPr lang="zh-CN" altLang="en-US" dirty="0"/>
              <a:t>调用系统调用函数</a:t>
            </a:r>
            <a:r>
              <a:rPr lang="en-US" altLang="zh-CN" dirty="0" err="1"/>
              <a:t>sys_shmctl</a:t>
            </a:r>
            <a:r>
              <a:rPr lang="en-US" altLang="zh-CN" dirty="0"/>
              <a:t>()</a:t>
            </a:r>
          </a:p>
          <a:p>
            <a:r>
              <a:rPr lang="en-US" altLang="zh-CN" dirty="0" err="1"/>
              <a:t>openEuler</a:t>
            </a:r>
            <a:r>
              <a:rPr lang="zh-CN" altLang="en-US" dirty="0"/>
              <a:t>使用宏定义函数</a:t>
            </a:r>
            <a:r>
              <a:rPr lang="en-US" altLang="zh-CN" dirty="0"/>
              <a:t>SYSCALL_DEFINE3()</a:t>
            </a:r>
            <a:r>
              <a:rPr lang="zh-CN" altLang="en-US" dirty="0"/>
              <a:t>将函数</a:t>
            </a:r>
            <a:r>
              <a:rPr lang="en-US" altLang="zh-CN" dirty="0" err="1"/>
              <a:t>compat_ksys_shmctl</a:t>
            </a:r>
            <a:r>
              <a:rPr lang="en-US" altLang="zh-CN" dirty="0"/>
              <a:t>()</a:t>
            </a:r>
            <a:r>
              <a:rPr lang="zh-CN" altLang="en-US" dirty="0"/>
              <a:t>封装成系统调用函数</a:t>
            </a:r>
            <a:r>
              <a:rPr lang="en-US" altLang="zh-CN" dirty="0" err="1"/>
              <a:t>sys_shmctl</a:t>
            </a:r>
            <a:r>
              <a:rPr lang="en-US" altLang="zh-CN" dirty="0"/>
              <a:t>()</a:t>
            </a:r>
            <a:r>
              <a:rPr lang="zh-CN" altLang="en-US" dirty="0"/>
              <a:t>。</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130</a:t>
            </a:fld>
            <a:endParaRPr lang="en-US" altLang="zh-CN"/>
          </a:p>
        </p:txBody>
      </p:sp>
    </p:spTree>
    <p:extLst>
      <p:ext uri="{BB962C8B-B14F-4D97-AF65-F5344CB8AC3E}">
        <p14:creationId xmlns:p14="http://schemas.microsoft.com/office/powerpoint/2010/main" val="8310748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示例 </a:t>
            </a:r>
          </a:p>
        </p:txBody>
      </p:sp>
      <p:pic>
        <p:nvPicPr>
          <p:cNvPr id="6" name="内容占位符 5">
            <a:extLst>
              <a:ext uri="{FF2B5EF4-FFF2-40B4-BE49-F238E27FC236}">
                <a16:creationId xmlns:a16="http://schemas.microsoft.com/office/drawing/2014/main" id="{E25BFD9D-AA33-110C-1B15-2B89468D9766}"/>
              </a:ext>
            </a:extLst>
          </p:cNvPr>
          <p:cNvPicPr>
            <a:picLocks noGrp="1" noChangeAspect="1"/>
          </p:cNvPicPr>
          <p:nvPr>
            <p:ph idx="1"/>
          </p:nvPr>
        </p:nvPicPr>
        <p:blipFill>
          <a:blip r:embed="rId2"/>
          <a:stretch>
            <a:fillRect/>
          </a:stretch>
        </p:blipFill>
        <p:spPr>
          <a:xfrm>
            <a:off x="432000" y="1008000"/>
            <a:ext cx="9392135" cy="5580062"/>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131</a:t>
            </a:fld>
            <a:endParaRPr lang="en-US" altLang="zh-CN"/>
          </a:p>
        </p:txBody>
      </p:sp>
    </p:spTree>
    <p:extLst>
      <p:ext uri="{BB962C8B-B14F-4D97-AF65-F5344CB8AC3E}">
        <p14:creationId xmlns:p14="http://schemas.microsoft.com/office/powerpoint/2010/main" val="2097719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err="1"/>
              <a:t>openEuler</a:t>
            </a:r>
            <a:r>
              <a:rPr lang="en-US" altLang="zh-CN" dirty="0"/>
              <a:t> </a:t>
            </a:r>
            <a:r>
              <a:rPr lang="zh-CN" altLang="en-US" dirty="0"/>
              <a:t>消息传递 </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lstStyle/>
          <a:p>
            <a:r>
              <a:rPr lang="zh-CN" altLang="en-US" dirty="0"/>
              <a:t>主要数据结构</a:t>
            </a:r>
            <a:endParaRPr lang="en-US" altLang="zh-CN" dirty="0"/>
          </a:p>
          <a:p>
            <a:pPr lvl="1"/>
            <a:r>
              <a:rPr lang="zh-CN" altLang="en-US" dirty="0"/>
              <a:t>用户空间中的消息数据结构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结构体</a:t>
            </a:r>
            <a:r>
              <a:rPr lang="en-US" altLang="zh-CN" dirty="0" err="1"/>
              <a:t>msg_msgmsg</a:t>
            </a:r>
            <a:endParaRPr lang="zh-CN" altLang="en-US" dirty="0"/>
          </a:p>
          <a:p>
            <a:pPr lvl="1"/>
            <a:endParaRPr lang="en-US" altLang="zh-CN" dirty="0"/>
          </a:p>
          <a:p>
            <a:pPr lvl="1"/>
            <a:endParaRPr lang="en-US" altLang="zh-CN" dirty="0"/>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132</a:t>
            </a:fld>
            <a:endParaRPr lang="en-US" altLang="zh-CN"/>
          </a:p>
        </p:txBody>
      </p:sp>
      <p:sp>
        <p:nvSpPr>
          <p:cNvPr id="8" name="内容占位符 7">
            <a:extLst>
              <a:ext uri="{FF2B5EF4-FFF2-40B4-BE49-F238E27FC236}">
                <a16:creationId xmlns:a16="http://schemas.microsoft.com/office/drawing/2014/main" id="{9E99165F-5ECD-4CDF-8B29-DFD25B3CB3B4}"/>
              </a:ext>
            </a:extLst>
          </p:cNvPr>
          <p:cNvSpPr>
            <a:spLocks noGrp="1"/>
          </p:cNvSpPr>
          <p:nvPr>
            <p:ph sz="half" idx="4294967295"/>
          </p:nvPr>
        </p:nvSpPr>
        <p:spPr>
          <a:xfrm>
            <a:off x="5690955" y="1538288"/>
            <a:ext cx="5689600" cy="675577"/>
          </a:xfrm>
        </p:spPr>
        <p:txBody>
          <a:bodyPr/>
          <a:lstStyle/>
          <a:p>
            <a:pPr lvl="1"/>
            <a:r>
              <a:rPr lang="zh-CN" altLang="en-US" dirty="0"/>
              <a:t>消息头的数据结构</a:t>
            </a:r>
            <a:endParaRPr lang="en-US" altLang="zh-CN" dirty="0"/>
          </a:p>
          <a:p>
            <a:endParaRPr lang="zh-CN" altLang="en-US" dirty="0"/>
          </a:p>
        </p:txBody>
      </p:sp>
      <p:pic>
        <p:nvPicPr>
          <p:cNvPr id="10" name="图片 9">
            <a:extLst>
              <a:ext uri="{FF2B5EF4-FFF2-40B4-BE49-F238E27FC236}">
                <a16:creationId xmlns:a16="http://schemas.microsoft.com/office/drawing/2014/main" id="{159FF3FA-BD4F-B29A-ED38-9A1517EBC39C}"/>
              </a:ext>
            </a:extLst>
          </p:cNvPr>
          <p:cNvPicPr>
            <a:picLocks noChangeAspect="1"/>
          </p:cNvPicPr>
          <p:nvPr/>
        </p:nvPicPr>
        <p:blipFill>
          <a:blip r:embed="rId2"/>
          <a:stretch>
            <a:fillRect/>
          </a:stretch>
        </p:blipFill>
        <p:spPr>
          <a:xfrm>
            <a:off x="1235460" y="2075972"/>
            <a:ext cx="3876676" cy="1443038"/>
          </a:xfrm>
          <a:prstGeom prst="rect">
            <a:avLst/>
          </a:prstGeom>
        </p:spPr>
      </p:pic>
      <p:pic>
        <p:nvPicPr>
          <p:cNvPr id="12" name="图片 11">
            <a:extLst>
              <a:ext uri="{FF2B5EF4-FFF2-40B4-BE49-F238E27FC236}">
                <a16:creationId xmlns:a16="http://schemas.microsoft.com/office/drawing/2014/main" id="{F5F7BAC8-C8EA-E4C5-73DC-7511D8CCF36D}"/>
              </a:ext>
            </a:extLst>
          </p:cNvPr>
          <p:cNvPicPr>
            <a:picLocks noChangeAspect="1"/>
          </p:cNvPicPr>
          <p:nvPr/>
        </p:nvPicPr>
        <p:blipFill>
          <a:blip r:embed="rId3"/>
          <a:stretch>
            <a:fillRect/>
          </a:stretch>
        </p:blipFill>
        <p:spPr>
          <a:xfrm>
            <a:off x="1211798" y="4324142"/>
            <a:ext cx="3924000" cy="1473306"/>
          </a:xfrm>
          <a:prstGeom prst="rect">
            <a:avLst/>
          </a:prstGeom>
        </p:spPr>
      </p:pic>
      <p:pic>
        <p:nvPicPr>
          <p:cNvPr id="14" name="图片 13">
            <a:extLst>
              <a:ext uri="{FF2B5EF4-FFF2-40B4-BE49-F238E27FC236}">
                <a16:creationId xmlns:a16="http://schemas.microsoft.com/office/drawing/2014/main" id="{C9FF3984-38DB-AC52-3F1D-4C8ADA20559F}"/>
              </a:ext>
            </a:extLst>
          </p:cNvPr>
          <p:cNvPicPr>
            <a:picLocks noChangeAspect="1"/>
          </p:cNvPicPr>
          <p:nvPr/>
        </p:nvPicPr>
        <p:blipFill>
          <a:blip r:embed="rId4"/>
          <a:stretch>
            <a:fillRect/>
          </a:stretch>
        </p:blipFill>
        <p:spPr>
          <a:xfrm>
            <a:off x="6606023" y="2060706"/>
            <a:ext cx="5277805" cy="3870064"/>
          </a:xfrm>
          <a:prstGeom prst="rect">
            <a:avLst/>
          </a:prstGeom>
        </p:spPr>
      </p:pic>
    </p:spTree>
    <p:extLst>
      <p:ext uri="{BB962C8B-B14F-4D97-AF65-F5344CB8AC3E}">
        <p14:creationId xmlns:p14="http://schemas.microsoft.com/office/powerpoint/2010/main" val="27271038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C7CD9-4904-42CE-AE4D-590C55BAE1E7}"/>
              </a:ext>
            </a:extLst>
          </p:cNvPr>
          <p:cNvSpPr>
            <a:spLocks noGrp="1"/>
          </p:cNvSpPr>
          <p:nvPr>
            <p:ph type="title"/>
          </p:nvPr>
        </p:nvSpPr>
        <p:spPr/>
        <p:txBody>
          <a:bodyPr/>
          <a:lstStyle/>
          <a:p>
            <a:r>
              <a:rPr lang="en-US" altLang="zh-CN" dirty="0" err="1"/>
              <a:t>openEuler</a:t>
            </a:r>
            <a:r>
              <a:rPr lang="en-US" altLang="zh-CN" dirty="0"/>
              <a:t> </a:t>
            </a:r>
            <a:r>
              <a:rPr lang="zh-CN" altLang="en-US" dirty="0"/>
              <a:t>消息传递 </a:t>
            </a:r>
          </a:p>
        </p:txBody>
      </p:sp>
      <p:sp>
        <p:nvSpPr>
          <p:cNvPr id="3" name="内容占位符 2">
            <a:extLst>
              <a:ext uri="{FF2B5EF4-FFF2-40B4-BE49-F238E27FC236}">
                <a16:creationId xmlns:a16="http://schemas.microsoft.com/office/drawing/2014/main" id="{9B9E21F1-5694-475D-A1D2-ACDD42C692D4}"/>
              </a:ext>
            </a:extLst>
          </p:cNvPr>
          <p:cNvSpPr>
            <a:spLocks noGrp="1"/>
          </p:cNvSpPr>
          <p:nvPr>
            <p:ph idx="1"/>
          </p:nvPr>
        </p:nvSpPr>
        <p:spPr>
          <a:xfrm>
            <a:off x="432000" y="1043735"/>
            <a:ext cx="11556000" cy="585065"/>
          </a:xfrm>
        </p:spPr>
        <p:txBody>
          <a:bodyPr/>
          <a:lstStyle/>
          <a:p>
            <a:r>
              <a:rPr lang="zh-CN" altLang="en-US" dirty="0"/>
              <a:t>消息链表</a:t>
            </a:r>
          </a:p>
        </p:txBody>
      </p:sp>
      <p:sp>
        <p:nvSpPr>
          <p:cNvPr id="4" name="灯片编号占位符 3">
            <a:extLst>
              <a:ext uri="{FF2B5EF4-FFF2-40B4-BE49-F238E27FC236}">
                <a16:creationId xmlns:a16="http://schemas.microsoft.com/office/drawing/2014/main" id="{5DA5F18F-6D16-4A81-B660-70E8AF1AD24D}"/>
              </a:ext>
            </a:extLst>
          </p:cNvPr>
          <p:cNvSpPr>
            <a:spLocks noGrp="1"/>
          </p:cNvSpPr>
          <p:nvPr>
            <p:ph type="sldNum" sz="quarter" idx="10"/>
          </p:nvPr>
        </p:nvSpPr>
        <p:spPr/>
        <p:txBody>
          <a:bodyPr/>
          <a:lstStyle/>
          <a:p>
            <a:fld id="{E66D2CC7-F4CF-4117-A897-807AC786776F}" type="slidenum">
              <a:rPr lang="en-US" altLang="zh-CN" smtClean="0"/>
              <a:pPr/>
              <a:t>133</a:t>
            </a:fld>
            <a:endParaRPr lang="en-US" altLang="zh-CN"/>
          </a:p>
        </p:txBody>
      </p:sp>
      <p:sp>
        <p:nvSpPr>
          <p:cNvPr id="5" name="内容占位符 4">
            <a:extLst>
              <a:ext uri="{FF2B5EF4-FFF2-40B4-BE49-F238E27FC236}">
                <a16:creationId xmlns:a16="http://schemas.microsoft.com/office/drawing/2014/main" id="{BB51BDE0-4233-40C9-B275-503FE1846603}"/>
              </a:ext>
            </a:extLst>
          </p:cNvPr>
          <p:cNvSpPr>
            <a:spLocks noGrp="1"/>
          </p:cNvSpPr>
          <p:nvPr>
            <p:ph idx="4294967295"/>
          </p:nvPr>
        </p:nvSpPr>
        <p:spPr>
          <a:xfrm>
            <a:off x="432000" y="3607024"/>
            <a:ext cx="11520487" cy="497331"/>
          </a:xfrm>
        </p:spPr>
        <p:txBody>
          <a:bodyPr/>
          <a:lstStyle/>
          <a:p>
            <a:r>
              <a:rPr lang="zh-CN" altLang="en-US" dirty="0"/>
              <a:t>消息结构（大</a:t>
            </a:r>
            <a:r>
              <a:rPr lang="en-US" altLang="zh-CN" dirty="0"/>
              <a:t>/</a:t>
            </a:r>
            <a:r>
              <a:rPr lang="zh-CN" altLang="en-US" dirty="0"/>
              <a:t>长消息）</a:t>
            </a:r>
          </a:p>
        </p:txBody>
      </p:sp>
      <p:pic>
        <p:nvPicPr>
          <p:cNvPr id="6" name="内容占位符 7">
            <a:extLst>
              <a:ext uri="{FF2B5EF4-FFF2-40B4-BE49-F238E27FC236}">
                <a16:creationId xmlns:a16="http://schemas.microsoft.com/office/drawing/2014/main" id="{93EC0302-BDBB-471D-9B9D-C2D06936DA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988606" y="1088740"/>
            <a:ext cx="6067835"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内容占位符 9">
            <a:extLst>
              <a:ext uri="{FF2B5EF4-FFF2-40B4-BE49-F238E27FC236}">
                <a16:creationId xmlns:a16="http://schemas.microsoft.com/office/drawing/2014/main" id="{C16B4509-32CF-462E-B93E-E7F307FCB4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96371" y="4104355"/>
            <a:ext cx="7504858"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86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9A368-C1BC-4AB3-B07D-909F70B70E87}"/>
              </a:ext>
            </a:extLst>
          </p:cNvPr>
          <p:cNvSpPr>
            <a:spLocks noGrp="1"/>
          </p:cNvSpPr>
          <p:nvPr>
            <p:ph type="title"/>
          </p:nvPr>
        </p:nvSpPr>
        <p:spPr/>
        <p:txBody>
          <a:bodyPr/>
          <a:lstStyle/>
          <a:p>
            <a:r>
              <a:rPr lang="en-US" altLang="zh-CN" dirty="0" err="1"/>
              <a:t>openEuler</a:t>
            </a:r>
            <a:r>
              <a:rPr lang="en-US" altLang="zh-CN" dirty="0"/>
              <a:t> </a:t>
            </a:r>
            <a:r>
              <a:rPr lang="zh-CN" altLang="en-US" dirty="0"/>
              <a:t>消息传递 </a:t>
            </a:r>
          </a:p>
        </p:txBody>
      </p:sp>
      <p:sp>
        <p:nvSpPr>
          <p:cNvPr id="3" name="内容占位符 2">
            <a:extLst>
              <a:ext uri="{FF2B5EF4-FFF2-40B4-BE49-F238E27FC236}">
                <a16:creationId xmlns:a16="http://schemas.microsoft.com/office/drawing/2014/main" id="{47AD8D6E-A027-4AAA-B06B-2C901FA8C26D}"/>
              </a:ext>
            </a:extLst>
          </p:cNvPr>
          <p:cNvSpPr>
            <a:spLocks noGrp="1"/>
          </p:cNvSpPr>
          <p:nvPr>
            <p:ph idx="1"/>
          </p:nvPr>
        </p:nvSpPr>
        <p:spPr/>
        <p:txBody>
          <a:bodyPr/>
          <a:lstStyle/>
          <a:p>
            <a:r>
              <a:rPr lang="zh-CN" altLang="en-US" dirty="0"/>
              <a:t>消息队列</a:t>
            </a:r>
          </a:p>
        </p:txBody>
      </p:sp>
      <p:sp>
        <p:nvSpPr>
          <p:cNvPr id="4" name="灯片编号占位符 3">
            <a:extLst>
              <a:ext uri="{FF2B5EF4-FFF2-40B4-BE49-F238E27FC236}">
                <a16:creationId xmlns:a16="http://schemas.microsoft.com/office/drawing/2014/main" id="{7B03B98C-5759-44C1-99F3-5CD287405464}"/>
              </a:ext>
            </a:extLst>
          </p:cNvPr>
          <p:cNvSpPr>
            <a:spLocks noGrp="1"/>
          </p:cNvSpPr>
          <p:nvPr>
            <p:ph type="sldNum" sz="quarter" idx="10"/>
          </p:nvPr>
        </p:nvSpPr>
        <p:spPr/>
        <p:txBody>
          <a:bodyPr/>
          <a:lstStyle/>
          <a:p>
            <a:fld id="{E66D2CC7-F4CF-4117-A897-807AC786776F}" type="slidenum">
              <a:rPr lang="en-US" altLang="zh-CN" smtClean="0"/>
              <a:pPr/>
              <a:t>134</a:t>
            </a:fld>
            <a:endParaRPr lang="en-US" altLang="zh-CN"/>
          </a:p>
        </p:txBody>
      </p:sp>
      <p:pic>
        <p:nvPicPr>
          <p:cNvPr id="7" name="内容占位符 6">
            <a:extLst>
              <a:ext uri="{FF2B5EF4-FFF2-40B4-BE49-F238E27FC236}">
                <a16:creationId xmlns:a16="http://schemas.microsoft.com/office/drawing/2014/main" id="{20AA65E0-D472-452F-8EC7-A603284097BD}"/>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2810635" y="1158875"/>
            <a:ext cx="8145462" cy="5395913"/>
          </a:xfrm>
        </p:spPr>
      </p:pic>
    </p:spTree>
    <p:extLst>
      <p:ext uri="{BB962C8B-B14F-4D97-AF65-F5344CB8AC3E}">
        <p14:creationId xmlns:p14="http://schemas.microsoft.com/office/powerpoint/2010/main" val="2867199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836068-1DF7-4C1B-880F-ACBA021993B2}"/>
              </a:ext>
            </a:extLst>
          </p:cNvPr>
          <p:cNvSpPr>
            <a:spLocks noGrp="1"/>
          </p:cNvSpPr>
          <p:nvPr>
            <p:ph type="title"/>
          </p:nvPr>
        </p:nvSpPr>
        <p:spPr/>
        <p:txBody>
          <a:bodyPr/>
          <a:lstStyle/>
          <a:p>
            <a:r>
              <a:rPr lang="zh-CN" altLang="en-US" dirty="0"/>
              <a:t>消息队列的创建 </a:t>
            </a:r>
          </a:p>
        </p:txBody>
      </p:sp>
      <p:sp>
        <p:nvSpPr>
          <p:cNvPr id="7" name="内容占位符 6">
            <a:extLst>
              <a:ext uri="{FF2B5EF4-FFF2-40B4-BE49-F238E27FC236}">
                <a16:creationId xmlns:a16="http://schemas.microsoft.com/office/drawing/2014/main" id="{5E4E6635-ADA6-410B-83AA-6FF1ED86B16C}"/>
              </a:ext>
            </a:extLst>
          </p:cNvPr>
          <p:cNvSpPr>
            <a:spLocks noGrp="1"/>
          </p:cNvSpPr>
          <p:nvPr>
            <p:ph idx="1"/>
          </p:nvPr>
        </p:nvSpPr>
        <p:spPr/>
        <p:txBody>
          <a:bodyPr>
            <a:normAutofit lnSpcReduction="10000"/>
          </a:bodyPr>
          <a:lstStyle/>
          <a:p>
            <a:r>
              <a:rPr lang="zh-CN" altLang="en-US" dirty="0"/>
              <a:t>在用户态，进程使用函数</a:t>
            </a:r>
            <a:r>
              <a:rPr lang="en-US" altLang="zh-CN" dirty="0" err="1"/>
              <a:t>msgget</a:t>
            </a:r>
            <a:r>
              <a:rPr lang="en-US" altLang="zh-CN" dirty="0"/>
              <a:t>()</a:t>
            </a:r>
            <a:r>
              <a:rPr lang="zh-CN" altLang="en-US" dirty="0"/>
              <a:t>创建消息队列</a:t>
            </a:r>
            <a:endParaRPr lang="en-US" altLang="zh-CN" dirty="0"/>
          </a:p>
          <a:p>
            <a:r>
              <a:rPr lang="en-US" altLang="zh-CN" dirty="0"/>
              <a:t>int </a:t>
            </a:r>
            <a:r>
              <a:rPr lang="en-US" altLang="zh-CN" dirty="0" err="1"/>
              <a:t>msgget</a:t>
            </a:r>
            <a:r>
              <a:rPr lang="en-US" altLang="zh-CN" dirty="0"/>
              <a:t>(</a:t>
            </a:r>
            <a:r>
              <a:rPr lang="en-US" altLang="zh-CN" dirty="0" err="1"/>
              <a:t>key_t</a:t>
            </a:r>
            <a:r>
              <a:rPr lang="en-US" altLang="zh-CN" dirty="0"/>
              <a:t> key, int </a:t>
            </a:r>
            <a:r>
              <a:rPr lang="en-US" altLang="zh-CN" dirty="0" err="1"/>
              <a:t>msgflg</a:t>
            </a:r>
            <a:r>
              <a:rPr lang="en-US" altLang="zh-CN" dirty="0"/>
              <a:t>);</a:t>
            </a:r>
          </a:p>
          <a:p>
            <a:pPr lvl="1"/>
            <a:r>
              <a:rPr lang="en-US" altLang="zh-CN" dirty="0"/>
              <a:t>key</a:t>
            </a:r>
            <a:r>
              <a:rPr lang="zh-CN" altLang="en-US" dirty="0"/>
              <a:t>，消息队列的唯一标识</a:t>
            </a:r>
            <a:endParaRPr lang="en-US" altLang="zh-CN" dirty="0"/>
          </a:p>
          <a:p>
            <a:pPr lvl="1"/>
            <a:r>
              <a:rPr lang="en-US" altLang="zh-CN" dirty="0" err="1"/>
              <a:t>msgflg</a:t>
            </a:r>
            <a:r>
              <a:rPr lang="zh-CN" altLang="en-US" dirty="0"/>
              <a:t>，其值一般为</a:t>
            </a:r>
            <a:r>
              <a:rPr lang="en-US" altLang="zh-CN" dirty="0"/>
              <a:t>IPC_CREAT</a:t>
            </a:r>
          </a:p>
          <a:p>
            <a:pPr lvl="2"/>
            <a:r>
              <a:rPr lang="zh-CN" altLang="en-US" dirty="0"/>
              <a:t>在操作系统中，如果不存在该</a:t>
            </a:r>
            <a:r>
              <a:rPr lang="en-US" altLang="zh-CN" dirty="0"/>
              <a:t>key</a:t>
            </a:r>
            <a:r>
              <a:rPr lang="zh-CN" altLang="en-US" dirty="0"/>
              <a:t>值得消息队列，则创建一个标识为</a:t>
            </a:r>
            <a:r>
              <a:rPr lang="en-US" altLang="zh-CN" dirty="0"/>
              <a:t>key</a:t>
            </a:r>
            <a:r>
              <a:rPr lang="zh-CN" altLang="en-US" dirty="0"/>
              <a:t>得消息队列，返回队列</a:t>
            </a:r>
            <a:r>
              <a:rPr lang="en-US" altLang="zh-CN" dirty="0"/>
              <a:t>ID</a:t>
            </a:r>
            <a:r>
              <a:rPr lang="zh-CN" altLang="en-US" dirty="0"/>
              <a:t>；</a:t>
            </a:r>
            <a:endParaRPr lang="en-US" altLang="zh-CN" dirty="0"/>
          </a:p>
          <a:p>
            <a:pPr lvl="2"/>
            <a:r>
              <a:rPr lang="zh-CN" altLang="en-US" dirty="0"/>
              <a:t>如果已存在，则直接返回队列得</a:t>
            </a:r>
            <a:r>
              <a:rPr lang="en-US" altLang="zh-CN" dirty="0"/>
              <a:t>ID</a:t>
            </a:r>
            <a:r>
              <a:rPr lang="zh-CN" altLang="en-US" dirty="0"/>
              <a:t>。</a:t>
            </a:r>
            <a:endParaRPr lang="en-US" altLang="zh-CN" dirty="0"/>
          </a:p>
          <a:p>
            <a:r>
              <a:rPr lang="zh-CN" altLang="en-US" dirty="0"/>
              <a:t>调用系统调用函数</a:t>
            </a:r>
            <a:r>
              <a:rPr lang="en-US" altLang="zh-CN" dirty="0" err="1"/>
              <a:t>sys_msgget</a:t>
            </a:r>
            <a:r>
              <a:rPr lang="en-US" altLang="zh-CN" dirty="0"/>
              <a:t>()</a:t>
            </a:r>
            <a:r>
              <a:rPr lang="zh-CN" altLang="en-US" dirty="0"/>
              <a:t>，内核中，</a:t>
            </a:r>
            <a:r>
              <a:rPr lang="en-US" altLang="zh-CN" dirty="0"/>
              <a:t> </a:t>
            </a:r>
            <a:r>
              <a:rPr lang="en-US" altLang="zh-CN" dirty="0" err="1"/>
              <a:t>sys_msgget</a:t>
            </a:r>
            <a:r>
              <a:rPr lang="en-US" altLang="zh-CN" dirty="0"/>
              <a:t>()</a:t>
            </a:r>
            <a:r>
              <a:rPr lang="zh-CN" altLang="en-US" dirty="0"/>
              <a:t>又调用函数</a:t>
            </a:r>
            <a:r>
              <a:rPr lang="en-US" altLang="zh-CN" dirty="0" err="1"/>
              <a:t>newque</a:t>
            </a:r>
            <a:r>
              <a:rPr lang="en-US" altLang="zh-CN" dirty="0"/>
              <a:t>()</a:t>
            </a:r>
          </a:p>
          <a:p>
            <a:r>
              <a:rPr lang="en-US" altLang="zh-CN" dirty="0" err="1"/>
              <a:t>newque</a:t>
            </a:r>
            <a:r>
              <a:rPr lang="en-US" altLang="zh-CN" dirty="0"/>
              <a:t>()</a:t>
            </a:r>
          </a:p>
          <a:p>
            <a:pPr lvl="1"/>
            <a:r>
              <a:rPr lang="en-US" altLang="zh-CN" dirty="0" err="1"/>
              <a:t>kvmalloc</a:t>
            </a:r>
            <a:r>
              <a:rPr lang="en-US" altLang="zh-CN" dirty="0"/>
              <a:t>()</a:t>
            </a:r>
            <a:r>
              <a:rPr lang="zh-CN" altLang="en-US" dirty="0"/>
              <a:t>为队列头申请一块内存；</a:t>
            </a:r>
            <a:endParaRPr lang="en-US" altLang="zh-CN" dirty="0"/>
          </a:p>
          <a:p>
            <a:pPr lvl="1"/>
            <a:r>
              <a:rPr lang="zh-CN" altLang="en-US" dirty="0"/>
              <a:t>对队列头初始化：</a:t>
            </a:r>
            <a:endParaRPr lang="en-US" altLang="zh-CN" dirty="0"/>
          </a:p>
          <a:p>
            <a:pPr lvl="1"/>
            <a:r>
              <a:rPr lang="en-US" altLang="zh-CN" dirty="0" err="1"/>
              <a:t>ipc_addid</a:t>
            </a:r>
            <a:r>
              <a:rPr lang="en-US" altLang="zh-CN" dirty="0"/>
              <a:t>()</a:t>
            </a:r>
            <a:r>
              <a:rPr lang="zh-CN" altLang="en-US" dirty="0"/>
              <a:t>获取该消息队列的</a:t>
            </a:r>
            <a:r>
              <a:rPr lang="en-US" altLang="zh-CN" dirty="0"/>
              <a:t>ID</a:t>
            </a:r>
            <a:r>
              <a:rPr lang="zh-CN" altLang="en-US" dirty="0"/>
              <a:t>值，并将该</a:t>
            </a:r>
            <a:r>
              <a:rPr lang="en-US" altLang="zh-CN" dirty="0"/>
              <a:t>ID</a:t>
            </a:r>
            <a:r>
              <a:rPr lang="zh-CN" altLang="en-US" dirty="0"/>
              <a:t>返回</a:t>
            </a:r>
          </a:p>
        </p:txBody>
      </p:sp>
      <p:sp>
        <p:nvSpPr>
          <p:cNvPr id="4" name="灯片编号占位符 3">
            <a:extLst>
              <a:ext uri="{FF2B5EF4-FFF2-40B4-BE49-F238E27FC236}">
                <a16:creationId xmlns:a16="http://schemas.microsoft.com/office/drawing/2014/main" id="{BBD00671-503C-4BDE-A7AD-8A10B7A876ED}"/>
              </a:ext>
            </a:extLst>
          </p:cNvPr>
          <p:cNvSpPr>
            <a:spLocks noGrp="1"/>
          </p:cNvSpPr>
          <p:nvPr>
            <p:ph type="sldNum" sz="quarter" idx="10"/>
          </p:nvPr>
        </p:nvSpPr>
        <p:spPr/>
        <p:txBody>
          <a:bodyPr/>
          <a:lstStyle/>
          <a:p>
            <a:fld id="{E66D2CC7-F4CF-4117-A897-807AC786776F}" type="slidenum">
              <a:rPr lang="en-US" altLang="zh-CN" smtClean="0"/>
              <a:pPr/>
              <a:t>135</a:t>
            </a:fld>
            <a:endParaRPr lang="en-US" altLang="zh-CN"/>
          </a:p>
        </p:txBody>
      </p:sp>
    </p:spTree>
    <p:extLst>
      <p:ext uri="{BB962C8B-B14F-4D97-AF65-F5344CB8AC3E}">
        <p14:creationId xmlns:p14="http://schemas.microsoft.com/office/powerpoint/2010/main" val="2507641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FDA2-BA6C-4EBA-9A99-6424280D487C}"/>
              </a:ext>
            </a:extLst>
          </p:cNvPr>
          <p:cNvSpPr>
            <a:spLocks noGrp="1"/>
          </p:cNvSpPr>
          <p:nvPr>
            <p:ph type="title"/>
          </p:nvPr>
        </p:nvSpPr>
        <p:spPr/>
        <p:txBody>
          <a:bodyPr/>
          <a:lstStyle/>
          <a:p>
            <a:r>
              <a:rPr lang="zh-CN" altLang="en-US" dirty="0"/>
              <a:t>发送原语</a:t>
            </a:r>
            <a:r>
              <a:rPr lang="en-US" altLang="zh-CN" dirty="0" err="1"/>
              <a:t>msgsnd</a:t>
            </a:r>
            <a:r>
              <a:rPr lang="en-US" altLang="zh-CN" dirty="0"/>
              <a:t>()</a:t>
            </a:r>
            <a:r>
              <a:rPr lang="zh-CN" altLang="en-US" dirty="0"/>
              <a:t>的实现 </a:t>
            </a:r>
          </a:p>
        </p:txBody>
      </p:sp>
      <p:sp>
        <p:nvSpPr>
          <p:cNvPr id="3" name="内容占位符 2">
            <a:extLst>
              <a:ext uri="{FF2B5EF4-FFF2-40B4-BE49-F238E27FC236}">
                <a16:creationId xmlns:a16="http://schemas.microsoft.com/office/drawing/2014/main" id="{8923F105-E963-4294-9173-718419B21FEA}"/>
              </a:ext>
            </a:extLst>
          </p:cNvPr>
          <p:cNvSpPr>
            <a:spLocks noGrp="1"/>
          </p:cNvSpPr>
          <p:nvPr>
            <p:ph idx="1"/>
          </p:nvPr>
        </p:nvSpPr>
        <p:spPr/>
        <p:txBody>
          <a:bodyPr>
            <a:normAutofit/>
          </a:bodyPr>
          <a:lstStyle/>
          <a:p>
            <a:r>
              <a:rPr lang="en-US" altLang="zh-CN" dirty="0"/>
              <a:t>int </a:t>
            </a:r>
            <a:r>
              <a:rPr lang="en-US" altLang="zh-CN" dirty="0" err="1"/>
              <a:t>msgsnd</a:t>
            </a:r>
            <a:r>
              <a:rPr lang="en-US" altLang="zh-CN" dirty="0"/>
              <a:t>(int </a:t>
            </a:r>
            <a:r>
              <a:rPr lang="en-US" altLang="zh-CN" dirty="0" err="1"/>
              <a:t>msqid</a:t>
            </a:r>
            <a:r>
              <a:rPr lang="en-US" altLang="zh-CN" dirty="0"/>
              <a:t>, const void *</a:t>
            </a:r>
            <a:r>
              <a:rPr lang="en-US" altLang="zh-CN" dirty="0" err="1"/>
              <a:t>msg_ptr</a:t>
            </a:r>
            <a:r>
              <a:rPr lang="en-US" altLang="zh-CN" dirty="0"/>
              <a:t>, </a:t>
            </a:r>
            <a:r>
              <a:rPr lang="en-US" altLang="zh-CN" dirty="0" err="1"/>
              <a:t>size_t</a:t>
            </a:r>
            <a:r>
              <a:rPr lang="en-US" altLang="zh-CN" dirty="0"/>
              <a:t> </a:t>
            </a:r>
            <a:r>
              <a:rPr lang="en-US" altLang="zh-CN" dirty="0" err="1"/>
              <a:t>msg_sz</a:t>
            </a:r>
            <a:r>
              <a:rPr lang="en-US" altLang="zh-CN" dirty="0"/>
              <a:t>, int </a:t>
            </a:r>
            <a:r>
              <a:rPr lang="en-US" altLang="zh-CN" dirty="0" err="1"/>
              <a:t>msgflg</a:t>
            </a:r>
            <a:r>
              <a:rPr lang="en-US" altLang="zh-CN" dirty="0"/>
              <a:t>);</a:t>
            </a:r>
          </a:p>
          <a:p>
            <a:pPr lvl="1"/>
            <a:r>
              <a:rPr lang="en-US" altLang="zh-CN" dirty="0" err="1"/>
              <a:t>msqid</a:t>
            </a:r>
            <a:r>
              <a:rPr lang="en-US" altLang="zh-CN" dirty="0"/>
              <a:t> </a:t>
            </a:r>
            <a:r>
              <a:rPr lang="zh-CN" altLang="en-US" dirty="0"/>
              <a:t>，消息队列</a:t>
            </a:r>
            <a:r>
              <a:rPr lang="en-US" altLang="zh-CN" dirty="0"/>
              <a:t>ID</a:t>
            </a:r>
          </a:p>
          <a:p>
            <a:pPr lvl="1"/>
            <a:r>
              <a:rPr lang="en-US" altLang="zh-CN" dirty="0" err="1"/>
              <a:t>msg_ptr</a:t>
            </a:r>
            <a:r>
              <a:rPr lang="en-US" altLang="zh-CN" dirty="0"/>
              <a:t> </a:t>
            </a:r>
            <a:r>
              <a:rPr lang="zh-CN" altLang="en-US" dirty="0"/>
              <a:t>，存储待发送消息的用户空间首地址</a:t>
            </a:r>
            <a:endParaRPr lang="en-US" altLang="zh-CN" dirty="0"/>
          </a:p>
          <a:p>
            <a:pPr lvl="1"/>
            <a:r>
              <a:rPr lang="en-US" altLang="zh-CN" dirty="0" err="1"/>
              <a:t>msg_sz</a:t>
            </a:r>
            <a:r>
              <a:rPr lang="en-US" altLang="zh-CN" dirty="0"/>
              <a:t> </a:t>
            </a:r>
            <a:r>
              <a:rPr lang="zh-CN" altLang="en-US" dirty="0"/>
              <a:t>，消息正文长度</a:t>
            </a:r>
            <a:endParaRPr lang="en-US" altLang="zh-CN" dirty="0"/>
          </a:p>
          <a:p>
            <a:pPr lvl="1"/>
            <a:r>
              <a:rPr lang="en-US" altLang="zh-CN" dirty="0" err="1"/>
              <a:t>msgflg</a:t>
            </a:r>
            <a:r>
              <a:rPr lang="en-US" altLang="zh-CN" dirty="0"/>
              <a:t> </a:t>
            </a:r>
            <a:r>
              <a:rPr lang="zh-CN" altLang="en-US" dirty="0"/>
              <a:t>，同步方式，阻塞</a:t>
            </a:r>
            <a:r>
              <a:rPr lang="en-US" altLang="zh-CN" dirty="0"/>
              <a:t>/</a:t>
            </a:r>
            <a:r>
              <a:rPr lang="zh-CN" altLang="en-US" dirty="0"/>
              <a:t>非阻塞</a:t>
            </a:r>
            <a:endParaRPr lang="en-US" altLang="zh-CN" dirty="0"/>
          </a:p>
          <a:p>
            <a:r>
              <a:rPr lang="zh-CN" altLang="en-US" dirty="0"/>
              <a:t>调用系统调用函数</a:t>
            </a:r>
            <a:r>
              <a:rPr lang="en-US" altLang="zh-CN" dirty="0" err="1"/>
              <a:t>sys_msgsnd</a:t>
            </a:r>
            <a:r>
              <a:rPr lang="en-US" altLang="zh-CN" dirty="0"/>
              <a:t>()</a:t>
            </a:r>
            <a:r>
              <a:rPr lang="zh-CN" altLang="en-US" dirty="0"/>
              <a:t>，内核中，最终调用函数</a:t>
            </a:r>
            <a:r>
              <a:rPr lang="en-US" altLang="zh-CN" dirty="0" err="1"/>
              <a:t>do_msgsnd</a:t>
            </a:r>
            <a:r>
              <a:rPr lang="en-US" altLang="zh-CN" dirty="0"/>
              <a:t>()</a:t>
            </a:r>
          </a:p>
          <a:p>
            <a:r>
              <a:rPr lang="zh-CN" altLang="en-US" dirty="0"/>
              <a:t>函数</a:t>
            </a:r>
            <a:r>
              <a:rPr lang="en-US" altLang="zh-CN" dirty="0" err="1"/>
              <a:t>do_msgsnd</a:t>
            </a:r>
            <a:r>
              <a:rPr lang="en-US" altLang="zh-CN" dirty="0"/>
              <a:t>()</a:t>
            </a:r>
          </a:p>
          <a:p>
            <a:pPr lvl="1"/>
            <a:r>
              <a:rPr lang="zh-CN" altLang="en-US" dirty="0"/>
              <a:t>将待发送消息正文复制到锁申请的内核空间中，返回指向该消息的指针；</a:t>
            </a:r>
            <a:endParaRPr lang="en-US" altLang="zh-CN" dirty="0"/>
          </a:p>
          <a:p>
            <a:pPr lvl="1"/>
            <a:r>
              <a:rPr lang="zh-CN" altLang="en-US" dirty="0"/>
              <a:t>设置消息类型</a:t>
            </a:r>
            <a:endParaRPr lang="en-US" altLang="zh-CN" dirty="0"/>
          </a:p>
          <a:p>
            <a:pPr lvl="1"/>
            <a:r>
              <a:rPr lang="zh-CN" altLang="en-US" dirty="0"/>
              <a:t>根据</a:t>
            </a:r>
            <a:r>
              <a:rPr lang="en-US" altLang="zh-CN" dirty="0" err="1"/>
              <a:t>msgsnd</a:t>
            </a:r>
            <a:r>
              <a:rPr lang="en-US" altLang="zh-CN" dirty="0"/>
              <a:t>()</a:t>
            </a:r>
            <a:r>
              <a:rPr lang="zh-CN" altLang="en-US" dirty="0"/>
              <a:t>传入的消息队列</a:t>
            </a:r>
            <a:r>
              <a:rPr lang="en-US" altLang="zh-CN" dirty="0"/>
              <a:t>ID</a:t>
            </a:r>
            <a:r>
              <a:rPr lang="zh-CN" altLang="en-US" dirty="0"/>
              <a:t>找到相应的队列</a:t>
            </a:r>
            <a:endParaRPr lang="en-US" altLang="zh-CN" dirty="0"/>
          </a:p>
        </p:txBody>
      </p:sp>
      <p:sp>
        <p:nvSpPr>
          <p:cNvPr id="4" name="灯片编号占位符 3">
            <a:extLst>
              <a:ext uri="{FF2B5EF4-FFF2-40B4-BE49-F238E27FC236}">
                <a16:creationId xmlns:a16="http://schemas.microsoft.com/office/drawing/2014/main" id="{E44F6934-8F7A-483D-BE62-2FEC8BA1CE8E}"/>
              </a:ext>
            </a:extLst>
          </p:cNvPr>
          <p:cNvSpPr>
            <a:spLocks noGrp="1"/>
          </p:cNvSpPr>
          <p:nvPr>
            <p:ph type="sldNum" sz="quarter" idx="10"/>
          </p:nvPr>
        </p:nvSpPr>
        <p:spPr/>
        <p:txBody>
          <a:bodyPr/>
          <a:lstStyle/>
          <a:p>
            <a:fld id="{E66D2CC7-F4CF-4117-A897-807AC786776F}" type="slidenum">
              <a:rPr lang="en-US" altLang="zh-CN" smtClean="0"/>
              <a:pPr/>
              <a:t>136</a:t>
            </a:fld>
            <a:endParaRPr lang="en-US" altLang="zh-CN"/>
          </a:p>
        </p:txBody>
      </p:sp>
    </p:spTree>
    <p:extLst>
      <p:ext uri="{BB962C8B-B14F-4D97-AF65-F5344CB8AC3E}">
        <p14:creationId xmlns:p14="http://schemas.microsoft.com/office/powerpoint/2010/main" val="278379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FDA2-BA6C-4EBA-9A99-6424280D487C}"/>
              </a:ext>
            </a:extLst>
          </p:cNvPr>
          <p:cNvSpPr>
            <a:spLocks noGrp="1"/>
          </p:cNvSpPr>
          <p:nvPr>
            <p:ph type="title"/>
          </p:nvPr>
        </p:nvSpPr>
        <p:spPr/>
        <p:txBody>
          <a:bodyPr/>
          <a:lstStyle/>
          <a:p>
            <a:r>
              <a:rPr lang="zh-CN" altLang="en-US" dirty="0"/>
              <a:t>发送原语</a:t>
            </a:r>
            <a:r>
              <a:rPr lang="en-US" altLang="zh-CN" dirty="0" err="1"/>
              <a:t>msgsnd</a:t>
            </a:r>
            <a:r>
              <a:rPr lang="en-US" altLang="zh-CN" dirty="0"/>
              <a:t>()</a:t>
            </a:r>
            <a:r>
              <a:rPr lang="zh-CN" altLang="en-US" dirty="0"/>
              <a:t>的实现 </a:t>
            </a:r>
          </a:p>
        </p:txBody>
      </p:sp>
      <p:sp>
        <p:nvSpPr>
          <p:cNvPr id="3" name="内容占位符 2">
            <a:extLst>
              <a:ext uri="{FF2B5EF4-FFF2-40B4-BE49-F238E27FC236}">
                <a16:creationId xmlns:a16="http://schemas.microsoft.com/office/drawing/2014/main" id="{8923F105-E963-4294-9173-718419B21FEA}"/>
              </a:ext>
            </a:extLst>
          </p:cNvPr>
          <p:cNvSpPr>
            <a:spLocks noGrp="1"/>
          </p:cNvSpPr>
          <p:nvPr>
            <p:ph idx="1"/>
          </p:nvPr>
        </p:nvSpPr>
        <p:spPr/>
        <p:txBody>
          <a:bodyPr/>
          <a:lstStyle/>
          <a:p>
            <a:r>
              <a:rPr lang="zh-CN" altLang="en-US" dirty="0"/>
              <a:t>函数</a:t>
            </a:r>
            <a:r>
              <a:rPr lang="en-US" altLang="zh-CN" dirty="0" err="1"/>
              <a:t>do_msgsnd</a:t>
            </a:r>
            <a:r>
              <a:rPr lang="en-US" altLang="zh-CN" dirty="0"/>
              <a:t>()</a:t>
            </a:r>
          </a:p>
          <a:p>
            <a:pPr lvl="1"/>
            <a:r>
              <a:rPr lang="zh-CN" altLang="en-US" dirty="0"/>
              <a:t>获取锁，并检查消息队列中是否有足够的空间</a:t>
            </a:r>
            <a:endParaRPr lang="en-US" altLang="zh-CN" dirty="0"/>
          </a:p>
          <a:p>
            <a:pPr lvl="2"/>
            <a:r>
              <a:rPr lang="zh-CN" altLang="en-US" dirty="0"/>
              <a:t>有，尝试将消息直接发送给正在等待接收该消息的进程，若没有进程等待，则加入消息链表中，更新消息队列的总字数、总消息数</a:t>
            </a:r>
            <a:endParaRPr lang="en-US" altLang="zh-CN" dirty="0"/>
          </a:p>
          <a:p>
            <a:pPr lvl="2"/>
            <a:r>
              <a:rPr lang="zh-CN" altLang="en-US" dirty="0"/>
              <a:t>无，阻塞方式：将发送进程添加到消息队列的被阻塞发送进程链表中</a:t>
            </a:r>
            <a:endParaRPr lang="en-US" altLang="zh-CN" dirty="0"/>
          </a:p>
          <a:p>
            <a:pPr lvl="2"/>
            <a:r>
              <a:rPr lang="zh-CN" altLang="en-US" dirty="0"/>
              <a:t>无，非阻塞昂是，直接退出函数执行</a:t>
            </a:r>
            <a:endParaRPr lang="en-US" altLang="zh-CN" dirty="0"/>
          </a:p>
          <a:p>
            <a:pPr lvl="1"/>
            <a:r>
              <a:rPr lang="zh-CN" altLang="en-US" dirty="0"/>
              <a:t>释放锁，重新调度</a:t>
            </a:r>
          </a:p>
          <a:p>
            <a:r>
              <a:rPr lang="zh-CN" altLang="en-US" dirty="0"/>
              <a:t>被阻塞的发送进程重新获得</a:t>
            </a:r>
            <a:r>
              <a:rPr lang="en-US" altLang="zh-CN" dirty="0"/>
              <a:t>CPU</a:t>
            </a:r>
            <a:r>
              <a:rPr lang="zh-CN" altLang="en-US" dirty="0"/>
              <a:t>之后，</a:t>
            </a:r>
            <a:endParaRPr lang="en-US" altLang="zh-CN" dirty="0"/>
          </a:p>
          <a:p>
            <a:pPr lvl="1"/>
            <a:r>
              <a:rPr lang="zh-CN" altLang="en-US" dirty="0"/>
              <a:t>获取锁</a:t>
            </a:r>
            <a:endParaRPr lang="en-US" altLang="zh-CN" dirty="0"/>
          </a:p>
          <a:p>
            <a:pPr lvl="1"/>
            <a:r>
              <a:rPr lang="zh-CN" altLang="en-US" dirty="0"/>
              <a:t>将自己从消息队列的被阻塞发送进程链表中删除</a:t>
            </a:r>
            <a:endParaRPr lang="en-US" altLang="zh-CN" dirty="0"/>
          </a:p>
          <a:p>
            <a:pPr lvl="1"/>
            <a:r>
              <a:rPr lang="zh-CN" altLang="en-US" dirty="0"/>
              <a:t>重新检查消息队列是否有足够的空间存储待发送消息。</a:t>
            </a:r>
          </a:p>
        </p:txBody>
      </p:sp>
      <p:sp>
        <p:nvSpPr>
          <p:cNvPr id="4" name="灯片编号占位符 3">
            <a:extLst>
              <a:ext uri="{FF2B5EF4-FFF2-40B4-BE49-F238E27FC236}">
                <a16:creationId xmlns:a16="http://schemas.microsoft.com/office/drawing/2014/main" id="{E44F6934-8F7A-483D-BE62-2FEC8BA1CE8E}"/>
              </a:ext>
            </a:extLst>
          </p:cNvPr>
          <p:cNvSpPr>
            <a:spLocks noGrp="1"/>
          </p:cNvSpPr>
          <p:nvPr>
            <p:ph type="sldNum" sz="quarter" idx="10"/>
          </p:nvPr>
        </p:nvSpPr>
        <p:spPr/>
        <p:txBody>
          <a:bodyPr/>
          <a:lstStyle/>
          <a:p>
            <a:fld id="{E66D2CC7-F4CF-4117-A897-807AC786776F}" type="slidenum">
              <a:rPr lang="en-US" altLang="zh-CN" smtClean="0"/>
              <a:pPr/>
              <a:t>137</a:t>
            </a:fld>
            <a:endParaRPr lang="en-US" altLang="zh-CN"/>
          </a:p>
        </p:txBody>
      </p:sp>
    </p:spTree>
    <p:extLst>
      <p:ext uri="{BB962C8B-B14F-4D97-AF65-F5344CB8AC3E}">
        <p14:creationId xmlns:p14="http://schemas.microsoft.com/office/powerpoint/2010/main" val="1397426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FDA2-BA6C-4EBA-9A99-6424280D487C}"/>
              </a:ext>
            </a:extLst>
          </p:cNvPr>
          <p:cNvSpPr>
            <a:spLocks noGrp="1"/>
          </p:cNvSpPr>
          <p:nvPr>
            <p:ph type="title"/>
          </p:nvPr>
        </p:nvSpPr>
        <p:spPr/>
        <p:txBody>
          <a:bodyPr/>
          <a:lstStyle/>
          <a:p>
            <a:r>
              <a:rPr lang="zh-CN" altLang="en-US" dirty="0"/>
              <a:t>接收原语</a:t>
            </a:r>
            <a:r>
              <a:rPr lang="en-US" altLang="zh-CN" dirty="0" err="1"/>
              <a:t>msgrcv</a:t>
            </a:r>
            <a:r>
              <a:rPr lang="en-US" altLang="zh-CN" dirty="0"/>
              <a:t>()</a:t>
            </a:r>
            <a:r>
              <a:rPr lang="zh-CN" altLang="en-US" dirty="0"/>
              <a:t>的实现</a:t>
            </a:r>
          </a:p>
        </p:txBody>
      </p:sp>
      <p:sp>
        <p:nvSpPr>
          <p:cNvPr id="3" name="内容占位符 2">
            <a:extLst>
              <a:ext uri="{FF2B5EF4-FFF2-40B4-BE49-F238E27FC236}">
                <a16:creationId xmlns:a16="http://schemas.microsoft.com/office/drawing/2014/main" id="{8923F105-E963-4294-9173-718419B21FEA}"/>
              </a:ext>
            </a:extLst>
          </p:cNvPr>
          <p:cNvSpPr>
            <a:spLocks noGrp="1"/>
          </p:cNvSpPr>
          <p:nvPr>
            <p:ph idx="1"/>
          </p:nvPr>
        </p:nvSpPr>
        <p:spPr/>
        <p:txBody>
          <a:bodyPr>
            <a:normAutofit/>
          </a:bodyPr>
          <a:lstStyle/>
          <a:p>
            <a:r>
              <a:rPr lang="en-US" altLang="zh-CN" dirty="0" err="1"/>
              <a:t>ssize_t</a:t>
            </a:r>
            <a:r>
              <a:rPr lang="en-US" altLang="zh-CN" dirty="0"/>
              <a:t> </a:t>
            </a:r>
            <a:r>
              <a:rPr lang="en-US" altLang="zh-CN" dirty="0" err="1"/>
              <a:t>msgrcv</a:t>
            </a:r>
            <a:r>
              <a:rPr lang="en-US" altLang="zh-CN" dirty="0"/>
              <a:t>(int </a:t>
            </a:r>
            <a:r>
              <a:rPr lang="en-US" altLang="zh-CN" dirty="0" err="1"/>
              <a:t>msgid</a:t>
            </a:r>
            <a:r>
              <a:rPr lang="en-US" altLang="zh-CN" dirty="0"/>
              <a:t>, void *</a:t>
            </a:r>
            <a:r>
              <a:rPr lang="en-US" altLang="zh-CN" dirty="0" err="1"/>
              <a:t>msgp</a:t>
            </a:r>
            <a:r>
              <a:rPr lang="en-US" altLang="zh-CN" dirty="0"/>
              <a:t>, </a:t>
            </a:r>
            <a:r>
              <a:rPr lang="en-US" altLang="zh-CN" dirty="0" err="1"/>
              <a:t>size_t</a:t>
            </a:r>
            <a:r>
              <a:rPr lang="en-US" altLang="zh-CN" dirty="0"/>
              <a:t> </a:t>
            </a:r>
            <a:r>
              <a:rPr lang="en-US" altLang="zh-CN" dirty="0" err="1"/>
              <a:t>msgsz</a:t>
            </a:r>
            <a:r>
              <a:rPr lang="en-US" altLang="zh-CN" dirty="0"/>
              <a:t>, long </a:t>
            </a:r>
            <a:r>
              <a:rPr lang="en-US" altLang="zh-CN" dirty="0" err="1"/>
              <a:t>msgtyp</a:t>
            </a:r>
            <a:r>
              <a:rPr lang="en-US" altLang="zh-CN" dirty="0"/>
              <a:t>, int </a:t>
            </a:r>
            <a:r>
              <a:rPr lang="en-US" altLang="zh-CN" dirty="0" err="1"/>
              <a:t>msgflg</a:t>
            </a:r>
            <a:r>
              <a:rPr lang="en-US" altLang="zh-CN" dirty="0"/>
              <a:t>);</a:t>
            </a:r>
          </a:p>
          <a:p>
            <a:pPr lvl="1"/>
            <a:r>
              <a:rPr lang="en-US" altLang="zh-CN" dirty="0" err="1"/>
              <a:t>msgid</a:t>
            </a:r>
            <a:r>
              <a:rPr lang="en-US" altLang="zh-CN" dirty="0"/>
              <a:t> </a:t>
            </a:r>
            <a:r>
              <a:rPr lang="zh-CN" altLang="en-US" dirty="0"/>
              <a:t>，消息队列</a:t>
            </a:r>
            <a:r>
              <a:rPr lang="en-US" altLang="zh-CN" dirty="0"/>
              <a:t>ID</a:t>
            </a:r>
          </a:p>
          <a:p>
            <a:pPr lvl="1"/>
            <a:r>
              <a:rPr lang="en-US" altLang="zh-CN" dirty="0" err="1"/>
              <a:t>msgp</a:t>
            </a:r>
            <a:r>
              <a:rPr lang="en-US" altLang="zh-CN" dirty="0"/>
              <a:t> </a:t>
            </a:r>
            <a:r>
              <a:rPr lang="zh-CN" altLang="en-US" dirty="0"/>
              <a:t>，存储待接收消息缓冲区的用户空间首地址</a:t>
            </a:r>
            <a:endParaRPr lang="en-US" altLang="zh-CN" dirty="0"/>
          </a:p>
          <a:p>
            <a:pPr lvl="1"/>
            <a:r>
              <a:rPr lang="en-US" altLang="zh-CN" dirty="0" err="1"/>
              <a:t>msgsz</a:t>
            </a:r>
            <a:r>
              <a:rPr lang="en-US" altLang="zh-CN" dirty="0"/>
              <a:t> </a:t>
            </a:r>
            <a:r>
              <a:rPr lang="zh-CN" altLang="en-US" dirty="0"/>
              <a:t>，可接受消息的最大长度</a:t>
            </a:r>
            <a:endParaRPr lang="en-US" altLang="zh-CN" dirty="0"/>
          </a:p>
          <a:p>
            <a:pPr lvl="1"/>
            <a:r>
              <a:rPr lang="en-US" altLang="zh-CN" dirty="0" err="1"/>
              <a:t>msgtyp</a:t>
            </a:r>
            <a:r>
              <a:rPr lang="en-US" altLang="zh-CN" dirty="0"/>
              <a:t> </a:t>
            </a:r>
            <a:r>
              <a:rPr lang="zh-CN" altLang="en-US" dirty="0"/>
              <a:t>，要接收消息的类型</a:t>
            </a:r>
            <a:endParaRPr lang="en-US" altLang="zh-CN" dirty="0"/>
          </a:p>
          <a:p>
            <a:pPr lvl="1"/>
            <a:r>
              <a:rPr lang="en-US" altLang="zh-CN" dirty="0" err="1"/>
              <a:t>msgflg</a:t>
            </a:r>
            <a:r>
              <a:rPr lang="en-US" altLang="zh-CN" dirty="0"/>
              <a:t> </a:t>
            </a:r>
            <a:r>
              <a:rPr lang="zh-CN" altLang="en-US" dirty="0"/>
              <a:t>，同步方式，阻塞</a:t>
            </a:r>
            <a:r>
              <a:rPr lang="en-US" altLang="zh-CN" dirty="0"/>
              <a:t>/</a:t>
            </a:r>
            <a:r>
              <a:rPr lang="zh-CN" altLang="en-US" dirty="0"/>
              <a:t>非阻塞</a:t>
            </a:r>
            <a:endParaRPr lang="en-US" altLang="zh-CN" dirty="0"/>
          </a:p>
          <a:p>
            <a:r>
              <a:rPr lang="zh-CN" altLang="en-US" dirty="0"/>
              <a:t>调用系统调用函数</a:t>
            </a:r>
            <a:r>
              <a:rPr lang="en-US" altLang="zh-CN" dirty="0" err="1"/>
              <a:t>sys_msgrcv</a:t>
            </a:r>
            <a:r>
              <a:rPr lang="en-US" altLang="zh-CN" dirty="0"/>
              <a:t>()</a:t>
            </a:r>
            <a:r>
              <a:rPr lang="zh-CN" altLang="en-US" dirty="0"/>
              <a:t>，内核最终调用函数</a:t>
            </a:r>
            <a:r>
              <a:rPr lang="en-US" altLang="zh-CN" dirty="0" err="1"/>
              <a:t>do_msgrcv</a:t>
            </a:r>
            <a:r>
              <a:rPr lang="en-US" altLang="zh-CN" dirty="0"/>
              <a:t>()</a:t>
            </a:r>
          </a:p>
          <a:p>
            <a:r>
              <a:rPr lang="en-US" altLang="zh-CN" dirty="0" err="1"/>
              <a:t>do_msgrcv</a:t>
            </a:r>
            <a:r>
              <a:rPr lang="en-US" altLang="zh-CN" dirty="0"/>
              <a:t>()</a:t>
            </a:r>
          </a:p>
          <a:p>
            <a:pPr lvl="1"/>
            <a:r>
              <a:rPr lang="zh-CN" altLang="en-US" dirty="0"/>
              <a:t>根据</a:t>
            </a:r>
            <a:r>
              <a:rPr lang="en-US" altLang="zh-CN" dirty="0" err="1"/>
              <a:t>msgrcv</a:t>
            </a:r>
            <a:r>
              <a:rPr lang="en-US" altLang="zh-CN" dirty="0"/>
              <a:t>()</a:t>
            </a:r>
            <a:r>
              <a:rPr lang="zh-CN" altLang="en-US" dirty="0"/>
              <a:t>传入的消息队列</a:t>
            </a:r>
            <a:r>
              <a:rPr lang="en-US" altLang="zh-CN" dirty="0"/>
              <a:t>ID</a:t>
            </a:r>
            <a:r>
              <a:rPr lang="zh-CN" altLang="en-US" dirty="0"/>
              <a:t>找到对应的消息队列</a:t>
            </a:r>
            <a:endParaRPr lang="en-US" altLang="zh-CN" dirty="0"/>
          </a:p>
          <a:p>
            <a:pPr lvl="1"/>
            <a:r>
              <a:rPr lang="zh-CN" altLang="en-US" dirty="0"/>
              <a:t>获取锁</a:t>
            </a:r>
            <a:endParaRPr lang="en-US" altLang="zh-CN" dirty="0"/>
          </a:p>
          <a:p>
            <a:pPr lvl="1"/>
            <a:r>
              <a:rPr lang="en-US" altLang="zh-CN" dirty="0" err="1"/>
              <a:t>find_msg</a:t>
            </a:r>
            <a:r>
              <a:rPr lang="en-US" altLang="zh-CN" dirty="0"/>
              <a:t>()</a:t>
            </a:r>
            <a:r>
              <a:rPr lang="zh-CN" altLang="en-US" dirty="0"/>
              <a:t>根据传入的消息类型在消息队列中找该类型的消息</a:t>
            </a:r>
            <a:endParaRPr lang="en-US" altLang="zh-CN" dirty="0"/>
          </a:p>
        </p:txBody>
      </p:sp>
      <p:sp>
        <p:nvSpPr>
          <p:cNvPr id="4" name="灯片编号占位符 3">
            <a:extLst>
              <a:ext uri="{FF2B5EF4-FFF2-40B4-BE49-F238E27FC236}">
                <a16:creationId xmlns:a16="http://schemas.microsoft.com/office/drawing/2014/main" id="{E44F6934-8F7A-483D-BE62-2FEC8BA1CE8E}"/>
              </a:ext>
            </a:extLst>
          </p:cNvPr>
          <p:cNvSpPr>
            <a:spLocks noGrp="1"/>
          </p:cNvSpPr>
          <p:nvPr>
            <p:ph type="sldNum" sz="quarter" idx="10"/>
          </p:nvPr>
        </p:nvSpPr>
        <p:spPr/>
        <p:txBody>
          <a:bodyPr/>
          <a:lstStyle/>
          <a:p>
            <a:fld id="{E66D2CC7-F4CF-4117-A897-807AC786776F}" type="slidenum">
              <a:rPr lang="en-US" altLang="zh-CN" smtClean="0"/>
              <a:pPr/>
              <a:t>138</a:t>
            </a:fld>
            <a:endParaRPr lang="en-US" altLang="zh-CN"/>
          </a:p>
        </p:txBody>
      </p:sp>
    </p:spTree>
    <p:extLst>
      <p:ext uri="{BB962C8B-B14F-4D97-AF65-F5344CB8AC3E}">
        <p14:creationId xmlns:p14="http://schemas.microsoft.com/office/powerpoint/2010/main" val="23030656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FDA2-BA6C-4EBA-9A99-6424280D487C}"/>
              </a:ext>
            </a:extLst>
          </p:cNvPr>
          <p:cNvSpPr>
            <a:spLocks noGrp="1"/>
          </p:cNvSpPr>
          <p:nvPr>
            <p:ph type="title"/>
          </p:nvPr>
        </p:nvSpPr>
        <p:spPr/>
        <p:txBody>
          <a:bodyPr/>
          <a:lstStyle/>
          <a:p>
            <a:r>
              <a:rPr lang="zh-CN" altLang="en-US" dirty="0"/>
              <a:t>接收原语</a:t>
            </a:r>
            <a:r>
              <a:rPr lang="en-US" altLang="zh-CN" dirty="0" err="1"/>
              <a:t>msgrcv</a:t>
            </a:r>
            <a:r>
              <a:rPr lang="en-US" altLang="zh-CN" dirty="0"/>
              <a:t>()</a:t>
            </a:r>
            <a:r>
              <a:rPr lang="zh-CN" altLang="en-US" dirty="0"/>
              <a:t>的实现 </a:t>
            </a:r>
          </a:p>
        </p:txBody>
      </p:sp>
      <p:sp>
        <p:nvSpPr>
          <p:cNvPr id="3" name="内容占位符 2">
            <a:extLst>
              <a:ext uri="{FF2B5EF4-FFF2-40B4-BE49-F238E27FC236}">
                <a16:creationId xmlns:a16="http://schemas.microsoft.com/office/drawing/2014/main" id="{8923F105-E963-4294-9173-718419B21FEA}"/>
              </a:ext>
            </a:extLst>
          </p:cNvPr>
          <p:cNvSpPr>
            <a:spLocks noGrp="1"/>
          </p:cNvSpPr>
          <p:nvPr>
            <p:ph idx="1"/>
          </p:nvPr>
        </p:nvSpPr>
        <p:spPr/>
        <p:txBody>
          <a:bodyPr>
            <a:normAutofit lnSpcReduction="10000"/>
          </a:bodyPr>
          <a:lstStyle/>
          <a:p>
            <a:pPr lvl="1"/>
            <a:r>
              <a:rPr lang="zh-CN" altLang="en-US" dirty="0"/>
              <a:t>找到：</a:t>
            </a:r>
            <a:endParaRPr lang="en-US" altLang="zh-CN" dirty="0"/>
          </a:p>
          <a:p>
            <a:pPr lvl="2"/>
            <a:r>
              <a:rPr lang="zh-CN" altLang="en-US" dirty="0"/>
              <a:t>将该消息从消息链表中删除，更新队列头内容</a:t>
            </a:r>
            <a:endParaRPr lang="en-US" altLang="zh-CN" dirty="0"/>
          </a:p>
          <a:p>
            <a:pPr lvl="2"/>
            <a:r>
              <a:rPr lang="en-US" altLang="zh-CN" dirty="0" err="1"/>
              <a:t>ss_wakeup</a:t>
            </a:r>
            <a:r>
              <a:rPr lang="en-US" altLang="zh-CN" dirty="0"/>
              <a:t>()</a:t>
            </a:r>
            <a:r>
              <a:rPr lang="zh-CN" altLang="en-US" dirty="0"/>
              <a:t>遍历消息队列上被阻塞的发送进程链表，只要消息队列中有足够的空间，就将发送进程从链表中删除，并唤醒</a:t>
            </a:r>
            <a:endParaRPr lang="en-US" altLang="zh-CN" dirty="0"/>
          </a:p>
          <a:p>
            <a:pPr lvl="2"/>
            <a:r>
              <a:rPr lang="zh-CN" altLang="en-US" dirty="0"/>
              <a:t>函数</a:t>
            </a:r>
            <a:r>
              <a:rPr lang="en-US" altLang="zh-CN" dirty="0" err="1"/>
              <a:t>msg_handler</a:t>
            </a:r>
            <a:r>
              <a:rPr lang="en-US" altLang="zh-CN" dirty="0"/>
              <a:t>()</a:t>
            </a:r>
            <a:r>
              <a:rPr lang="zh-CN" altLang="en-US" dirty="0"/>
              <a:t>将消息正文从内核空间复制到用户空间</a:t>
            </a:r>
            <a:endParaRPr lang="en-US" altLang="zh-CN" dirty="0"/>
          </a:p>
          <a:p>
            <a:pPr lvl="2"/>
            <a:r>
              <a:rPr lang="zh-CN" altLang="en-US" dirty="0"/>
              <a:t>函数</a:t>
            </a:r>
            <a:r>
              <a:rPr lang="en-US" altLang="zh-CN" dirty="0" err="1"/>
              <a:t>free_msg</a:t>
            </a:r>
            <a:r>
              <a:rPr lang="en-US" altLang="zh-CN" dirty="0"/>
              <a:t>()</a:t>
            </a:r>
            <a:r>
              <a:rPr lang="zh-CN" altLang="en-US" dirty="0"/>
              <a:t>释放内核空间中的消息</a:t>
            </a:r>
          </a:p>
          <a:p>
            <a:pPr lvl="1"/>
            <a:r>
              <a:rPr lang="zh-CN" altLang="en-US" dirty="0"/>
              <a:t>没找到，阻塞方式</a:t>
            </a:r>
            <a:endParaRPr lang="en-US" altLang="zh-CN" dirty="0"/>
          </a:p>
          <a:p>
            <a:pPr lvl="2"/>
            <a:r>
              <a:rPr lang="zh-CN" altLang="en-US" dirty="0"/>
              <a:t>接收进程被添加到消息队列的被阻塞接收进程链表中</a:t>
            </a:r>
            <a:endParaRPr lang="en-US" altLang="zh-CN" dirty="0"/>
          </a:p>
          <a:p>
            <a:pPr lvl="2"/>
            <a:r>
              <a:rPr lang="zh-CN" altLang="en-US" dirty="0"/>
              <a:t>函数</a:t>
            </a:r>
            <a:r>
              <a:rPr lang="en-US" altLang="zh-CN" dirty="0" err="1"/>
              <a:t>do_msgrcv</a:t>
            </a:r>
            <a:r>
              <a:rPr lang="zh-CN" altLang="en-US" dirty="0"/>
              <a:t>将接收进程的状态设置为</a:t>
            </a:r>
            <a:r>
              <a:rPr lang="en-US" altLang="zh-CN" dirty="0"/>
              <a:t>TASK_INTERRUPTIBLE</a:t>
            </a:r>
          </a:p>
          <a:p>
            <a:pPr lvl="2"/>
            <a:r>
              <a:rPr lang="zh-CN" altLang="en-US" dirty="0"/>
              <a:t>释放锁</a:t>
            </a:r>
            <a:endParaRPr lang="en-US" altLang="zh-CN" dirty="0"/>
          </a:p>
          <a:p>
            <a:pPr lvl="2"/>
            <a:r>
              <a:rPr lang="zh-CN" altLang="en-US" dirty="0"/>
              <a:t>重新发起调度</a:t>
            </a:r>
            <a:endParaRPr lang="en-US" altLang="zh-CN" dirty="0"/>
          </a:p>
          <a:p>
            <a:pPr lvl="1"/>
            <a:r>
              <a:rPr lang="zh-CN" altLang="en-US" dirty="0"/>
              <a:t>没找到，非阻塞方式</a:t>
            </a:r>
            <a:endParaRPr lang="en-US" altLang="zh-CN" dirty="0"/>
          </a:p>
          <a:p>
            <a:pPr lvl="2"/>
            <a:r>
              <a:rPr lang="zh-CN" altLang="en-US" dirty="0"/>
              <a:t>直接退出函数执行</a:t>
            </a:r>
            <a:endParaRPr lang="en-US" altLang="zh-CN" dirty="0"/>
          </a:p>
          <a:p>
            <a:r>
              <a:rPr lang="zh-CN" altLang="en-US" dirty="0"/>
              <a:t>被阻塞的接收进程重新获得</a:t>
            </a:r>
            <a:r>
              <a:rPr lang="en-US" altLang="zh-CN" dirty="0"/>
              <a:t>CPU</a:t>
            </a:r>
            <a:r>
              <a:rPr lang="zh-CN" altLang="en-US" dirty="0"/>
              <a:t>后，从链表中删除，再次尝试在消息队列中查找相应类型的消息。</a:t>
            </a:r>
          </a:p>
        </p:txBody>
      </p:sp>
      <p:sp>
        <p:nvSpPr>
          <p:cNvPr id="4" name="灯片编号占位符 3">
            <a:extLst>
              <a:ext uri="{FF2B5EF4-FFF2-40B4-BE49-F238E27FC236}">
                <a16:creationId xmlns:a16="http://schemas.microsoft.com/office/drawing/2014/main" id="{E44F6934-8F7A-483D-BE62-2FEC8BA1CE8E}"/>
              </a:ext>
            </a:extLst>
          </p:cNvPr>
          <p:cNvSpPr>
            <a:spLocks noGrp="1"/>
          </p:cNvSpPr>
          <p:nvPr>
            <p:ph type="sldNum" sz="quarter" idx="10"/>
          </p:nvPr>
        </p:nvSpPr>
        <p:spPr/>
        <p:txBody>
          <a:bodyPr/>
          <a:lstStyle/>
          <a:p>
            <a:fld id="{E66D2CC7-F4CF-4117-A897-807AC786776F}" type="slidenum">
              <a:rPr lang="en-US" altLang="zh-CN" smtClean="0"/>
              <a:pPr/>
              <a:t>139</a:t>
            </a:fld>
            <a:endParaRPr lang="en-US" altLang="zh-CN"/>
          </a:p>
        </p:txBody>
      </p:sp>
    </p:spTree>
    <p:extLst>
      <p:ext uri="{BB962C8B-B14F-4D97-AF65-F5344CB8AC3E}">
        <p14:creationId xmlns:p14="http://schemas.microsoft.com/office/powerpoint/2010/main" val="64765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Process Scheduling</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The objective of multiprogramming:  to maximize CPU utilization.</a:t>
            </a:r>
          </a:p>
          <a:p>
            <a:r>
              <a:rPr lang="en-US" altLang="zh-CN" dirty="0">
                <a:latin typeface="Times New Roman" panose="02020603050405020304" pitchFamily="18" charset="0"/>
              </a:rPr>
              <a:t>The objective of time sharing:  users can interact with each program while it is running.</a:t>
            </a:r>
          </a:p>
          <a:p>
            <a:pPr lvl="1"/>
            <a:r>
              <a:rPr lang="en-US" altLang="zh-CN" dirty="0">
                <a:latin typeface="Times New Roman" panose="02020603050405020304" pitchFamily="18" charset="0"/>
              </a:rPr>
              <a:t>switch the CPU among processes frequently.</a:t>
            </a:r>
          </a:p>
          <a:p>
            <a:r>
              <a:rPr lang="en-US" altLang="zh-CN" dirty="0">
                <a:solidFill>
                  <a:srgbClr val="0000FF"/>
                </a:solidFill>
                <a:latin typeface="Times New Roman" panose="02020603050405020304" pitchFamily="18" charset="0"/>
              </a:rPr>
              <a:t>process scheduler</a:t>
            </a:r>
            <a:r>
              <a:rPr lang="zh-CN" altLang="en-US" dirty="0">
                <a:solidFill>
                  <a:srgbClr val="0000FF"/>
                </a:solidFill>
                <a:latin typeface="Times New Roman" panose="02020603050405020304" pitchFamily="18" charset="0"/>
              </a:rPr>
              <a:t>：</a:t>
            </a:r>
            <a:br>
              <a:rPr lang="en-US" altLang="zh-CN" dirty="0">
                <a:solidFill>
                  <a:srgbClr val="0000FF"/>
                </a:solidFill>
                <a:latin typeface="Times New Roman" panose="02020603050405020304" pitchFamily="18" charset="0"/>
              </a:rPr>
            </a:br>
            <a:r>
              <a:rPr lang="en-US" altLang="zh-CN" dirty="0">
                <a:latin typeface="Times New Roman" panose="02020603050405020304" pitchFamily="18" charset="0"/>
              </a:rPr>
              <a:t> selects an available process for execution on the </a:t>
            </a:r>
            <a:r>
              <a:rPr lang="en-US" altLang="zh-CN" sz="2400" dirty="0"/>
              <a:t>CPU</a:t>
            </a:r>
            <a:r>
              <a:rPr lang="en-US" altLang="zh-CN" dirty="0">
                <a:latin typeface="Times New Roman" panose="02020603050405020304" pitchFamily="18" charset="0"/>
              </a:rPr>
              <a:t>.</a:t>
            </a:r>
          </a:p>
          <a:p>
            <a:r>
              <a:rPr lang="en-US" altLang="zh-CN" dirty="0">
                <a:latin typeface="Times New Roman" panose="02020603050405020304" pitchFamily="18" charset="0"/>
              </a:rPr>
              <a:t>On a </a:t>
            </a:r>
            <a:r>
              <a:rPr lang="en-US" altLang="zh-CN" u="sng" dirty="0">
                <a:latin typeface="Times New Roman" panose="02020603050405020304" pitchFamily="18" charset="0"/>
              </a:rPr>
              <a:t>single-processor</a:t>
            </a:r>
            <a:r>
              <a:rPr lang="en-US" altLang="zh-CN" dirty="0">
                <a:latin typeface="Times New Roman" panose="02020603050405020304" pitchFamily="18" charset="0"/>
              </a:rPr>
              <a:t> system, </a:t>
            </a:r>
          </a:p>
          <a:p>
            <a:pPr lvl="1"/>
            <a:r>
              <a:rPr lang="en-US" altLang="zh-CN" u="sng" dirty="0">
                <a:solidFill>
                  <a:srgbClr val="0000FF"/>
                </a:solidFill>
                <a:latin typeface="Times New Roman" panose="02020603050405020304" pitchFamily="18" charset="0"/>
              </a:rPr>
              <a:t>only one running process at most.</a:t>
            </a:r>
          </a:p>
          <a:p>
            <a:pPr lvl="1"/>
            <a:r>
              <a:rPr lang="en-US" altLang="zh-CN" dirty="0">
                <a:latin typeface="Times New Roman" panose="02020603050405020304" pitchFamily="18" charset="0"/>
              </a:rPr>
              <a:t>the rest will have to wait until the </a:t>
            </a:r>
            <a:br>
              <a:rPr lang="en-US" altLang="zh-CN" dirty="0">
                <a:latin typeface="Times New Roman" panose="02020603050405020304" pitchFamily="18" charset="0"/>
              </a:rPr>
            </a:br>
            <a:r>
              <a:rPr lang="en-US" altLang="zh-CN" dirty="0">
                <a:latin typeface="Times New Roman" panose="02020603050405020304" pitchFamily="18" charset="0"/>
              </a:rPr>
              <a:t>CPU is free and can be rescheduled.</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14</a:t>
            </a:fld>
            <a:endParaRPr lang="en-US" altLang="zh-CN"/>
          </a:p>
        </p:txBody>
      </p:sp>
      <p:sp>
        <p:nvSpPr>
          <p:cNvPr id="5" name="圆角矩形 4"/>
          <p:cNvSpPr/>
          <p:nvPr/>
        </p:nvSpPr>
        <p:spPr bwMode="auto">
          <a:xfrm>
            <a:off x="8751295" y="98630"/>
            <a:ext cx="3195355" cy="720000"/>
          </a:xfrm>
          <a:prstGeom prst="roundRect">
            <a:avLst>
              <a:gd name="adj" fmla="val 7488"/>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a:ea typeface="楷体" panose="02010609060101010101" pitchFamily="49" charset="-122"/>
                <a:cs typeface="Times New Roman" panose="02020603050405020304" pitchFamily="18" charset="0"/>
              </a:rPr>
              <a:t>多道程序设计：内存共享</a:t>
            </a:r>
            <a:endParaRPr lang="en-US" altLang="zh-CN" sz="2000" b="1" dirty="0">
              <a:ea typeface="楷体" panose="02010609060101010101" pitchFamily="49" charset="-122"/>
              <a:cs typeface="Times New Roman" panose="02020603050405020304" pitchFamily="18" charset="0"/>
            </a:endParaRPr>
          </a:p>
          <a:p>
            <a:r>
              <a:rPr lang="en-US" altLang="zh-CN" sz="2000" b="1" dirty="0">
                <a:ea typeface="楷体" panose="02010609060101010101" pitchFamily="49" charset="-122"/>
                <a:cs typeface="Times New Roman" panose="02020603050405020304" pitchFamily="18" charset="0"/>
              </a:rPr>
              <a:t>CPU</a:t>
            </a:r>
            <a:r>
              <a:rPr lang="zh-CN" altLang="en-US" sz="2000" b="1" dirty="0">
                <a:ea typeface="楷体" panose="02010609060101010101" pitchFamily="49" charset="-122"/>
                <a:cs typeface="Times New Roman" panose="02020603050405020304" pitchFamily="18" charset="0"/>
              </a:rPr>
              <a:t>调度：</a:t>
            </a:r>
            <a:r>
              <a:rPr lang="en-US" altLang="zh-CN" sz="2000" b="1" dirty="0">
                <a:ea typeface="楷体" panose="02010609060101010101" pitchFamily="49" charset="-122"/>
                <a:cs typeface="Times New Roman" panose="02020603050405020304" pitchFamily="18" charset="0"/>
              </a:rPr>
              <a:t>CPU</a:t>
            </a:r>
            <a:r>
              <a:rPr lang="zh-CN" altLang="en-US" sz="2000" b="1" dirty="0">
                <a:ea typeface="楷体" panose="02010609060101010101" pitchFamily="49" charset="-122"/>
                <a:cs typeface="Times New Roman" panose="02020603050405020304" pitchFamily="18" charset="0"/>
              </a:rPr>
              <a:t>共享</a:t>
            </a:r>
          </a:p>
        </p:txBody>
      </p:sp>
      <p:sp>
        <p:nvSpPr>
          <p:cNvPr id="6" name="矩形: 圆角 5">
            <a:extLst>
              <a:ext uri="{FF2B5EF4-FFF2-40B4-BE49-F238E27FC236}">
                <a16:creationId xmlns:a16="http://schemas.microsoft.com/office/drawing/2014/main" id="{D43A9DD7-8B8F-E1A2-E96B-31234166BD08}"/>
              </a:ext>
            </a:extLst>
          </p:cNvPr>
          <p:cNvSpPr/>
          <p:nvPr/>
        </p:nvSpPr>
        <p:spPr bwMode="auto">
          <a:xfrm>
            <a:off x="269990" y="3879050"/>
            <a:ext cx="6501085" cy="2115235"/>
          </a:xfrm>
          <a:prstGeom prst="roundRect">
            <a:avLst>
              <a:gd name="adj" fmla="val 11011"/>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pic>
        <p:nvPicPr>
          <p:cNvPr id="7" name="图片 6">
            <a:extLst>
              <a:ext uri="{FF2B5EF4-FFF2-40B4-BE49-F238E27FC236}">
                <a16:creationId xmlns:a16="http://schemas.microsoft.com/office/drawing/2014/main" id="{5BE2420F-7F3E-EEB6-C465-4536B3D0F8E8}"/>
              </a:ext>
            </a:extLst>
          </p:cNvPr>
          <p:cNvPicPr>
            <a:picLocks noChangeAspect="1"/>
          </p:cNvPicPr>
          <p:nvPr/>
        </p:nvPicPr>
        <p:blipFill>
          <a:blip r:embed="rId2"/>
          <a:stretch>
            <a:fillRect/>
          </a:stretch>
        </p:blipFill>
        <p:spPr>
          <a:xfrm>
            <a:off x="7040248" y="4059070"/>
            <a:ext cx="4797822" cy="2025225"/>
          </a:xfrm>
          <a:prstGeom prst="rect">
            <a:avLst/>
          </a:prstGeom>
        </p:spPr>
      </p:pic>
    </p:spTree>
    <p:extLst>
      <p:ext uri="{BB962C8B-B14F-4D97-AF65-F5344CB8AC3E}">
        <p14:creationId xmlns:p14="http://schemas.microsoft.com/office/powerpoint/2010/main" val="8829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6C46A977-F279-0833-DD69-ECAD96D5BF5E}"/>
              </a:ext>
            </a:extLst>
          </p:cNvPr>
          <p:cNvPicPr>
            <a:picLocks noGrp="1" noChangeAspect="1"/>
          </p:cNvPicPr>
          <p:nvPr>
            <p:ph idx="1"/>
          </p:nvPr>
        </p:nvPicPr>
        <p:blipFill>
          <a:blip r:embed="rId2"/>
          <a:stretch>
            <a:fillRect/>
          </a:stretch>
        </p:blipFill>
        <p:spPr>
          <a:xfrm>
            <a:off x="396000" y="1090190"/>
            <a:ext cx="11520000" cy="5534165"/>
          </a:xfrm>
        </p:spPr>
      </p:pic>
      <p:sp>
        <p:nvSpPr>
          <p:cNvPr id="2" name="标题 1">
            <a:extLst>
              <a:ext uri="{FF2B5EF4-FFF2-40B4-BE49-F238E27FC236}">
                <a16:creationId xmlns:a16="http://schemas.microsoft.com/office/drawing/2014/main" id="{1EC27EF0-0138-489A-9376-DE039B2A9BCB}"/>
              </a:ext>
            </a:extLst>
          </p:cNvPr>
          <p:cNvSpPr>
            <a:spLocks noGrp="1"/>
          </p:cNvSpPr>
          <p:nvPr>
            <p:ph type="title"/>
          </p:nvPr>
        </p:nvSpPr>
        <p:spPr/>
        <p:txBody>
          <a:bodyPr/>
          <a:lstStyle/>
          <a:p>
            <a:r>
              <a:rPr lang="zh-CN" altLang="en-US" dirty="0"/>
              <a:t>示例：发送进程 </a:t>
            </a:r>
          </a:p>
        </p:txBody>
      </p:sp>
      <p:sp>
        <p:nvSpPr>
          <p:cNvPr id="4" name="灯片编号占位符 3">
            <a:extLst>
              <a:ext uri="{FF2B5EF4-FFF2-40B4-BE49-F238E27FC236}">
                <a16:creationId xmlns:a16="http://schemas.microsoft.com/office/drawing/2014/main" id="{6237AA0B-C97E-4879-A6C9-8E2798E55EE4}"/>
              </a:ext>
            </a:extLst>
          </p:cNvPr>
          <p:cNvSpPr>
            <a:spLocks noGrp="1"/>
          </p:cNvSpPr>
          <p:nvPr>
            <p:ph type="sldNum" sz="quarter" idx="10"/>
          </p:nvPr>
        </p:nvSpPr>
        <p:spPr/>
        <p:txBody>
          <a:bodyPr/>
          <a:lstStyle/>
          <a:p>
            <a:fld id="{E66D2CC7-F4CF-4117-A897-807AC786776F}" type="slidenum">
              <a:rPr lang="en-US" altLang="zh-CN" smtClean="0"/>
              <a:pPr/>
              <a:t>140</a:t>
            </a:fld>
            <a:endParaRPr lang="en-US" altLang="zh-CN"/>
          </a:p>
        </p:txBody>
      </p:sp>
      <p:sp>
        <p:nvSpPr>
          <p:cNvPr id="6" name="标题 1">
            <a:extLst>
              <a:ext uri="{FF2B5EF4-FFF2-40B4-BE49-F238E27FC236}">
                <a16:creationId xmlns:a16="http://schemas.microsoft.com/office/drawing/2014/main" id="{F88A1863-D884-4841-9E7B-CFC7C8042741}"/>
              </a:ext>
            </a:extLst>
          </p:cNvPr>
          <p:cNvSpPr txBox="1">
            <a:spLocks/>
          </p:cNvSpPr>
          <p:nvPr/>
        </p:nvSpPr>
        <p:spPr bwMode="auto">
          <a:xfrm>
            <a:off x="6096000" y="134710"/>
            <a:ext cx="5689600" cy="684000"/>
          </a:xfrm>
          <a:prstGeom prst="rect">
            <a:avLst/>
          </a:prstGeom>
          <a:solidFill>
            <a:srgbClr val="002060"/>
          </a:solid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kumimoji="1" sz="36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r>
              <a:rPr lang="zh-CN" altLang="en-US" kern="0" dirty="0">
                <a:solidFill>
                  <a:schemeClr val="bg1"/>
                </a:solidFill>
              </a:rPr>
              <a:t>示例：接收进程</a:t>
            </a:r>
          </a:p>
        </p:txBody>
      </p:sp>
      <p:sp>
        <p:nvSpPr>
          <p:cNvPr id="8" name="五边形 7">
            <a:hlinkClick r:id="rId3" action="ppaction://hlinksldjump"/>
            <a:extLst>
              <a:ext uri="{FF2B5EF4-FFF2-40B4-BE49-F238E27FC236}">
                <a16:creationId xmlns:a16="http://schemas.microsoft.com/office/drawing/2014/main" id="{CC876B8F-EA4D-A37B-7698-8825B5EECEAA}"/>
              </a:ext>
            </a:extLst>
          </p:cNvPr>
          <p:cNvSpPr/>
          <p:nvPr/>
        </p:nvSpPr>
        <p:spPr bwMode="auto">
          <a:xfrm>
            <a:off x="11406590" y="6264316"/>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8964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D6B2DD3-87C7-6150-4E8B-4F29F39EAB95}"/>
              </a:ext>
            </a:extLst>
          </p:cNvPr>
          <p:cNvSpPr>
            <a:spLocks noGrp="1"/>
          </p:cNvSpPr>
          <p:nvPr>
            <p:ph type="title"/>
          </p:nvPr>
        </p:nvSpPr>
        <p:spPr/>
        <p:txBody>
          <a:bodyPr/>
          <a:lstStyle/>
          <a:p>
            <a:r>
              <a:rPr kumimoji="1" lang="en-US" altLang="zh-CN" sz="36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A6: </a:t>
            </a:r>
            <a:r>
              <a:rPr kumimoji="1" lang="en-US" altLang="zh-CN" sz="36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r>
              <a:rPr kumimoji="1" lang="en-US" altLang="zh-CN" sz="36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 Socket</a:t>
            </a:r>
            <a:endParaRPr lang="zh-CN" altLang="en-US" dirty="0"/>
          </a:p>
        </p:txBody>
      </p:sp>
      <p:sp>
        <p:nvSpPr>
          <p:cNvPr id="6" name="内容占位符 5">
            <a:extLst>
              <a:ext uri="{FF2B5EF4-FFF2-40B4-BE49-F238E27FC236}">
                <a16:creationId xmlns:a16="http://schemas.microsoft.com/office/drawing/2014/main" id="{2AEE1D22-AA07-B15F-6C09-FADC83A728CD}"/>
              </a:ext>
            </a:extLst>
          </p:cNvPr>
          <p:cNvSpPr>
            <a:spLocks noGrp="1"/>
          </p:cNvSpPr>
          <p:nvPr>
            <p:ph idx="1"/>
          </p:nvPr>
        </p:nvSpPr>
        <p:spPr/>
        <p:txBody>
          <a:bodyPr/>
          <a:lstStyle/>
          <a:p>
            <a:r>
              <a:rPr lang="en-US" altLang="zh-CN" dirty="0"/>
              <a:t>TCP </a:t>
            </a:r>
            <a:r>
              <a:rPr lang="zh-CN" altLang="en-US" dirty="0"/>
              <a:t>连接状态</a:t>
            </a:r>
            <a:endParaRPr lang="en-US" altLang="zh-CN" dirty="0"/>
          </a:p>
          <a:p>
            <a:r>
              <a:rPr lang="zh-CN" altLang="en-US" dirty="0"/>
              <a:t>连接队列</a:t>
            </a:r>
            <a:endParaRPr lang="en-US" altLang="zh-CN" dirty="0"/>
          </a:p>
          <a:p>
            <a:r>
              <a:rPr lang="zh-CN" altLang="en-US" dirty="0"/>
              <a:t>建立连接需要的数据结构</a:t>
            </a:r>
            <a:endParaRPr lang="en-US" altLang="zh-CN" dirty="0"/>
          </a:p>
          <a:p>
            <a:r>
              <a:rPr lang="zh-CN" altLang="en-US" dirty="0"/>
              <a:t>建立连接的步骤</a:t>
            </a:r>
            <a:endParaRPr lang="en-US" altLang="zh-CN" dirty="0"/>
          </a:p>
          <a:p>
            <a:r>
              <a:rPr lang="zh-CN" altLang="en-US" dirty="0"/>
              <a:t>关闭连接</a:t>
            </a:r>
            <a:endParaRPr lang="en-US" altLang="zh-CN" dirty="0"/>
          </a:p>
          <a:p>
            <a:r>
              <a:rPr lang="zh-CN" altLang="en-US" dirty="0"/>
              <a:t>数据传输</a:t>
            </a:r>
          </a:p>
        </p:txBody>
      </p:sp>
      <p:sp>
        <p:nvSpPr>
          <p:cNvPr id="4" name="灯片编号占位符 3">
            <a:extLst>
              <a:ext uri="{FF2B5EF4-FFF2-40B4-BE49-F238E27FC236}">
                <a16:creationId xmlns:a16="http://schemas.microsoft.com/office/drawing/2014/main" id="{F09D58F8-F62E-4F08-782E-41C58E160514}"/>
              </a:ext>
            </a:extLst>
          </p:cNvPr>
          <p:cNvSpPr>
            <a:spLocks noGrp="1"/>
          </p:cNvSpPr>
          <p:nvPr>
            <p:ph type="sldNum" sz="quarter" idx="10"/>
          </p:nvPr>
        </p:nvSpPr>
        <p:spPr/>
        <p:txBody>
          <a:bodyPr/>
          <a:lstStyle/>
          <a:p>
            <a:fld id="{E66D2CC7-F4CF-4117-A897-807AC786776F}" type="slidenum">
              <a:rPr lang="en-US" altLang="zh-CN" smtClean="0"/>
              <a:pPr/>
              <a:t>141</a:t>
            </a:fld>
            <a:endParaRPr lang="en-US" altLang="zh-CN"/>
          </a:p>
        </p:txBody>
      </p:sp>
    </p:spTree>
    <p:extLst>
      <p:ext uri="{BB962C8B-B14F-4D97-AF65-F5344CB8AC3E}">
        <p14:creationId xmlns:p14="http://schemas.microsoft.com/office/powerpoint/2010/main" val="15653041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TCP </a:t>
            </a:r>
            <a:r>
              <a:rPr lang="zh-CN" altLang="en-US" dirty="0"/>
              <a:t>连接状态</a:t>
            </a:r>
          </a:p>
        </p:txBody>
      </p:sp>
      <p:pic>
        <p:nvPicPr>
          <p:cNvPr id="6" name="内容占位符 5">
            <a:extLst>
              <a:ext uri="{FF2B5EF4-FFF2-40B4-BE49-F238E27FC236}">
                <a16:creationId xmlns:a16="http://schemas.microsoft.com/office/drawing/2014/main" id="{10A63410-D8FE-6490-6D39-A975AFFCB8B1}"/>
              </a:ext>
            </a:extLst>
          </p:cNvPr>
          <p:cNvPicPr>
            <a:picLocks noGrp="1" noChangeAspect="1"/>
          </p:cNvPicPr>
          <p:nvPr>
            <p:ph idx="1"/>
          </p:nvPr>
        </p:nvPicPr>
        <p:blipFill>
          <a:blip r:embed="rId2"/>
          <a:stretch>
            <a:fillRect/>
          </a:stretch>
        </p:blipFill>
        <p:spPr>
          <a:xfrm>
            <a:off x="391238" y="1133745"/>
            <a:ext cx="11520000" cy="5187563"/>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142</a:t>
            </a:fld>
            <a:endParaRPr lang="en-US" altLang="zh-CN" dirty="0"/>
          </a:p>
        </p:txBody>
      </p:sp>
    </p:spTree>
    <p:extLst>
      <p:ext uri="{BB962C8B-B14F-4D97-AF65-F5344CB8AC3E}">
        <p14:creationId xmlns:p14="http://schemas.microsoft.com/office/powerpoint/2010/main" val="33132127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连接队列</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a:xfrm>
            <a:off x="360000" y="1043735"/>
            <a:ext cx="11556000" cy="1710190"/>
          </a:xfrm>
        </p:spPr>
        <p:txBody>
          <a:bodyPr>
            <a:normAutofit fontScale="85000" lnSpcReduction="20000"/>
          </a:bodyPr>
          <a:lstStyle/>
          <a:p>
            <a:pPr>
              <a:lnSpc>
                <a:spcPct val="120000"/>
              </a:lnSpc>
            </a:pPr>
            <a:r>
              <a:rPr lang="zh-CN" altLang="en-US" dirty="0"/>
              <a:t>单</a:t>
            </a:r>
            <a:r>
              <a:rPr lang="en-US" altLang="zh-CN" dirty="0"/>
              <a:t>CPU</a:t>
            </a:r>
            <a:r>
              <a:rPr lang="zh-CN" altLang="en-US" dirty="0"/>
              <a:t>的服务端在同一时间只能处理一个连接</a:t>
            </a:r>
            <a:endParaRPr lang="en-US" altLang="zh-CN" dirty="0"/>
          </a:p>
          <a:p>
            <a:pPr>
              <a:lnSpc>
                <a:spcPct val="120000"/>
              </a:lnSpc>
            </a:pPr>
            <a:r>
              <a:rPr lang="zh-CN" altLang="en-US" dirty="0"/>
              <a:t>当由多个客户端尝试与服务端建立连接时，服务端应当能够对暂时无法响应的连接请求进行缓存，以便后续再进行处理。</a:t>
            </a:r>
            <a:endParaRPr lang="en-US" altLang="zh-CN" dirty="0"/>
          </a:p>
          <a:p>
            <a:pPr>
              <a:lnSpc>
                <a:spcPct val="120000"/>
              </a:lnSpc>
            </a:pPr>
            <a:r>
              <a:rPr lang="en-US" altLang="zh-CN" dirty="0" err="1"/>
              <a:t>openEuler</a:t>
            </a:r>
            <a:r>
              <a:rPr lang="zh-CN" altLang="en-US" dirty="0"/>
              <a:t>提供了两个连接队列：半连接队列、全连接队列</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143</a:t>
            </a:fld>
            <a:endParaRPr lang="en-US" altLang="zh-CN"/>
          </a:p>
        </p:txBody>
      </p:sp>
      <p:pic>
        <p:nvPicPr>
          <p:cNvPr id="8" name="内容占位符 7">
            <a:extLst>
              <a:ext uri="{FF2B5EF4-FFF2-40B4-BE49-F238E27FC236}">
                <a16:creationId xmlns:a16="http://schemas.microsoft.com/office/drawing/2014/main" id="{F8BFAB75-DBCE-3479-23C3-B7EB751469C0}"/>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460485" y="2834645"/>
            <a:ext cx="7766050" cy="3735388"/>
          </a:xfrm>
        </p:spPr>
      </p:pic>
    </p:spTree>
    <p:extLst>
      <p:ext uri="{BB962C8B-B14F-4D97-AF65-F5344CB8AC3E}">
        <p14:creationId xmlns:p14="http://schemas.microsoft.com/office/powerpoint/2010/main" val="15511365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建立连接需要的数据结构</a:t>
            </a:r>
          </a:p>
        </p:txBody>
      </p:sp>
      <p:pic>
        <p:nvPicPr>
          <p:cNvPr id="12" name="内容占位符 11">
            <a:extLst>
              <a:ext uri="{FF2B5EF4-FFF2-40B4-BE49-F238E27FC236}">
                <a16:creationId xmlns:a16="http://schemas.microsoft.com/office/drawing/2014/main" id="{41E1DE9D-3E44-829A-EB15-C3A793F60AF5}"/>
              </a:ext>
            </a:extLst>
          </p:cNvPr>
          <p:cNvPicPr>
            <a:picLocks noGrp="1" noChangeAspect="1"/>
          </p:cNvPicPr>
          <p:nvPr>
            <p:ph idx="1"/>
          </p:nvPr>
        </p:nvPicPr>
        <p:blipFill>
          <a:blip r:embed="rId3"/>
          <a:stretch>
            <a:fillRect/>
          </a:stretch>
        </p:blipFill>
        <p:spPr>
          <a:xfrm>
            <a:off x="381645" y="1050015"/>
            <a:ext cx="11520000" cy="5548950"/>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144</a:t>
            </a:fld>
            <a:endParaRPr lang="en-US" altLang="zh-CN"/>
          </a:p>
        </p:txBody>
      </p:sp>
    </p:spTree>
    <p:extLst>
      <p:ext uri="{BB962C8B-B14F-4D97-AF65-F5344CB8AC3E}">
        <p14:creationId xmlns:p14="http://schemas.microsoft.com/office/powerpoint/2010/main" val="14649616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建立连接的步骤</a:t>
            </a:r>
            <a:endParaRPr lang="en-US" altLang="zh-CN" dirty="0"/>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p:txBody>
          <a:bodyPr/>
          <a:lstStyle/>
          <a:p>
            <a:pPr marL="514350" indent="-514350">
              <a:buFont typeface="+mj-lt"/>
              <a:buAutoNum type="arabicPeriod"/>
            </a:pPr>
            <a:r>
              <a:rPr lang="zh-CN" altLang="en-US" dirty="0"/>
              <a:t>创建</a:t>
            </a:r>
            <a:r>
              <a:rPr lang="en-US" altLang="zh-CN" dirty="0"/>
              <a:t>socket</a:t>
            </a:r>
          </a:p>
          <a:p>
            <a:pPr marL="514350" indent="-514350">
              <a:buFont typeface="+mj-lt"/>
              <a:buAutoNum type="arabicPeriod"/>
            </a:pPr>
            <a:r>
              <a:rPr lang="zh-CN" altLang="en-US" dirty="0"/>
              <a:t>服务端调用函数</a:t>
            </a:r>
            <a:r>
              <a:rPr lang="en-US" altLang="zh-CN" dirty="0"/>
              <a:t>listen()</a:t>
            </a:r>
            <a:r>
              <a:rPr lang="zh-CN" altLang="en-US" dirty="0"/>
              <a:t>进入监听状态</a:t>
            </a:r>
            <a:endParaRPr lang="en-US" altLang="zh-CN" dirty="0"/>
          </a:p>
          <a:p>
            <a:pPr marL="514350" indent="-514350">
              <a:buFont typeface="+mj-lt"/>
              <a:buAutoNum type="arabicPeriod"/>
            </a:pPr>
            <a:r>
              <a:rPr lang="zh-CN" altLang="en-US" dirty="0"/>
              <a:t>服务端调用函数</a:t>
            </a:r>
            <a:r>
              <a:rPr lang="en-US" altLang="zh-CN" dirty="0"/>
              <a:t>accept()</a:t>
            </a:r>
            <a:r>
              <a:rPr lang="zh-CN" altLang="en-US" dirty="0"/>
              <a:t>等待与客户端建立连接</a:t>
            </a:r>
            <a:endParaRPr lang="en-US" altLang="zh-CN" dirty="0"/>
          </a:p>
          <a:p>
            <a:pPr marL="514350" indent="-514350">
              <a:buFont typeface="+mj-lt"/>
              <a:buAutoNum type="arabicPeriod"/>
            </a:pPr>
            <a:r>
              <a:rPr lang="zh-CN" altLang="en-US" dirty="0"/>
              <a:t>客户端发起第一次“握手”</a:t>
            </a:r>
            <a:endParaRPr lang="en-US" altLang="zh-CN" dirty="0"/>
          </a:p>
          <a:p>
            <a:pPr marL="514350" indent="-514350">
              <a:buFont typeface="+mj-lt"/>
              <a:buAutoNum type="arabicPeriod"/>
            </a:pPr>
            <a:r>
              <a:rPr lang="zh-CN" altLang="en-US" dirty="0"/>
              <a:t>服务端处理第一次“握手”并发起第二次“握手”</a:t>
            </a:r>
            <a:endParaRPr lang="en-US" altLang="zh-CN" dirty="0"/>
          </a:p>
          <a:p>
            <a:pPr marL="514350" indent="-514350">
              <a:buFont typeface="+mj-lt"/>
              <a:buAutoNum type="arabicPeriod"/>
            </a:pPr>
            <a:r>
              <a:rPr lang="zh-CN" altLang="en-US" dirty="0"/>
              <a:t>客户端处理第二次“握手”并发起第三次“握手”</a:t>
            </a:r>
            <a:endParaRPr lang="en-US" altLang="zh-CN" dirty="0"/>
          </a:p>
          <a:p>
            <a:pPr marL="514350" indent="-514350">
              <a:buFont typeface="+mj-lt"/>
              <a:buAutoNum type="arabicPeriod"/>
            </a:pPr>
            <a:r>
              <a:rPr lang="zh-CN" altLang="en-US" dirty="0"/>
              <a:t>服务端处理第三次“握手”信号</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145</a:t>
            </a:fld>
            <a:endParaRPr lang="en-US" altLang="zh-CN"/>
          </a:p>
        </p:txBody>
      </p:sp>
    </p:spTree>
    <p:extLst>
      <p:ext uri="{BB962C8B-B14F-4D97-AF65-F5344CB8AC3E}">
        <p14:creationId xmlns:p14="http://schemas.microsoft.com/office/powerpoint/2010/main" val="41358704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1. </a:t>
            </a:r>
            <a:r>
              <a:rPr lang="zh-CN" altLang="en-US" dirty="0"/>
              <a:t>创建</a:t>
            </a:r>
            <a:r>
              <a:rPr lang="en-US" altLang="zh-CN" dirty="0"/>
              <a:t>socket</a:t>
            </a:r>
          </a:p>
        </p:txBody>
      </p:sp>
      <p:sp>
        <p:nvSpPr>
          <p:cNvPr id="3" name="内容占位符 2">
            <a:extLst>
              <a:ext uri="{FF2B5EF4-FFF2-40B4-BE49-F238E27FC236}">
                <a16:creationId xmlns:a16="http://schemas.microsoft.com/office/drawing/2014/main" id="{3A76B7B0-2A01-4851-8BE6-8740E026E612}"/>
              </a:ext>
            </a:extLst>
          </p:cNvPr>
          <p:cNvSpPr>
            <a:spLocks noGrp="1"/>
          </p:cNvSpPr>
          <p:nvPr>
            <p:ph idx="1"/>
          </p:nvPr>
        </p:nvSpPr>
        <p:spPr>
          <a:xfrm>
            <a:off x="396647" y="1088739"/>
            <a:ext cx="11520000" cy="945105"/>
          </a:xfrm>
        </p:spPr>
        <p:txBody>
          <a:bodyPr>
            <a:normAutofit/>
          </a:bodyPr>
          <a:lstStyle/>
          <a:p>
            <a:r>
              <a:rPr lang="zh-CN" altLang="en-US" dirty="0"/>
              <a:t>连接之前，客户端和服务端都要调用函数</a:t>
            </a:r>
            <a:r>
              <a:rPr lang="en-US" altLang="zh-CN" dirty="0"/>
              <a:t>socket()</a:t>
            </a:r>
            <a:r>
              <a:rPr lang="zh-CN" altLang="en-US" dirty="0"/>
              <a:t>创建与结构体</a:t>
            </a:r>
            <a:r>
              <a:rPr lang="en-US" altLang="zh-CN" dirty="0"/>
              <a:t>socket</a:t>
            </a:r>
            <a:r>
              <a:rPr lang="zh-CN" altLang="en-US" dirty="0"/>
              <a:t>相关的资源。</a:t>
            </a:r>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146</a:t>
            </a:fld>
            <a:endParaRPr lang="en-US" altLang="zh-CN"/>
          </a:p>
        </p:txBody>
      </p:sp>
      <p:pic>
        <p:nvPicPr>
          <p:cNvPr id="7" name="内容占位符 6">
            <a:extLst>
              <a:ext uri="{FF2B5EF4-FFF2-40B4-BE49-F238E27FC236}">
                <a16:creationId xmlns:a16="http://schemas.microsoft.com/office/drawing/2014/main" id="{BCD00F9D-432C-E4CB-B5C5-B3C57735C6CA}"/>
              </a:ext>
            </a:extLst>
          </p:cNvPr>
          <p:cNvPicPr>
            <a:picLocks noGrp="1" noChangeAspect="1"/>
          </p:cNvPicPr>
          <p:nvPr>
            <p:ph idx="11"/>
          </p:nvPr>
        </p:nvPicPr>
        <p:blipFill>
          <a:blip r:embed="rId2"/>
          <a:stretch>
            <a:fillRect/>
          </a:stretch>
        </p:blipFill>
        <p:spPr>
          <a:xfrm>
            <a:off x="432000" y="2196000"/>
            <a:ext cx="11520487" cy="3854438"/>
          </a:xfrm>
        </p:spPr>
      </p:pic>
    </p:spTree>
    <p:extLst>
      <p:ext uri="{BB962C8B-B14F-4D97-AF65-F5344CB8AC3E}">
        <p14:creationId xmlns:p14="http://schemas.microsoft.com/office/powerpoint/2010/main" val="26751643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2. </a:t>
            </a:r>
            <a:r>
              <a:rPr lang="zh-CN" altLang="en-US" dirty="0"/>
              <a:t>服务端调用函数</a:t>
            </a:r>
            <a:r>
              <a:rPr lang="en-US" altLang="zh-CN" dirty="0"/>
              <a:t>listen()</a:t>
            </a:r>
            <a:r>
              <a:rPr lang="zh-CN" altLang="en-US" dirty="0"/>
              <a:t>进入监听状态</a:t>
            </a:r>
            <a:endParaRPr lang="en-US" altLang="zh-CN" dirty="0"/>
          </a:p>
        </p:txBody>
      </p:sp>
      <p:sp>
        <p:nvSpPr>
          <p:cNvPr id="5" name="内容占位符 4">
            <a:extLst>
              <a:ext uri="{FF2B5EF4-FFF2-40B4-BE49-F238E27FC236}">
                <a16:creationId xmlns:a16="http://schemas.microsoft.com/office/drawing/2014/main" id="{94F0E16C-2432-C1D7-9A0B-4BAEC2F65EAA}"/>
              </a:ext>
            </a:extLst>
          </p:cNvPr>
          <p:cNvSpPr>
            <a:spLocks noGrp="1"/>
          </p:cNvSpPr>
          <p:nvPr>
            <p:ph idx="1"/>
          </p:nvPr>
        </p:nvSpPr>
        <p:spPr>
          <a:xfrm>
            <a:off x="396647" y="1088740"/>
            <a:ext cx="11520000" cy="1260140"/>
          </a:xfrm>
        </p:spPr>
        <p:txBody>
          <a:bodyPr>
            <a:normAutofit fontScale="92500" lnSpcReduction="10000"/>
          </a:bodyPr>
          <a:lstStyle/>
          <a:p>
            <a:r>
              <a:rPr lang="zh-CN" altLang="en-US" dirty="0"/>
              <a:t>函数完成两项工作</a:t>
            </a:r>
            <a:endParaRPr lang="en-US" altLang="zh-CN" dirty="0"/>
          </a:p>
          <a:p>
            <a:pPr lvl="1"/>
            <a:r>
              <a:rPr lang="zh-CN" altLang="en-US" dirty="0"/>
              <a:t>指定全连接队列大小</a:t>
            </a:r>
            <a:endParaRPr lang="en-US" altLang="zh-CN" dirty="0"/>
          </a:p>
          <a:p>
            <a:pPr lvl="1"/>
            <a:r>
              <a:rPr lang="zh-CN" altLang="en-US" dirty="0"/>
              <a:t>将主动</a:t>
            </a:r>
            <a:r>
              <a:rPr lang="en-US" altLang="zh-CN" dirty="0"/>
              <a:t>socket</a:t>
            </a:r>
            <a:r>
              <a:rPr lang="zh-CN" altLang="en-US" dirty="0"/>
              <a:t>转换为被动</a:t>
            </a:r>
            <a:r>
              <a:rPr lang="en-US" altLang="zh-CN" dirty="0"/>
              <a:t>socket</a:t>
            </a:r>
            <a:endParaRPr lang="zh-CN" altLang="en-US" dirty="0"/>
          </a:p>
        </p:txBody>
      </p:sp>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147</a:t>
            </a:fld>
            <a:endParaRPr lang="en-US" altLang="zh-CN"/>
          </a:p>
        </p:txBody>
      </p:sp>
      <p:pic>
        <p:nvPicPr>
          <p:cNvPr id="7" name="内容占位符 6">
            <a:extLst>
              <a:ext uri="{FF2B5EF4-FFF2-40B4-BE49-F238E27FC236}">
                <a16:creationId xmlns:a16="http://schemas.microsoft.com/office/drawing/2014/main" id="{0B166172-9767-955F-FF46-065AAFD4339E}"/>
              </a:ext>
            </a:extLst>
          </p:cNvPr>
          <p:cNvPicPr>
            <a:picLocks noGrp="1" noChangeAspect="1"/>
          </p:cNvPicPr>
          <p:nvPr>
            <p:ph idx="11"/>
          </p:nvPr>
        </p:nvPicPr>
        <p:blipFill>
          <a:blip r:embed="rId3"/>
          <a:stretch>
            <a:fillRect/>
          </a:stretch>
        </p:blipFill>
        <p:spPr>
          <a:xfrm>
            <a:off x="432000" y="2448000"/>
            <a:ext cx="11520487" cy="3910099"/>
          </a:xfrm>
        </p:spPr>
      </p:pic>
    </p:spTree>
    <p:extLst>
      <p:ext uri="{BB962C8B-B14F-4D97-AF65-F5344CB8AC3E}">
        <p14:creationId xmlns:p14="http://schemas.microsoft.com/office/powerpoint/2010/main" val="36442371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3. </a:t>
            </a:r>
            <a:r>
              <a:rPr lang="zh-CN" altLang="en-US" dirty="0"/>
              <a:t>服务端调用函数</a:t>
            </a:r>
            <a:r>
              <a:rPr lang="en-US" altLang="zh-CN" dirty="0"/>
              <a:t>accept()</a:t>
            </a:r>
            <a:r>
              <a:rPr lang="zh-CN" altLang="en-US" dirty="0"/>
              <a:t>等待与客户端建立连接</a:t>
            </a:r>
            <a:endParaRPr lang="en-US" altLang="zh-CN" dirty="0"/>
          </a:p>
        </p:txBody>
      </p:sp>
      <p:pic>
        <p:nvPicPr>
          <p:cNvPr id="6" name="内容占位符 5">
            <a:extLst>
              <a:ext uri="{FF2B5EF4-FFF2-40B4-BE49-F238E27FC236}">
                <a16:creationId xmlns:a16="http://schemas.microsoft.com/office/drawing/2014/main" id="{5047E56F-7723-830B-F74C-CBDC43DBE2BB}"/>
              </a:ext>
            </a:extLst>
          </p:cNvPr>
          <p:cNvPicPr>
            <a:picLocks noGrp="1" noChangeAspect="1"/>
          </p:cNvPicPr>
          <p:nvPr>
            <p:ph idx="1"/>
          </p:nvPr>
        </p:nvPicPr>
        <p:blipFill>
          <a:blip r:embed="rId3"/>
          <a:stretch>
            <a:fillRect/>
          </a:stretch>
        </p:blipFill>
        <p:spPr>
          <a:xfrm>
            <a:off x="396000" y="1133745"/>
            <a:ext cx="11555412" cy="5257664"/>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148</a:t>
            </a:fld>
            <a:endParaRPr lang="en-US" altLang="zh-CN"/>
          </a:p>
        </p:txBody>
      </p:sp>
    </p:spTree>
    <p:extLst>
      <p:ext uri="{BB962C8B-B14F-4D97-AF65-F5344CB8AC3E}">
        <p14:creationId xmlns:p14="http://schemas.microsoft.com/office/powerpoint/2010/main" val="2304589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4. </a:t>
            </a:r>
            <a:r>
              <a:rPr lang="zh-CN" altLang="en-US" dirty="0"/>
              <a:t>客户端发起第一次“握手”</a:t>
            </a:r>
            <a:endParaRPr lang="en-US" altLang="zh-CN" dirty="0"/>
          </a:p>
        </p:txBody>
      </p:sp>
      <p:pic>
        <p:nvPicPr>
          <p:cNvPr id="6" name="内容占位符 5">
            <a:extLst>
              <a:ext uri="{FF2B5EF4-FFF2-40B4-BE49-F238E27FC236}">
                <a16:creationId xmlns:a16="http://schemas.microsoft.com/office/drawing/2014/main" id="{E51D1B97-02DA-EA81-8265-4C1A90E4CD7F}"/>
              </a:ext>
            </a:extLst>
          </p:cNvPr>
          <p:cNvPicPr>
            <a:picLocks noGrp="1" noChangeAspect="1"/>
          </p:cNvPicPr>
          <p:nvPr>
            <p:ph idx="1"/>
          </p:nvPr>
        </p:nvPicPr>
        <p:blipFill>
          <a:blip r:embed="rId3"/>
          <a:stretch>
            <a:fillRect/>
          </a:stretch>
        </p:blipFill>
        <p:spPr>
          <a:xfrm>
            <a:off x="396000" y="1133745"/>
            <a:ext cx="11555412" cy="4471524"/>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149</a:t>
            </a:fld>
            <a:endParaRPr lang="en-US" altLang="zh-CN"/>
          </a:p>
        </p:txBody>
      </p:sp>
    </p:spTree>
    <p:extLst>
      <p:ext uri="{BB962C8B-B14F-4D97-AF65-F5344CB8AC3E}">
        <p14:creationId xmlns:p14="http://schemas.microsoft.com/office/powerpoint/2010/main" val="1356483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zh-CN" dirty="0"/>
              <a:t>Scheduling Queues</a:t>
            </a:r>
          </a:p>
        </p:txBody>
      </p:sp>
      <p:sp>
        <p:nvSpPr>
          <p:cNvPr id="320515" name="Rectangle 3"/>
          <p:cNvSpPr>
            <a:spLocks noGrp="1" noChangeArrowheads="1"/>
          </p:cNvSpPr>
          <p:nvPr>
            <p:ph idx="1"/>
          </p:nvPr>
        </p:nvSpPr>
        <p:spPr/>
        <p:txBody>
          <a:bodyPr/>
          <a:lstStyle/>
          <a:p>
            <a:r>
              <a:rPr lang="en-US" altLang="zh-CN" dirty="0">
                <a:solidFill>
                  <a:srgbClr val="0000FF"/>
                </a:solidFill>
                <a:latin typeface="Times New Roman" panose="02020603050405020304" pitchFamily="18" charset="0"/>
              </a:rPr>
              <a:t>Job queue </a:t>
            </a:r>
            <a:r>
              <a:rPr lang="en-US" altLang="zh-CN" dirty="0">
                <a:latin typeface="Times New Roman" panose="02020603050405020304" pitchFamily="18" charset="0"/>
              </a:rPr>
              <a:t>– set of all processes in the system.</a:t>
            </a:r>
          </a:p>
          <a:p>
            <a:r>
              <a:rPr lang="en-US" altLang="zh-CN" dirty="0">
                <a:solidFill>
                  <a:srgbClr val="0000FF"/>
                </a:solidFill>
                <a:latin typeface="Times New Roman" panose="02020603050405020304" pitchFamily="18" charset="0"/>
              </a:rPr>
              <a:t>Ready queue </a:t>
            </a:r>
            <a:r>
              <a:rPr lang="en-US" altLang="zh-CN" dirty="0">
                <a:latin typeface="Times New Roman" panose="02020603050405020304" pitchFamily="18" charset="0"/>
              </a:rPr>
              <a:t>– set of all processes residing in main memory, </a:t>
            </a:r>
            <a:r>
              <a:rPr lang="en-US" altLang="zh-CN" dirty="0">
                <a:solidFill>
                  <a:srgbClr val="0000FF"/>
                </a:solidFill>
                <a:latin typeface="Times New Roman" panose="02020603050405020304" pitchFamily="18" charset="0"/>
              </a:rPr>
              <a:t>ready</a:t>
            </a:r>
            <a:r>
              <a:rPr lang="en-US" altLang="zh-CN" dirty="0">
                <a:latin typeface="Times New Roman" panose="02020603050405020304" pitchFamily="18" charset="0"/>
              </a:rPr>
              <a:t> and waiting to execute.</a:t>
            </a:r>
          </a:p>
          <a:p>
            <a:pPr lvl="1"/>
            <a:r>
              <a:rPr lang="en-US" altLang="zh-CN" dirty="0">
                <a:latin typeface="Times New Roman" panose="02020603050405020304" pitchFamily="18" charset="0"/>
              </a:rPr>
              <a:t>generally stored as a linked list.</a:t>
            </a:r>
          </a:p>
          <a:p>
            <a:pPr lvl="1"/>
            <a:r>
              <a:rPr lang="en-US" altLang="zh-CN" dirty="0">
                <a:latin typeface="Times New Roman" panose="02020603050405020304" pitchFamily="18" charset="0"/>
              </a:rPr>
              <a:t>header contains pointers to the first and final PCBs in the list.</a:t>
            </a:r>
          </a:p>
        </p:txBody>
      </p:sp>
      <p:sp>
        <p:nvSpPr>
          <p:cNvPr id="29" name="灯片编号占位符 3"/>
          <p:cNvSpPr>
            <a:spLocks noGrp="1"/>
          </p:cNvSpPr>
          <p:nvPr>
            <p:ph type="sldNum" sz="quarter" idx="10"/>
          </p:nvPr>
        </p:nvSpPr>
        <p:spPr/>
        <p:txBody>
          <a:bodyPr/>
          <a:lstStyle/>
          <a:p>
            <a:fld id="{9A996B3C-0D9E-4858-A46B-74BB8E47B7D4}" type="slidenum">
              <a:rPr lang="en-US" altLang="zh-CN"/>
              <a:pPr/>
              <a:t>15</a:t>
            </a:fld>
            <a:endParaRPr lang="en-US" altLang="zh-CN"/>
          </a:p>
        </p:txBody>
      </p:sp>
      <p:grpSp>
        <p:nvGrpSpPr>
          <p:cNvPr id="320516" name="Group 4"/>
          <p:cNvGrpSpPr>
            <a:grpSpLocks/>
          </p:cNvGrpSpPr>
          <p:nvPr/>
        </p:nvGrpSpPr>
        <p:grpSpPr bwMode="auto">
          <a:xfrm>
            <a:off x="1876426" y="3886717"/>
            <a:ext cx="7800975" cy="2287588"/>
            <a:chOff x="222" y="2735"/>
            <a:chExt cx="4914" cy="1441"/>
          </a:xfrm>
        </p:grpSpPr>
        <p:grpSp>
          <p:nvGrpSpPr>
            <p:cNvPr id="320517" name="Group 5"/>
            <p:cNvGrpSpPr>
              <a:grpSpLocks/>
            </p:cNvGrpSpPr>
            <p:nvPr/>
          </p:nvGrpSpPr>
          <p:grpSpPr bwMode="auto">
            <a:xfrm>
              <a:off x="222" y="2736"/>
              <a:ext cx="1462" cy="768"/>
              <a:chOff x="222" y="2736"/>
              <a:chExt cx="1462" cy="768"/>
            </a:xfrm>
          </p:grpSpPr>
          <p:sp>
            <p:nvSpPr>
              <p:cNvPr id="320518" name="Rectangle 6"/>
              <p:cNvSpPr>
                <a:spLocks noChangeArrowheads="1"/>
              </p:cNvSpPr>
              <p:nvPr/>
            </p:nvSpPr>
            <p:spPr bwMode="auto">
              <a:xfrm>
                <a:off x="768" y="3024"/>
                <a:ext cx="816" cy="24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head</a:t>
                </a:r>
              </a:p>
            </p:txBody>
          </p:sp>
          <p:sp>
            <p:nvSpPr>
              <p:cNvPr id="320519" name="Rectangle 7"/>
              <p:cNvSpPr>
                <a:spLocks noChangeArrowheads="1"/>
              </p:cNvSpPr>
              <p:nvPr/>
            </p:nvSpPr>
            <p:spPr bwMode="auto">
              <a:xfrm>
                <a:off x="768" y="3264"/>
                <a:ext cx="816" cy="24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tail</a:t>
                </a:r>
              </a:p>
            </p:txBody>
          </p:sp>
          <p:sp>
            <p:nvSpPr>
              <p:cNvPr id="320520" name="Text Box 8"/>
              <p:cNvSpPr txBox="1">
                <a:spLocks noChangeArrowheads="1"/>
              </p:cNvSpPr>
              <p:nvPr/>
            </p:nvSpPr>
            <p:spPr bwMode="auto">
              <a:xfrm>
                <a:off x="249" y="3024"/>
                <a:ext cx="47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a:r>
                  <a:rPr lang="en-US" altLang="zh-CN" sz="2000"/>
                  <a:t>ready</a:t>
                </a:r>
              </a:p>
            </p:txBody>
          </p:sp>
          <p:sp>
            <p:nvSpPr>
              <p:cNvPr id="320521" name="Text Box 9"/>
              <p:cNvSpPr txBox="1">
                <a:spLocks noChangeArrowheads="1"/>
              </p:cNvSpPr>
              <p:nvPr/>
            </p:nvSpPr>
            <p:spPr bwMode="auto">
              <a:xfrm>
                <a:off x="222" y="3254"/>
                <a:ext cx="49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a:r>
                  <a:rPr lang="en-US" altLang="zh-CN" sz="2000"/>
                  <a:t>queue</a:t>
                </a:r>
              </a:p>
            </p:txBody>
          </p:sp>
          <p:sp>
            <p:nvSpPr>
              <p:cNvPr id="320522" name="Text Box 10"/>
              <p:cNvSpPr txBox="1">
                <a:spLocks noChangeArrowheads="1"/>
              </p:cNvSpPr>
              <p:nvPr/>
            </p:nvSpPr>
            <p:spPr bwMode="auto">
              <a:xfrm>
                <a:off x="720" y="2736"/>
                <a:ext cx="96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dirty="0"/>
                  <a:t>queue header</a:t>
                </a:r>
              </a:p>
            </p:txBody>
          </p:sp>
        </p:grpSp>
        <p:grpSp>
          <p:nvGrpSpPr>
            <p:cNvPr id="320523" name="Group 11"/>
            <p:cNvGrpSpPr>
              <a:grpSpLocks/>
            </p:cNvGrpSpPr>
            <p:nvPr/>
          </p:nvGrpSpPr>
          <p:grpSpPr bwMode="auto">
            <a:xfrm>
              <a:off x="2304" y="2735"/>
              <a:ext cx="816" cy="1297"/>
              <a:chOff x="2304" y="2735"/>
              <a:chExt cx="816" cy="1297"/>
            </a:xfrm>
          </p:grpSpPr>
          <p:sp>
            <p:nvSpPr>
              <p:cNvPr id="320524" name="Rectangle 12"/>
              <p:cNvSpPr>
                <a:spLocks noChangeArrowheads="1"/>
              </p:cNvSpPr>
              <p:nvPr/>
            </p:nvSpPr>
            <p:spPr bwMode="auto">
              <a:xfrm>
                <a:off x="2304" y="3024"/>
                <a:ext cx="816" cy="24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p>
            </p:txBody>
          </p:sp>
          <p:sp>
            <p:nvSpPr>
              <p:cNvPr id="320525" name="Rectangle 13"/>
              <p:cNvSpPr>
                <a:spLocks noChangeArrowheads="1"/>
              </p:cNvSpPr>
              <p:nvPr/>
            </p:nvSpPr>
            <p:spPr bwMode="auto">
              <a:xfrm>
                <a:off x="2304" y="3264"/>
                <a:ext cx="816" cy="24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registers</a:t>
                </a:r>
              </a:p>
            </p:txBody>
          </p:sp>
          <p:sp>
            <p:nvSpPr>
              <p:cNvPr id="320526" name="Rectangle 14"/>
              <p:cNvSpPr>
                <a:spLocks noChangeArrowheads="1"/>
              </p:cNvSpPr>
              <p:nvPr/>
            </p:nvSpPr>
            <p:spPr bwMode="auto">
              <a:xfrm>
                <a:off x="2304" y="3504"/>
                <a:ext cx="816" cy="528"/>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320527" name="Text Box 15"/>
              <p:cNvSpPr txBox="1">
                <a:spLocks noChangeArrowheads="1"/>
              </p:cNvSpPr>
              <p:nvPr/>
            </p:nvSpPr>
            <p:spPr bwMode="auto">
              <a:xfrm>
                <a:off x="2497" y="2735"/>
                <a:ext cx="4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a:t>PCB</a:t>
                </a:r>
                <a:r>
                  <a:rPr lang="en-US" altLang="zh-CN" sz="2000" baseline="-25000"/>
                  <a:t>7</a:t>
                </a:r>
                <a:endParaRPr lang="en-US" altLang="zh-CN" sz="2000"/>
              </a:p>
            </p:txBody>
          </p:sp>
        </p:grpSp>
        <p:grpSp>
          <p:nvGrpSpPr>
            <p:cNvPr id="320528" name="Group 16"/>
            <p:cNvGrpSpPr>
              <a:grpSpLocks/>
            </p:cNvGrpSpPr>
            <p:nvPr/>
          </p:nvGrpSpPr>
          <p:grpSpPr bwMode="auto">
            <a:xfrm>
              <a:off x="3936" y="2735"/>
              <a:ext cx="816" cy="1297"/>
              <a:chOff x="4032" y="2735"/>
              <a:chExt cx="816" cy="1297"/>
            </a:xfrm>
          </p:grpSpPr>
          <p:sp>
            <p:nvSpPr>
              <p:cNvPr id="320529" name="Rectangle 17"/>
              <p:cNvSpPr>
                <a:spLocks noChangeArrowheads="1"/>
              </p:cNvSpPr>
              <p:nvPr/>
            </p:nvSpPr>
            <p:spPr bwMode="auto">
              <a:xfrm>
                <a:off x="4032" y="3024"/>
                <a:ext cx="816" cy="24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p>
            </p:txBody>
          </p:sp>
          <p:sp>
            <p:nvSpPr>
              <p:cNvPr id="320530" name="Rectangle 18"/>
              <p:cNvSpPr>
                <a:spLocks noChangeArrowheads="1"/>
              </p:cNvSpPr>
              <p:nvPr/>
            </p:nvSpPr>
            <p:spPr bwMode="auto">
              <a:xfrm>
                <a:off x="4032" y="3264"/>
                <a:ext cx="816" cy="24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registers</a:t>
                </a:r>
              </a:p>
            </p:txBody>
          </p:sp>
          <p:sp>
            <p:nvSpPr>
              <p:cNvPr id="320531" name="Rectangle 19"/>
              <p:cNvSpPr>
                <a:spLocks noChangeArrowheads="1"/>
              </p:cNvSpPr>
              <p:nvPr/>
            </p:nvSpPr>
            <p:spPr bwMode="auto">
              <a:xfrm>
                <a:off x="4032" y="3504"/>
                <a:ext cx="816" cy="528"/>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320532" name="Text Box 20"/>
              <p:cNvSpPr txBox="1">
                <a:spLocks noChangeArrowheads="1"/>
              </p:cNvSpPr>
              <p:nvPr/>
            </p:nvSpPr>
            <p:spPr bwMode="auto">
              <a:xfrm>
                <a:off x="4225" y="2735"/>
                <a:ext cx="4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2000"/>
                  <a:t>PCB</a:t>
                </a:r>
                <a:r>
                  <a:rPr lang="en-US" altLang="zh-CN" sz="2000" baseline="-25000"/>
                  <a:t>2</a:t>
                </a:r>
                <a:endParaRPr lang="en-US" altLang="zh-CN" sz="2000"/>
              </a:p>
            </p:txBody>
          </p:sp>
        </p:grpSp>
        <p:sp>
          <p:nvSpPr>
            <p:cNvPr id="320533" name="Line 21"/>
            <p:cNvSpPr>
              <a:spLocks noChangeShapeType="1"/>
            </p:cNvSpPr>
            <p:nvPr/>
          </p:nvSpPr>
          <p:spPr bwMode="auto">
            <a:xfrm>
              <a:off x="1488" y="3168"/>
              <a:ext cx="8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34" name="Line 22"/>
            <p:cNvSpPr>
              <a:spLocks noChangeShapeType="1"/>
            </p:cNvSpPr>
            <p:nvPr/>
          </p:nvSpPr>
          <p:spPr bwMode="auto">
            <a:xfrm>
              <a:off x="3120" y="3168"/>
              <a:ext cx="8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0535" name="Group 23"/>
            <p:cNvGrpSpPr>
              <a:grpSpLocks/>
            </p:cNvGrpSpPr>
            <p:nvPr/>
          </p:nvGrpSpPr>
          <p:grpSpPr bwMode="auto">
            <a:xfrm>
              <a:off x="4656" y="3168"/>
              <a:ext cx="480" cy="144"/>
              <a:chOff x="4656" y="3168"/>
              <a:chExt cx="480" cy="144"/>
            </a:xfrm>
          </p:grpSpPr>
          <p:sp>
            <p:nvSpPr>
              <p:cNvPr id="320536" name="Line 24"/>
              <p:cNvSpPr>
                <a:spLocks noChangeShapeType="1"/>
              </p:cNvSpPr>
              <p:nvPr/>
            </p:nvSpPr>
            <p:spPr bwMode="auto">
              <a:xfrm>
                <a:off x="4656" y="3168"/>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37" name="Line 25"/>
              <p:cNvSpPr>
                <a:spLocks noChangeShapeType="1"/>
              </p:cNvSpPr>
              <p:nvPr/>
            </p:nvSpPr>
            <p:spPr bwMode="auto">
              <a:xfrm>
                <a:off x="5040" y="316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38" name="Line 26"/>
              <p:cNvSpPr>
                <a:spLocks noChangeShapeType="1"/>
              </p:cNvSpPr>
              <p:nvPr/>
            </p:nvSpPr>
            <p:spPr bwMode="auto">
              <a:xfrm>
                <a:off x="4944" y="3264"/>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39" name="Line 27"/>
              <p:cNvSpPr>
                <a:spLocks noChangeShapeType="1"/>
              </p:cNvSpPr>
              <p:nvPr/>
            </p:nvSpPr>
            <p:spPr bwMode="auto">
              <a:xfrm>
                <a:off x="4992" y="331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0540" name="Arc 28"/>
            <p:cNvSpPr>
              <a:spLocks/>
            </p:cNvSpPr>
            <p:nvPr/>
          </p:nvSpPr>
          <p:spPr bwMode="auto">
            <a:xfrm flipV="1">
              <a:off x="1488" y="3408"/>
              <a:ext cx="2448" cy="768"/>
            </a:xfrm>
            <a:custGeom>
              <a:avLst/>
              <a:gdLst>
                <a:gd name="G0" fmla="+- 21578 0 0"/>
                <a:gd name="G1" fmla="+- 21600 0 0"/>
                <a:gd name="G2" fmla="+- 21600 0 0"/>
                <a:gd name="T0" fmla="*/ 0 w 36540"/>
                <a:gd name="T1" fmla="*/ 20628 h 21600"/>
                <a:gd name="T2" fmla="*/ 36540 w 36540"/>
                <a:gd name="T3" fmla="*/ 6021 h 21600"/>
                <a:gd name="T4" fmla="*/ 21578 w 36540"/>
                <a:gd name="T5" fmla="*/ 21600 h 21600"/>
              </a:gdLst>
              <a:ahLst/>
              <a:cxnLst>
                <a:cxn ang="0">
                  <a:pos x="T0" y="T1"/>
                </a:cxn>
                <a:cxn ang="0">
                  <a:pos x="T2" y="T3"/>
                </a:cxn>
                <a:cxn ang="0">
                  <a:pos x="T4" y="T5"/>
                </a:cxn>
              </a:cxnLst>
              <a:rect l="0" t="0" r="r" b="b"/>
              <a:pathLst>
                <a:path w="36540" h="21600" fill="none" extrusionOk="0">
                  <a:moveTo>
                    <a:pt x="-1" y="20627"/>
                  </a:moveTo>
                  <a:cubicBezTo>
                    <a:pt x="519" y="9088"/>
                    <a:pt x="10026" y="-1"/>
                    <a:pt x="21578" y="0"/>
                  </a:cubicBezTo>
                  <a:cubicBezTo>
                    <a:pt x="27155" y="0"/>
                    <a:pt x="32517" y="2157"/>
                    <a:pt x="36539" y="6021"/>
                  </a:cubicBezTo>
                </a:path>
                <a:path w="36540" h="21600" stroke="0" extrusionOk="0">
                  <a:moveTo>
                    <a:pt x="-1" y="20627"/>
                  </a:moveTo>
                  <a:cubicBezTo>
                    <a:pt x="519" y="9088"/>
                    <a:pt x="10026" y="-1"/>
                    <a:pt x="21578" y="0"/>
                  </a:cubicBezTo>
                  <a:cubicBezTo>
                    <a:pt x="27155" y="0"/>
                    <a:pt x="32517" y="2157"/>
                    <a:pt x="36539" y="6021"/>
                  </a:cubicBezTo>
                  <a:lnTo>
                    <a:pt x="21578"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008679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Effect transition="in" filter="wipe(left)">
                                      <p:cBhvr>
                                        <p:cTn id="7" dur="500"/>
                                        <p:tgtEl>
                                          <p:spTgt spid="320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0515">
                                            <p:txEl>
                                              <p:pRg st="1" end="1"/>
                                            </p:txEl>
                                          </p:spTgt>
                                        </p:tgtEl>
                                        <p:attrNameLst>
                                          <p:attrName>style.visibility</p:attrName>
                                        </p:attrNameLst>
                                      </p:cBhvr>
                                      <p:to>
                                        <p:strVal val="visible"/>
                                      </p:to>
                                    </p:set>
                                    <p:animEffect transition="in" filter="wipe(left)">
                                      <p:cBhvr>
                                        <p:cTn id="12" dur="500"/>
                                        <p:tgtEl>
                                          <p:spTgt spid="32051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20515">
                                            <p:txEl>
                                              <p:pRg st="2" end="2"/>
                                            </p:txEl>
                                          </p:spTgt>
                                        </p:tgtEl>
                                        <p:attrNameLst>
                                          <p:attrName>style.visibility</p:attrName>
                                        </p:attrNameLst>
                                      </p:cBhvr>
                                      <p:to>
                                        <p:strVal val="visible"/>
                                      </p:to>
                                    </p:set>
                                    <p:animEffect transition="in" filter="wipe(left)">
                                      <p:cBhvr>
                                        <p:cTn id="15" dur="500"/>
                                        <p:tgtEl>
                                          <p:spTgt spid="32051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0515">
                                            <p:txEl>
                                              <p:pRg st="3" end="3"/>
                                            </p:txEl>
                                          </p:spTgt>
                                        </p:tgtEl>
                                        <p:attrNameLst>
                                          <p:attrName>style.visibility</p:attrName>
                                        </p:attrNameLst>
                                      </p:cBhvr>
                                      <p:to>
                                        <p:strVal val="visible"/>
                                      </p:to>
                                    </p:set>
                                    <p:animEffect transition="in" filter="wipe(left)">
                                      <p:cBhvr>
                                        <p:cTn id="18" dur="500"/>
                                        <p:tgtEl>
                                          <p:spTgt spid="32051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20516"/>
                                        </p:tgtEl>
                                        <p:attrNameLst>
                                          <p:attrName>style.visibility</p:attrName>
                                        </p:attrNameLst>
                                      </p:cBhvr>
                                      <p:to>
                                        <p:strVal val="visible"/>
                                      </p:to>
                                    </p:set>
                                    <p:animEffect transition="in" filter="wipe(left)">
                                      <p:cBhvr>
                                        <p:cTn id="23" dur="500"/>
                                        <p:tgtEl>
                                          <p:spTgt spid="32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5. </a:t>
            </a:r>
            <a:r>
              <a:rPr lang="zh-CN" altLang="en-US" dirty="0"/>
              <a:t>服务端处理第一次“握手”并发起第二次“握手”</a:t>
            </a:r>
            <a:endParaRPr lang="en-US" altLang="zh-CN" dirty="0"/>
          </a:p>
        </p:txBody>
      </p:sp>
      <p:pic>
        <p:nvPicPr>
          <p:cNvPr id="6" name="内容占位符 5">
            <a:extLst>
              <a:ext uri="{FF2B5EF4-FFF2-40B4-BE49-F238E27FC236}">
                <a16:creationId xmlns:a16="http://schemas.microsoft.com/office/drawing/2014/main" id="{E56A98C1-308F-4313-13B1-099956233451}"/>
              </a:ext>
            </a:extLst>
          </p:cNvPr>
          <p:cNvPicPr>
            <a:picLocks noGrp="1" noChangeAspect="1"/>
          </p:cNvPicPr>
          <p:nvPr>
            <p:ph idx="1"/>
          </p:nvPr>
        </p:nvPicPr>
        <p:blipFill>
          <a:blip r:embed="rId3"/>
          <a:stretch>
            <a:fillRect/>
          </a:stretch>
        </p:blipFill>
        <p:spPr>
          <a:xfrm>
            <a:off x="396000" y="1133745"/>
            <a:ext cx="11555412" cy="5376609"/>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150</a:t>
            </a:fld>
            <a:endParaRPr lang="en-US" altLang="zh-CN"/>
          </a:p>
        </p:txBody>
      </p:sp>
    </p:spTree>
    <p:extLst>
      <p:ext uri="{BB962C8B-B14F-4D97-AF65-F5344CB8AC3E}">
        <p14:creationId xmlns:p14="http://schemas.microsoft.com/office/powerpoint/2010/main" val="2058667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6. </a:t>
            </a:r>
            <a:r>
              <a:rPr lang="zh-CN" altLang="en-US" dirty="0"/>
              <a:t>客户端处理第二次“握手”并发起第三次“握手”</a:t>
            </a:r>
            <a:endParaRPr lang="en-US" altLang="zh-CN" dirty="0"/>
          </a:p>
        </p:txBody>
      </p:sp>
      <p:pic>
        <p:nvPicPr>
          <p:cNvPr id="6" name="内容占位符 5">
            <a:extLst>
              <a:ext uri="{FF2B5EF4-FFF2-40B4-BE49-F238E27FC236}">
                <a16:creationId xmlns:a16="http://schemas.microsoft.com/office/drawing/2014/main" id="{97C63FF9-444B-5C74-CF86-48688258AE75}"/>
              </a:ext>
            </a:extLst>
          </p:cNvPr>
          <p:cNvPicPr>
            <a:picLocks noGrp="1" noChangeAspect="1"/>
          </p:cNvPicPr>
          <p:nvPr>
            <p:ph idx="1"/>
          </p:nvPr>
        </p:nvPicPr>
        <p:blipFill>
          <a:blip r:embed="rId3"/>
          <a:stretch>
            <a:fillRect/>
          </a:stretch>
        </p:blipFill>
        <p:spPr>
          <a:xfrm>
            <a:off x="396000" y="1133745"/>
            <a:ext cx="11555412" cy="4052021"/>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151</a:t>
            </a:fld>
            <a:endParaRPr lang="en-US" altLang="zh-CN"/>
          </a:p>
        </p:txBody>
      </p:sp>
    </p:spTree>
    <p:extLst>
      <p:ext uri="{BB962C8B-B14F-4D97-AF65-F5344CB8AC3E}">
        <p14:creationId xmlns:p14="http://schemas.microsoft.com/office/powerpoint/2010/main" val="6128210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en-US" altLang="zh-CN" dirty="0"/>
              <a:t>7. </a:t>
            </a:r>
            <a:r>
              <a:rPr lang="zh-CN" altLang="en-US" dirty="0"/>
              <a:t>服务端处理第三次“握手”信号</a:t>
            </a:r>
            <a:endParaRPr lang="en-US" altLang="zh-CN" dirty="0"/>
          </a:p>
        </p:txBody>
      </p:sp>
      <p:pic>
        <p:nvPicPr>
          <p:cNvPr id="6" name="内容占位符 5">
            <a:extLst>
              <a:ext uri="{FF2B5EF4-FFF2-40B4-BE49-F238E27FC236}">
                <a16:creationId xmlns:a16="http://schemas.microsoft.com/office/drawing/2014/main" id="{A76038F7-AB45-D842-75A0-CE1266E369A7}"/>
              </a:ext>
            </a:extLst>
          </p:cNvPr>
          <p:cNvPicPr>
            <a:picLocks noGrp="1" noChangeAspect="1"/>
          </p:cNvPicPr>
          <p:nvPr>
            <p:ph idx="1"/>
          </p:nvPr>
        </p:nvPicPr>
        <p:blipFill>
          <a:blip r:embed="rId3"/>
          <a:stretch>
            <a:fillRect/>
          </a:stretch>
        </p:blipFill>
        <p:spPr>
          <a:xfrm>
            <a:off x="396001" y="1116000"/>
            <a:ext cx="11479733" cy="5508000"/>
          </a:xfrm>
          <a:solidFill>
            <a:schemeClr val="bg1"/>
          </a:solidFill>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152</a:t>
            </a:fld>
            <a:endParaRPr lang="en-US" altLang="zh-CN"/>
          </a:p>
        </p:txBody>
      </p:sp>
    </p:spTree>
    <p:extLst>
      <p:ext uri="{BB962C8B-B14F-4D97-AF65-F5344CB8AC3E}">
        <p14:creationId xmlns:p14="http://schemas.microsoft.com/office/powerpoint/2010/main" val="23095381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4F78-9CF1-4F35-A19C-C79E133058DC}"/>
              </a:ext>
            </a:extLst>
          </p:cNvPr>
          <p:cNvSpPr>
            <a:spLocks noGrp="1"/>
          </p:cNvSpPr>
          <p:nvPr>
            <p:ph type="title"/>
          </p:nvPr>
        </p:nvSpPr>
        <p:spPr/>
        <p:txBody>
          <a:bodyPr/>
          <a:lstStyle/>
          <a:p>
            <a:r>
              <a:rPr lang="zh-CN" altLang="en-US" dirty="0"/>
              <a:t>关闭连接</a:t>
            </a:r>
            <a:endParaRPr lang="en-US" altLang="zh-CN" dirty="0"/>
          </a:p>
        </p:txBody>
      </p:sp>
      <p:pic>
        <p:nvPicPr>
          <p:cNvPr id="6" name="内容占位符 5">
            <a:extLst>
              <a:ext uri="{FF2B5EF4-FFF2-40B4-BE49-F238E27FC236}">
                <a16:creationId xmlns:a16="http://schemas.microsoft.com/office/drawing/2014/main" id="{652785EB-567A-1252-1B04-26C587C14EF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95905" y="1289324"/>
            <a:ext cx="9684327" cy="5087389"/>
          </a:xfrm>
        </p:spPr>
      </p:pic>
      <p:sp>
        <p:nvSpPr>
          <p:cNvPr id="4" name="灯片编号占位符 3">
            <a:extLst>
              <a:ext uri="{FF2B5EF4-FFF2-40B4-BE49-F238E27FC236}">
                <a16:creationId xmlns:a16="http://schemas.microsoft.com/office/drawing/2014/main" id="{E9455688-A9A7-4486-9544-71CEDA70CD54}"/>
              </a:ext>
            </a:extLst>
          </p:cNvPr>
          <p:cNvSpPr>
            <a:spLocks noGrp="1"/>
          </p:cNvSpPr>
          <p:nvPr>
            <p:ph type="sldNum" sz="quarter" idx="10"/>
          </p:nvPr>
        </p:nvSpPr>
        <p:spPr/>
        <p:txBody>
          <a:bodyPr/>
          <a:lstStyle/>
          <a:p>
            <a:fld id="{E66D2CC7-F4CF-4117-A897-807AC786776F}" type="slidenum">
              <a:rPr lang="en-US" altLang="zh-CN" smtClean="0"/>
              <a:pPr/>
              <a:t>153</a:t>
            </a:fld>
            <a:endParaRPr lang="en-US" altLang="zh-CN"/>
          </a:p>
        </p:txBody>
      </p:sp>
    </p:spTree>
    <p:extLst>
      <p:ext uri="{BB962C8B-B14F-4D97-AF65-F5344CB8AC3E}">
        <p14:creationId xmlns:p14="http://schemas.microsoft.com/office/powerpoint/2010/main" val="2701987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E6B9858-4BCF-515C-3279-01D8833FB174}"/>
              </a:ext>
            </a:extLst>
          </p:cNvPr>
          <p:cNvSpPr>
            <a:spLocks noGrp="1"/>
          </p:cNvSpPr>
          <p:nvPr>
            <p:ph type="title"/>
          </p:nvPr>
        </p:nvSpPr>
        <p:spPr/>
        <p:txBody>
          <a:bodyPr/>
          <a:lstStyle/>
          <a:p>
            <a:r>
              <a:rPr lang="zh-CN" altLang="en-US" dirty="0"/>
              <a:t>客户端主动发起关闭连接，步骤</a:t>
            </a:r>
          </a:p>
        </p:txBody>
      </p:sp>
      <p:sp>
        <p:nvSpPr>
          <p:cNvPr id="7" name="内容占位符 6">
            <a:extLst>
              <a:ext uri="{FF2B5EF4-FFF2-40B4-BE49-F238E27FC236}">
                <a16:creationId xmlns:a16="http://schemas.microsoft.com/office/drawing/2014/main" id="{0C9FCA56-0F86-8227-17B0-0DD5A14C7FAB}"/>
              </a:ext>
            </a:extLst>
          </p:cNvPr>
          <p:cNvSpPr>
            <a:spLocks noGrp="1"/>
          </p:cNvSpPr>
          <p:nvPr>
            <p:ph idx="1"/>
          </p:nvPr>
        </p:nvSpPr>
        <p:spPr/>
        <p:txBody>
          <a:bodyPr/>
          <a:lstStyle/>
          <a:p>
            <a:pPr marL="514350" indent="-514350">
              <a:buFont typeface="+mj-lt"/>
              <a:buAutoNum type="arabicPeriod"/>
            </a:pPr>
            <a:r>
              <a:rPr lang="zh-CN" altLang="en-US" dirty="0"/>
              <a:t>客户端发送第一次“挥手”信号；</a:t>
            </a:r>
            <a:endParaRPr lang="en-US" altLang="zh-CN" dirty="0"/>
          </a:p>
          <a:p>
            <a:pPr marL="514350" indent="-514350">
              <a:buFont typeface="+mj-lt"/>
              <a:buAutoNum type="arabicPeriod"/>
            </a:pPr>
            <a:r>
              <a:rPr lang="zh-CN" altLang="en-US" dirty="0"/>
              <a:t>服务端接收第一次“挥手”信号并发送第二次“挥手”信号；</a:t>
            </a:r>
            <a:endParaRPr lang="en-US" altLang="zh-CN" dirty="0"/>
          </a:p>
          <a:p>
            <a:pPr marL="514350" indent="-514350">
              <a:buFont typeface="+mj-lt"/>
              <a:buAutoNum type="arabicPeriod"/>
            </a:pPr>
            <a:r>
              <a:rPr lang="zh-CN" altLang="en-US" dirty="0"/>
              <a:t>客户端接收第二次“挥手”信号；</a:t>
            </a:r>
            <a:endParaRPr lang="en-US" altLang="zh-CN" dirty="0"/>
          </a:p>
          <a:p>
            <a:pPr marL="514350" indent="-514350">
              <a:buFont typeface="+mj-lt"/>
              <a:buAutoNum type="arabicPeriod"/>
            </a:pPr>
            <a:r>
              <a:rPr lang="zh-CN" altLang="en-US" dirty="0"/>
              <a:t>服务端发送第三次“挥手”信号；</a:t>
            </a:r>
            <a:endParaRPr lang="en-US" altLang="zh-CN" dirty="0"/>
          </a:p>
          <a:p>
            <a:pPr marL="514350" indent="-514350">
              <a:buFont typeface="+mj-lt"/>
              <a:buAutoNum type="arabicPeriod"/>
            </a:pPr>
            <a:r>
              <a:rPr lang="zh-CN" altLang="en-US" dirty="0"/>
              <a:t>客户端接收第三次“挥手”信号并发送第四次“挥手”信号；</a:t>
            </a:r>
            <a:endParaRPr lang="en-US" altLang="zh-CN" dirty="0"/>
          </a:p>
          <a:p>
            <a:pPr marL="514350" indent="-514350">
              <a:buFont typeface="+mj-lt"/>
              <a:buAutoNum type="arabicPeriod"/>
            </a:pPr>
            <a:r>
              <a:rPr lang="zh-CN" altLang="en-US" dirty="0"/>
              <a:t>服务端接收第四次“挥手”信号。</a:t>
            </a:r>
            <a:endParaRPr lang="en-US" altLang="zh-CN" dirty="0"/>
          </a:p>
          <a:p>
            <a:pPr marL="514350" indent="-514350">
              <a:buFont typeface="+mj-lt"/>
              <a:buAutoNum type="arabicPeriod"/>
            </a:pPr>
            <a:endParaRPr lang="zh-CN" altLang="en-US" dirty="0"/>
          </a:p>
        </p:txBody>
      </p:sp>
      <p:sp>
        <p:nvSpPr>
          <p:cNvPr id="5" name="灯片编号占位符 4">
            <a:extLst>
              <a:ext uri="{FF2B5EF4-FFF2-40B4-BE49-F238E27FC236}">
                <a16:creationId xmlns:a16="http://schemas.microsoft.com/office/drawing/2014/main" id="{6EB18970-978F-9782-CE86-086B8D96AEEE}"/>
              </a:ext>
            </a:extLst>
          </p:cNvPr>
          <p:cNvSpPr>
            <a:spLocks noGrp="1"/>
          </p:cNvSpPr>
          <p:nvPr>
            <p:ph type="sldNum" sz="quarter" idx="10"/>
          </p:nvPr>
        </p:nvSpPr>
        <p:spPr/>
        <p:txBody>
          <a:bodyPr/>
          <a:lstStyle/>
          <a:p>
            <a:fld id="{8CDF8177-B492-4B3A-BE83-F6A6FE842A03}" type="slidenum">
              <a:rPr lang="en-US" altLang="zh-CN" smtClean="0"/>
              <a:pPr/>
              <a:t>154</a:t>
            </a:fld>
            <a:endParaRPr lang="en-US" altLang="zh-CN"/>
          </a:p>
        </p:txBody>
      </p:sp>
    </p:spTree>
    <p:extLst>
      <p:ext uri="{BB962C8B-B14F-4D97-AF65-F5344CB8AC3E}">
        <p14:creationId xmlns:p14="http://schemas.microsoft.com/office/powerpoint/2010/main" val="12436586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E6B9858-4BCF-515C-3279-01D8833FB174}"/>
              </a:ext>
            </a:extLst>
          </p:cNvPr>
          <p:cNvSpPr>
            <a:spLocks noGrp="1"/>
          </p:cNvSpPr>
          <p:nvPr>
            <p:ph type="title"/>
          </p:nvPr>
        </p:nvSpPr>
        <p:spPr/>
        <p:txBody>
          <a:bodyPr/>
          <a:lstStyle/>
          <a:p>
            <a:r>
              <a:rPr lang="en-US" altLang="zh-CN" dirty="0"/>
              <a:t>1.</a:t>
            </a:r>
            <a:r>
              <a:rPr lang="zh-CN" altLang="en-US" dirty="0"/>
              <a:t>客户端发送第一次“挥手”信号</a:t>
            </a:r>
          </a:p>
        </p:txBody>
      </p:sp>
      <p:pic>
        <p:nvPicPr>
          <p:cNvPr id="3" name="内容占位符 2">
            <a:extLst>
              <a:ext uri="{FF2B5EF4-FFF2-40B4-BE49-F238E27FC236}">
                <a16:creationId xmlns:a16="http://schemas.microsoft.com/office/drawing/2014/main" id="{50435C23-D9C0-EFB0-FF36-29148C151314}"/>
              </a:ext>
            </a:extLst>
          </p:cNvPr>
          <p:cNvPicPr>
            <a:picLocks noGrp="1" noChangeAspect="1"/>
          </p:cNvPicPr>
          <p:nvPr>
            <p:ph idx="1"/>
          </p:nvPr>
        </p:nvPicPr>
        <p:blipFill>
          <a:blip r:embed="rId3"/>
          <a:stretch>
            <a:fillRect/>
          </a:stretch>
        </p:blipFill>
        <p:spPr>
          <a:xfrm>
            <a:off x="396000" y="1116000"/>
            <a:ext cx="11520000" cy="2418537"/>
          </a:xfrm>
        </p:spPr>
      </p:pic>
      <p:sp>
        <p:nvSpPr>
          <p:cNvPr id="5" name="灯片编号占位符 4">
            <a:extLst>
              <a:ext uri="{FF2B5EF4-FFF2-40B4-BE49-F238E27FC236}">
                <a16:creationId xmlns:a16="http://schemas.microsoft.com/office/drawing/2014/main" id="{6EB18970-978F-9782-CE86-086B8D96AEEE}"/>
              </a:ext>
            </a:extLst>
          </p:cNvPr>
          <p:cNvSpPr>
            <a:spLocks noGrp="1"/>
          </p:cNvSpPr>
          <p:nvPr>
            <p:ph type="sldNum" sz="quarter" idx="10"/>
          </p:nvPr>
        </p:nvSpPr>
        <p:spPr/>
        <p:txBody>
          <a:bodyPr/>
          <a:lstStyle/>
          <a:p>
            <a:fld id="{8CDF8177-B492-4B3A-BE83-F6A6FE842A03}" type="slidenum">
              <a:rPr lang="en-US" altLang="zh-CN" smtClean="0"/>
              <a:pPr/>
              <a:t>155</a:t>
            </a:fld>
            <a:endParaRPr lang="en-US" altLang="zh-CN"/>
          </a:p>
        </p:txBody>
      </p:sp>
    </p:spTree>
    <p:extLst>
      <p:ext uri="{BB962C8B-B14F-4D97-AF65-F5344CB8AC3E}">
        <p14:creationId xmlns:p14="http://schemas.microsoft.com/office/powerpoint/2010/main" val="34496445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E6B9858-4BCF-515C-3279-01D8833FB174}"/>
              </a:ext>
            </a:extLst>
          </p:cNvPr>
          <p:cNvSpPr>
            <a:spLocks noGrp="1"/>
          </p:cNvSpPr>
          <p:nvPr>
            <p:ph type="title"/>
          </p:nvPr>
        </p:nvSpPr>
        <p:spPr/>
        <p:txBody>
          <a:bodyPr>
            <a:normAutofit fontScale="90000"/>
          </a:bodyPr>
          <a:lstStyle/>
          <a:p>
            <a:r>
              <a:rPr lang="en-US" altLang="zh-CN" dirty="0"/>
              <a:t>2. </a:t>
            </a:r>
            <a:r>
              <a:rPr lang="zh-CN" altLang="en-US" dirty="0"/>
              <a:t>服务端接收第一次“挥手”信号并发送第二次“挥手”信号</a:t>
            </a:r>
          </a:p>
        </p:txBody>
      </p:sp>
      <p:pic>
        <p:nvPicPr>
          <p:cNvPr id="3" name="内容占位符 2">
            <a:extLst>
              <a:ext uri="{FF2B5EF4-FFF2-40B4-BE49-F238E27FC236}">
                <a16:creationId xmlns:a16="http://schemas.microsoft.com/office/drawing/2014/main" id="{30F3878D-A2ED-2705-5687-86B25DDCF8E9}"/>
              </a:ext>
            </a:extLst>
          </p:cNvPr>
          <p:cNvPicPr>
            <a:picLocks noGrp="1" noChangeAspect="1"/>
          </p:cNvPicPr>
          <p:nvPr>
            <p:ph idx="1"/>
          </p:nvPr>
        </p:nvPicPr>
        <p:blipFill>
          <a:blip r:embed="rId3"/>
          <a:stretch>
            <a:fillRect/>
          </a:stretch>
        </p:blipFill>
        <p:spPr>
          <a:xfrm>
            <a:off x="396000" y="1116000"/>
            <a:ext cx="11520000" cy="5316556"/>
          </a:xfrm>
          <a:solidFill>
            <a:schemeClr val="bg1"/>
          </a:solidFill>
        </p:spPr>
      </p:pic>
      <p:sp>
        <p:nvSpPr>
          <p:cNvPr id="5" name="灯片编号占位符 4">
            <a:extLst>
              <a:ext uri="{FF2B5EF4-FFF2-40B4-BE49-F238E27FC236}">
                <a16:creationId xmlns:a16="http://schemas.microsoft.com/office/drawing/2014/main" id="{6EB18970-978F-9782-CE86-086B8D96AEEE}"/>
              </a:ext>
            </a:extLst>
          </p:cNvPr>
          <p:cNvSpPr>
            <a:spLocks noGrp="1"/>
          </p:cNvSpPr>
          <p:nvPr>
            <p:ph type="sldNum" sz="quarter" idx="10"/>
          </p:nvPr>
        </p:nvSpPr>
        <p:spPr/>
        <p:txBody>
          <a:bodyPr/>
          <a:lstStyle/>
          <a:p>
            <a:fld id="{8CDF8177-B492-4B3A-BE83-F6A6FE842A03}" type="slidenum">
              <a:rPr lang="en-US" altLang="zh-CN" smtClean="0"/>
              <a:pPr/>
              <a:t>156</a:t>
            </a:fld>
            <a:endParaRPr lang="en-US" altLang="zh-CN"/>
          </a:p>
        </p:txBody>
      </p:sp>
    </p:spTree>
    <p:extLst>
      <p:ext uri="{BB962C8B-B14F-4D97-AF65-F5344CB8AC3E}">
        <p14:creationId xmlns:p14="http://schemas.microsoft.com/office/powerpoint/2010/main" val="21308021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E6B9858-4BCF-515C-3279-01D8833FB174}"/>
              </a:ext>
            </a:extLst>
          </p:cNvPr>
          <p:cNvSpPr>
            <a:spLocks noGrp="1"/>
          </p:cNvSpPr>
          <p:nvPr>
            <p:ph type="title"/>
          </p:nvPr>
        </p:nvSpPr>
        <p:spPr/>
        <p:txBody>
          <a:bodyPr>
            <a:normAutofit fontScale="90000"/>
          </a:bodyPr>
          <a:lstStyle/>
          <a:p>
            <a:r>
              <a:rPr lang="en-US" altLang="zh-CN" dirty="0"/>
              <a:t>2. </a:t>
            </a:r>
            <a:r>
              <a:rPr lang="zh-CN" altLang="en-US" dirty="0"/>
              <a:t>服务端接收第一次“挥手”信号并发送第二次“挥手”信号</a:t>
            </a:r>
          </a:p>
        </p:txBody>
      </p:sp>
      <p:pic>
        <p:nvPicPr>
          <p:cNvPr id="3" name="内容占位符 2">
            <a:extLst>
              <a:ext uri="{FF2B5EF4-FFF2-40B4-BE49-F238E27FC236}">
                <a16:creationId xmlns:a16="http://schemas.microsoft.com/office/drawing/2014/main" id="{56BC8EB2-AC0A-5A1A-B9FB-6A505A1E7820}"/>
              </a:ext>
            </a:extLst>
          </p:cNvPr>
          <p:cNvPicPr>
            <a:picLocks noGrp="1" noChangeAspect="1"/>
          </p:cNvPicPr>
          <p:nvPr>
            <p:ph idx="1"/>
          </p:nvPr>
        </p:nvPicPr>
        <p:blipFill>
          <a:blip r:embed="rId3"/>
          <a:stretch>
            <a:fillRect/>
          </a:stretch>
        </p:blipFill>
        <p:spPr>
          <a:xfrm>
            <a:off x="396000" y="1116000"/>
            <a:ext cx="11520000" cy="2126476"/>
          </a:xfrm>
        </p:spPr>
      </p:pic>
      <p:sp>
        <p:nvSpPr>
          <p:cNvPr id="5" name="灯片编号占位符 4">
            <a:extLst>
              <a:ext uri="{FF2B5EF4-FFF2-40B4-BE49-F238E27FC236}">
                <a16:creationId xmlns:a16="http://schemas.microsoft.com/office/drawing/2014/main" id="{6EB18970-978F-9782-CE86-086B8D96AEEE}"/>
              </a:ext>
            </a:extLst>
          </p:cNvPr>
          <p:cNvSpPr>
            <a:spLocks noGrp="1"/>
          </p:cNvSpPr>
          <p:nvPr>
            <p:ph type="sldNum" sz="quarter" idx="10"/>
          </p:nvPr>
        </p:nvSpPr>
        <p:spPr/>
        <p:txBody>
          <a:bodyPr/>
          <a:lstStyle/>
          <a:p>
            <a:fld id="{8CDF8177-B492-4B3A-BE83-F6A6FE842A03}" type="slidenum">
              <a:rPr lang="en-US" altLang="zh-CN" smtClean="0"/>
              <a:pPr/>
              <a:t>157</a:t>
            </a:fld>
            <a:endParaRPr lang="en-US" altLang="zh-CN"/>
          </a:p>
        </p:txBody>
      </p:sp>
    </p:spTree>
    <p:extLst>
      <p:ext uri="{BB962C8B-B14F-4D97-AF65-F5344CB8AC3E}">
        <p14:creationId xmlns:p14="http://schemas.microsoft.com/office/powerpoint/2010/main" val="39049664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E6B9858-4BCF-515C-3279-01D8833FB174}"/>
              </a:ext>
            </a:extLst>
          </p:cNvPr>
          <p:cNvSpPr>
            <a:spLocks noGrp="1"/>
          </p:cNvSpPr>
          <p:nvPr>
            <p:ph type="title"/>
          </p:nvPr>
        </p:nvSpPr>
        <p:spPr/>
        <p:txBody>
          <a:bodyPr/>
          <a:lstStyle/>
          <a:p>
            <a:r>
              <a:rPr lang="en-US" altLang="zh-CN" dirty="0"/>
              <a:t>3. </a:t>
            </a:r>
            <a:r>
              <a:rPr lang="zh-CN" altLang="en-US" dirty="0"/>
              <a:t>客户端接收第二次“挥手”信号</a:t>
            </a:r>
          </a:p>
        </p:txBody>
      </p:sp>
      <p:pic>
        <p:nvPicPr>
          <p:cNvPr id="3" name="内容占位符 2">
            <a:extLst>
              <a:ext uri="{FF2B5EF4-FFF2-40B4-BE49-F238E27FC236}">
                <a16:creationId xmlns:a16="http://schemas.microsoft.com/office/drawing/2014/main" id="{A3852294-8BBA-6600-3692-81880AF0FDF3}"/>
              </a:ext>
            </a:extLst>
          </p:cNvPr>
          <p:cNvPicPr>
            <a:picLocks noGrp="1" noChangeAspect="1"/>
          </p:cNvPicPr>
          <p:nvPr>
            <p:ph idx="1"/>
          </p:nvPr>
        </p:nvPicPr>
        <p:blipFill>
          <a:blip r:embed="rId3"/>
          <a:stretch>
            <a:fillRect/>
          </a:stretch>
        </p:blipFill>
        <p:spPr>
          <a:xfrm>
            <a:off x="396000" y="1116000"/>
            <a:ext cx="11520000" cy="4108863"/>
          </a:xfrm>
          <a:solidFill>
            <a:schemeClr val="bg1"/>
          </a:solidFill>
        </p:spPr>
      </p:pic>
      <p:sp>
        <p:nvSpPr>
          <p:cNvPr id="5" name="灯片编号占位符 4">
            <a:extLst>
              <a:ext uri="{FF2B5EF4-FFF2-40B4-BE49-F238E27FC236}">
                <a16:creationId xmlns:a16="http://schemas.microsoft.com/office/drawing/2014/main" id="{6EB18970-978F-9782-CE86-086B8D96AEEE}"/>
              </a:ext>
            </a:extLst>
          </p:cNvPr>
          <p:cNvSpPr>
            <a:spLocks noGrp="1"/>
          </p:cNvSpPr>
          <p:nvPr>
            <p:ph type="sldNum" sz="quarter" idx="10"/>
          </p:nvPr>
        </p:nvSpPr>
        <p:spPr/>
        <p:txBody>
          <a:bodyPr/>
          <a:lstStyle/>
          <a:p>
            <a:fld id="{8CDF8177-B492-4B3A-BE83-F6A6FE842A03}" type="slidenum">
              <a:rPr lang="en-US" altLang="zh-CN" smtClean="0"/>
              <a:pPr/>
              <a:t>158</a:t>
            </a:fld>
            <a:endParaRPr lang="en-US" altLang="zh-CN"/>
          </a:p>
        </p:txBody>
      </p:sp>
    </p:spTree>
    <p:extLst>
      <p:ext uri="{BB962C8B-B14F-4D97-AF65-F5344CB8AC3E}">
        <p14:creationId xmlns:p14="http://schemas.microsoft.com/office/powerpoint/2010/main" val="4766274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27EF0-0138-489A-9376-DE039B2A9BCB}"/>
              </a:ext>
            </a:extLst>
          </p:cNvPr>
          <p:cNvSpPr>
            <a:spLocks noGrp="1"/>
          </p:cNvSpPr>
          <p:nvPr>
            <p:ph type="title"/>
          </p:nvPr>
        </p:nvSpPr>
        <p:spPr/>
        <p:txBody>
          <a:bodyPr/>
          <a:lstStyle/>
          <a:p>
            <a:r>
              <a:rPr lang="zh-CN" altLang="en-US" dirty="0"/>
              <a:t>数据传输</a:t>
            </a:r>
          </a:p>
        </p:txBody>
      </p:sp>
      <p:sp>
        <p:nvSpPr>
          <p:cNvPr id="3" name="内容占位符 2">
            <a:extLst>
              <a:ext uri="{FF2B5EF4-FFF2-40B4-BE49-F238E27FC236}">
                <a16:creationId xmlns:a16="http://schemas.microsoft.com/office/drawing/2014/main" id="{1021F808-A212-4A24-959B-EEBB9D4DD15A}"/>
              </a:ext>
            </a:extLst>
          </p:cNvPr>
          <p:cNvSpPr>
            <a:spLocks noGrp="1"/>
          </p:cNvSpPr>
          <p:nvPr>
            <p:ph idx="1"/>
          </p:nvPr>
        </p:nvSpPr>
        <p:spPr/>
        <p:txBody>
          <a:bodyPr>
            <a:noAutofit/>
          </a:bodyPr>
          <a:lstStyle/>
          <a:p>
            <a:pPr>
              <a:spcBef>
                <a:spcPts val="0"/>
              </a:spcBef>
            </a:pPr>
            <a:r>
              <a:rPr lang="zh-CN" altLang="en-US" dirty="0"/>
              <a:t>需解决的问题</a:t>
            </a:r>
            <a:endParaRPr lang="en-US" altLang="zh-CN" dirty="0"/>
          </a:p>
          <a:p>
            <a:pPr lvl="1">
              <a:spcBef>
                <a:spcPts val="0"/>
              </a:spcBef>
            </a:pPr>
            <a:r>
              <a:rPr lang="zh-CN" altLang="en-US" dirty="0"/>
              <a:t>当发送数据时，遇到内核缓冲区满</a:t>
            </a:r>
            <a:endParaRPr lang="en-US" altLang="zh-CN" dirty="0"/>
          </a:p>
          <a:p>
            <a:pPr lvl="1">
              <a:spcBef>
                <a:spcPts val="0"/>
              </a:spcBef>
            </a:pPr>
            <a:r>
              <a:rPr lang="zh-CN" altLang="en-US" dirty="0"/>
              <a:t>当接收数据时，遇到内核缓冲区空</a:t>
            </a:r>
            <a:endParaRPr lang="en-US" altLang="zh-CN" dirty="0"/>
          </a:p>
          <a:p>
            <a:pPr lvl="1">
              <a:spcBef>
                <a:spcPts val="0"/>
              </a:spcBef>
            </a:pPr>
            <a:r>
              <a:rPr lang="zh-CN" altLang="en-US" dirty="0"/>
              <a:t>高并发场景，进程如何高效地管理多个连接</a:t>
            </a:r>
            <a:endParaRPr lang="en-US" altLang="zh-CN" dirty="0"/>
          </a:p>
          <a:p>
            <a:pPr>
              <a:spcBef>
                <a:spcPts val="0"/>
              </a:spcBef>
            </a:pPr>
            <a:r>
              <a:rPr lang="zh-CN" altLang="en-US" dirty="0"/>
              <a:t>阻塞和非阻塞</a:t>
            </a:r>
            <a:endParaRPr lang="en-US" altLang="zh-CN" dirty="0"/>
          </a:p>
          <a:p>
            <a:pPr>
              <a:spcBef>
                <a:spcPts val="0"/>
              </a:spcBef>
            </a:pPr>
            <a:r>
              <a:rPr lang="en-US" altLang="zh-CN" dirty="0"/>
              <a:t>I/O</a:t>
            </a:r>
            <a:r>
              <a:rPr lang="zh-CN" altLang="en-US" dirty="0"/>
              <a:t>复用</a:t>
            </a:r>
          </a:p>
        </p:txBody>
      </p:sp>
      <p:sp>
        <p:nvSpPr>
          <p:cNvPr id="4" name="灯片编号占位符 3">
            <a:extLst>
              <a:ext uri="{FF2B5EF4-FFF2-40B4-BE49-F238E27FC236}">
                <a16:creationId xmlns:a16="http://schemas.microsoft.com/office/drawing/2014/main" id="{6237AA0B-C97E-4879-A6C9-8E2798E55EE4}"/>
              </a:ext>
            </a:extLst>
          </p:cNvPr>
          <p:cNvSpPr>
            <a:spLocks noGrp="1"/>
          </p:cNvSpPr>
          <p:nvPr>
            <p:ph type="sldNum" sz="quarter" idx="10"/>
          </p:nvPr>
        </p:nvSpPr>
        <p:spPr/>
        <p:txBody>
          <a:bodyPr/>
          <a:lstStyle/>
          <a:p>
            <a:fld id="{E66D2CC7-F4CF-4117-A897-807AC786776F}" type="slidenum">
              <a:rPr lang="en-US" altLang="zh-CN" smtClean="0"/>
              <a:pPr/>
              <a:t>159</a:t>
            </a:fld>
            <a:endParaRPr lang="en-US" altLang="zh-CN"/>
          </a:p>
        </p:txBody>
      </p:sp>
    </p:spTree>
    <p:extLst>
      <p:ext uri="{BB962C8B-B14F-4D97-AF65-F5344CB8AC3E}">
        <p14:creationId xmlns:p14="http://schemas.microsoft.com/office/powerpoint/2010/main" val="340864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ltLang="zh-CN" dirty="0"/>
              <a:t>Scheduling Queues</a:t>
            </a:r>
          </a:p>
        </p:txBody>
      </p:sp>
      <p:sp>
        <p:nvSpPr>
          <p:cNvPr id="322563" name="Rectangle 3"/>
          <p:cNvSpPr>
            <a:spLocks noGrp="1" noChangeArrowheads="1"/>
          </p:cNvSpPr>
          <p:nvPr>
            <p:ph idx="1"/>
          </p:nvPr>
        </p:nvSpPr>
        <p:spPr/>
        <p:txBody>
          <a:bodyPr>
            <a:normAutofit/>
          </a:bodyPr>
          <a:lstStyle/>
          <a:p>
            <a:r>
              <a:rPr lang="en-US" altLang="zh-CN" sz="2400" dirty="0">
                <a:solidFill>
                  <a:srgbClr val="0000FF"/>
                </a:solidFill>
              </a:rPr>
              <a:t>Device queues </a:t>
            </a:r>
            <a:r>
              <a:rPr lang="en-US" altLang="zh-CN" sz="2400" dirty="0"/>
              <a:t>– List of processes waiting for an I/O device.</a:t>
            </a:r>
          </a:p>
          <a:p>
            <a:pPr lvl="1"/>
            <a:r>
              <a:rPr lang="en-US" altLang="zh-CN" dirty="0">
                <a:latin typeface="Times New Roman" panose="02020603050405020304" pitchFamily="18" charset="0"/>
              </a:rPr>
              <a:t>Each device has its own device queue.</a:t>
            </a:r>
          </a:p>
        </p:txBody>
      </p:sp>
      <p:sp>
        <p:nvSpPr>
          <p:cNvPr id="80" name="灯片编号占位符 3"/>
          <p:cNvSpPr>
            <a:spLocks noGrp="1"/>
          </p:cNvSpPr>
          <p:nvPr>
            <p:ph type="sldNum" sz="quarter" idx="10"/>
          </p:nvPr>
        </p:nvSpPr>
        <p:spPr/>
        <p:txBody>
          <a:bodyPr/>
          <a:lstStyle/>
          <a:p>
            <a:fld id="{C4531F70-F8DC-4D46-BB82-091E73C37CE2}" type="slidenum">
              <a:rPr lang="en-US" altLang="zh-CN"/>
              <a:pPr/>
              <a:t>16</a:t>
            </a:fld>
            <a:endParaRPr lang="en-US" altLang="zh-CN"/>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71" y="1988841"/>
            <a:ext cx="5904414" cy="135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3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83" y="3409979"/>
            <a:ext cx="4310992" cy="1320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3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91" y="4554125"/>
            <a:ext cx="2529039" cy="1135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3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390" y="5814266"/>
            <a:ext cx="2610290" cy="836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667C6E83-8935-E982-4076-4289EE141231}"/>
              </a:ext>
            </a:extLst>
          </p:cNvPr>
          <p:cNvPicPr>
            <a:picLocks noChangeAspect="1"/>
          </p:cNvPicPr>
          <p:nvPr/>
        </p:nvPicPr>
        <p:blipFill>
          <a:blip r:embed="rId7"/>
          <a:stretch>
            <a:fillRect/>
          </a:stretch>
        </p:blipFill>
        <p:spPr>
          <a:xfrm>
            <a:off x="6043193" y="3879051"/>
            <a:ext cx="5868115" cy="2520280"/>
          </a:xfrm>
          <a:prstGeom prst="rect">
            <a:avLst/>
          </a:prstGeom>
        </p:spPr>
      </p:pic>
    </p:spTree>
    <p:extLst>
      <p:ext uri="{BB962C8B-B14F-4D97-AF65-F5344CB8AC3E}">
        <p14:creationId xmlns:p14="http://schemas.microsoft.com/office/powerpoint/2010/main" val="125692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wipe(left)">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gtEl>
                                        <p:attrNameLst>
                                          <p:attrName>style.visibility</p:attrName>
                                        </p:attrNameLst>
                                      </p:cBhvr>
                                      <p:to>
                                        <p:strVal val="visible"/>
                                      </p:to>
                                    </p:set>
                                    <p:animEffect transition="in" filter="wipe(left)">
                                      <p:cBhvr>
                                        <p:cTn id="12" dur="500"/>
                                        <p:tgtEl>
                                          <p:spTgt spid="2734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2"/>
                                        </p:tgtEl>
                                        <p:attrNameLst>
                                          <p:attrName>style.visibility</p:attrName>
                                        </p:attrNameLst>
                                      </p:cBhvr>
                                      <p:to>
                                        <p:strVal val="visible"/>
                                      </p:to>
                                    </p:set>
                                    <p:animEffect transition="in" filter="wipe(left)">
                                      <p:cBhvr>
                                        <p:cTn id="17" dur="500"/>
                                        <p:tgtEl>
                                          <p:spTgt spid="273412"/>
                                        </p:tgtEl>
                                      </p:cBhvr>
                                    </p:animEffect>
                                  </p:childTnLst>
                                </p:cTn>
                              </p:par>
                              <p:par>
                                <p:cTn id="18" presetID="22" presetClass="entr" presetSubtype="8" fill="hold" nodeType="withEffect">
                                  <p:stCondLst>
                                    <p:cond delay="0"/>
                                  </p:stCondLst>
                                  <p:childTnLst>
                                    <p:set>
                                      <p:cBhvr>
                                        <p:cTn id="19" dur="1" fill="hold">
                                          <p:stCondLst>
                                            <p:cond delay="0"/>
                                          </p:stCondLst>
                                        </p:cTn>
                                        <p:tgtEl>
                                          <p:spTgt spid="273413"/>
                                        </p:tgtEl>
                                        <p:attrNameLst>
                                          <p:attrName>style.visibility</p:attrName>
                                        </p:attrNameLst>
                                      </p:cBhvr>
                                      <p:to>
                                        <p:strVal val="visible"/>
                                      </p:to>
                                    </p:set>
                                    <p:animEffect transition="in" filter="wipe(left)">
                                      <p:cBhvr>
                                        <p:cTn id="20" dur="500"/>
                                        <p:tgtEl>
                                          <p:spTgt spid="273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00FC546A-7757-2232-AA0C-576E01D5A8BC}"/>
              </a:ext>
            </a:extLst>
          </p:cNvPr>
          <p:cNvSpPr>
            <a:spLocks noGrp="1"/>
          </p:cNvSpPr>
          <p:nvPr>
            <p:ph type="title"/>
          </p:nvPr>
        </p:nvSpPr>
        <p:spPr/>
        <p:txBody>
          <a:bodyPr/>
          <a:lstStyle/>
          <a:p>
            <a:r>
              <a:rPr lang="zh-CN" altLang="en-US" dirty="0"/>
              <a:t>数据传输：阻塞和非阻塞</a:t>
            </a:r>
          </a:p>
        </p:txBody>
      </p:sp>
      <p:sp>
        <p:nvSpPr>
          <p:cNvPr id="9" name="内容占位符 8">
            <a:extLst>
              <a:ext uri="{FF2B5EF4-FFF2-40B4-BE49-F238E27FC236}">
                <a16:creationId xmlns:a16="http://schemas.microsoft.com/office/drawing/2014/main" id="{36A24CC6-1106-1F80-A7FC-2BA93BC17AB6}"/>
              </a:ext>
            </a:extLst>
          </p:cNvPr>
          <p:cNvSpPr>
            <a:spLocks noGrp="1"/>
          </p:cNvSpPr>
          <p:nvPr>
            <p:ph sz="half" idx="1"/>
          </p:nvPr>
        </p:nvSpPr>
        <p:spPr>
          <a:xfrm>
            <a:off x="360000" y="1080000"/>
            <a:ext cx="3980805" cy="5580000"/>
          </a:xfrm>
        </p:spPr>
        <p:txBody>
          <a:bodyPr>
            <a:normAutofit/>
          </a:bodyPr>
          <a:lstStyle/>
          <a:p>
            <a:r>
              <a:rPr lang="zh-CN" altLang="en-US" dirty="0"/>
              <a:t>阻塞</a:t>
            </a:r>
            <a:r>
              <a:rPr lang="en-US" altLang="zh-CN" dirty="0"/>
              <a:t>I/O</a:t>
            </a:r>
            <a:r>
              <a:rPr lang="zh-CN" altLang="en-US" dirty="0"/>
              <a:t>：</a:t>
            </a:r>
            <a:endParaRPr lang="en-US" altLang="zh-CN" dirty="0"/>
          </a:p>
          <a:p>
            <a:pPr lvl="1"/>
            <a:r>
              <a:rPr lang="zh-CN" altLang="en-US" dirty="0"/>
              <a:t>进程在读取数据时，如果数据还未就绪，则该进程将被内核阻塞，进入阻塞状态等待数据。</a:t>
            </a:r>
            <a:endParaRPr lang="en-US" altLang="zh-CN" dirty="0"/>
          </a:p>
          <a:p>
            <a:pPr lvl="1"/>
            <a:r>
              <a:rPr lang="zh-CN" altLang="en-US" dirty="0"/>
              <a:t>内核准备好数据后，将唤醒进程复制数据。</a:t>
            </a:r>
            <a:endParaRPr lang="en-US" altLang="zh-CN" dirty="0"/>
          </a:p>
          <a:p>
            <a:r>
              <a:rPr lang="zh-CN" altLang="en-US" dirty="0"/>
              <a:t>优点：</a:t>
            </a:r>
            <a:endParaRPr lang="en-US" altLang="zh-CN" dirty="0"/>
          </a:p>
          <a:p>
            <a:pPr lvl="1"/>
            <a:r>
              <a:rPr lang="zh-CN" altLang="en-US" dirty="0"/>
              <a:t>不会浪费</a:t>
            </a:r>
            <a:r>
              <a:rPr lang="en-US" altLang="zh-CN" dirty="0"/>
              <a:t>CPU</a:t>
            </a:r>
            <a:r>
              <a:rPr lang="zh-CN" altLang="en-US" dirty="0"/>
              <a:t>资源</a:t>
            </a:r>
            <a:endParaRPr lang="en-US" altLang="zh-CN" dirty="0"/>
          </a:p>
          <a:p>
            <a:r>
              <a:rPr lang="zh-CN" altLang="en-US" dirty="0"/>
              <a:t>缺点：</a:t>
            </a:r>
            <a:endParaRPr lang="en-US" altLang="zh-CN" dirty="0"/>
          </a:p>
          <a:p>
            <a:pPr lvl="1"/>
            <a:r>
              <a:rPr lang="zh-CN" altLang="en-US" dirty="0"/>
              <a:t>进程无法同时处理多个</a:t>
            </a:r>
            <a:r>
              <a:rPr lang="en-US" altLang="zh-CN" dirty="0"/>
              <a:t>I/O</a:t>
            </a:r>
            <a:r>
              <a:rPr lang="zh-CN" altLang="en-US" dirty="0"/>
              <a:t>，效率低</a:t>
            </a:r>
            <a:endParaRPr lang="en-US" altLang="zh-CN" dirty="0"/>
          </a:p>
          <a:p>
            <a:endParaRPr lang="zh-CN" altLang="en-US" dirty="0"/>
          </a:p>
        </p:txBody>
      </p:sp>
      <p:pic>
        <p:nvPicPr>
          <p:cNvPr id="4" name="内容占位符 3">
            <a:extLst>
              <a:ext uri="{FF2B5EF4-FFF2-40B4-BE49-F238E27FC236}">
                <a16:creationId xmlns:a16="http://schemas.microsoft.com/office/drawing/2014/main" id="{5116B1C1-E10A-2610-94AC-FBFF05A45B8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386650" y="1232804"/>
            <a:ext cx="7560000" cy="4501087"/>
          </a:xfrm>
        </p:spPr>
      </p:pic>
      <p:sp>
        <p:nvSpPr>
          <p:cNvPr id="5" name="灯片编号占位符 4">
            <a:extLst>
              <a:ext uri="{FF2B5EF4-FFF2-40B4-BE49-F238E27FC236}">
                <a16:creationId xmlns:a16="http://schemas.microsoft.com/office/drawing/2014/main" id="{13B8E85E-2047-2D57-1C2C-EC9BC79E0242}"/>
              </a:ext>
            </a:extLst>
          </p:cNvPr>
          <p:cNvSpPr>
            <a:spLocks noGrp="1"/>
          </p:cNvSpPr>
          <p:nvPr>
            <p:ph type="sldNum" sz="quarter" idx="10"/>
          </p:nvPr>
        </p:nvSpPr>
        <p:spPr/>
        <p:txBody>
          <a:bodyPr/>
          <a:lstStyle/>
          <a:p>
            <a:fld id="{8CDF8177-B492-4B3A-BE83-F6A6FE842A03}" type="slidenum">
              <a:rPr lang="en-US" altLang="zh-CN" smtClean="0"/>
              <a:pPr/>
              <a:t>160</a:t>
            </a:fld>
            <a:endParaRPr lang="en-US" altLang="zh-CN"/>
          </a:p>
        </p:txBody>
      </p:sp>
    </p:spTree>
    <p:extLst>
      <p:ext uri="{BB962C8B-B14F-4D97-AF65-F5344CB8AC3E}">
        <p14:creationId xmlns:p14="http://schemas.microsoft.com/office/powerpoint/2010/main" val="35513953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00FC546A-7757-2232-AA0C-576E01D5A8BC}"/>
              </a:ext>
            </a:extLst>
          </p:cNvPr>
          <p:cNvSpPr>
            <a:spLocks noGrp="1"/>
          </p:cNvSpPr>
          <p:nvPr>
            <p:ph type="title"/>
          </p:nvPr>
        </p:nvSpPr>
        <p:spPr/>
        <p:txBody>
          <a:bodyPr/>
          <a:lstStyle/>
          <a:p>
            <a:r>
              <a:rPr lang="zh-CN" altLang="en-US" dirty="0"/>
              <a:t>阻塞和非阻塞</a:t>
            </a:r>
          </a:p>
        </p:txBody>
      </p:sp>
      <p:sp>
        <p:nvSpPr>
          <p:cNvPr id="9" name="内容占位符 8">
            <a:extLst>
              <a:ext uri="{FF2B5EF4-FFF2-40B4-BE49-F238E27FC236}">
                <a16:creationId xmlns:a16="http://schemas.microsoft.com/office/drawing/2014/main" id="{36A24CC6-1106-1F80-A7FC-2BA93BC17AB6}"/>
              </a:ext>
            </a:extLst>
          </p:cNvPr>
          <p:cNvSpPr>
            <a:spLocks noGrp="1"/>
          </p:cNvSpPr>
          <p:nvPr>
            <p:ph sz="half" idx="1"/>
          </p:nvPr>
        </p:nvSpPr>
        <p:spPr>
          <a:xfrm>
            <a:off x="360000" y="1080000"/>
            <a:ext cx="3980805" cy="5580000"/>
          </a:xfrm>
        </p:spPr>
        <p:txBody>
          <a:bodyPr>
            <a:normAutofit fontScale="92500" lnSpcReduction="10000"/>
          </a:bodyPr>
          <a:lstStyle/>
          <a:p>
            <a:r>
              <a:rPr lang="zh-CN" altLang="en-US" dirty="0"/>
              <a:t>非阻塞</a:t>
            </a:r>
            <a:r>
              <a:rPr lang="en-US" altLang="zh-CN" dirty="0"/>
              <a:t>I/O</a:t>
            </a:r>
            <a:r>
              <a:rPr lang="zh-CN" altLang="en-US" dirty="0"/>
              <a:t>：</a:t>
            </a:r>
            <a:endParaRPr lang="en-US" altLang="zh-CN" dirty="0"/>
          </a:p>
          <a:p>
            <a:pPr lvl="1"/>
            <a:r>
              <a:rPr lang="zh-CN" altLang="en-US" dirty="0"/>
              <a:t>进程在读取内核数据时，如果数据未就绪，进程会立即返回，继续运行。</a:t>
            </a:r>
            <a:endParaRPr lang="en-US" altLang="zh-CN" dirty="0"/>
          </a:p>
          <a:p>
            <a:pPr lvl="1"/>
            <a:r>
              <a:rPr lang="zh-CN" altLang="en-US" dirty="0"/>
              <a:t>过一段时间后，进程再次读取内核缓冲区，如此往复，直到读到所需数据。</a:t>
            </a:r>
            <a:endParaRPr lang="en-US" altLang="zh-CN" dirty="0"/>
          </a:p>
          <a:p>
            <a:pPr lvl="2"/>
            <a:r>
              <a:rPr lang="zh-CN" altLang="en-US" dirty="0"/>
              <a:t>轮询（</a:t>
            </a:r>
            <a:r>
              <a:rPr lang="en-US" altLang="zh-CN" dirty="0"/>
              <a:t>polling</a:t>
            </a:r>
            <a:r>
              <a:rPr lang="zh-CN" altLang="en-US" dirty="0"/>
              <a:t>）</a:t>
            </a:r>
          </a:p>
          <a:p>
            <a:r>
              <a:rPr lang="zh-CN" altLang="en-US" dirty="0"/>
              <a:t>优点：</a:t>
            </a:r>
            <a:endParaRPr lang="en-US" altLang="zh-CN" dirty="0"/>
          </a:p>
          <a:p>
            <a:pPr lvl="1"/>
            <a:r>
              <a:rPr lang="zh-CN" altLang="en-US" dirty="0"/>
              <a:t>进程可以同时处理多个</a:t>
            </a:r>
            <a:r>
              <a:rPr lang="en-US" altLang="zh-CN" dirty="0"/>
              <a:t>I/O</a:t>
            </a:r>
          </a:p>
          <a:p>
            <a:r>
              <a:rPr lang="zh-CN" altLang="en-US" dirty="0"/>
              <a:t>缺点：</a:t>
            </a:r>
            <a:endParaRPr lang="en-US" altLang="zh-CN" dirty="0"/>
          </a:p>
          <a:p>
            <a:pPr lvl="1"/>
            <a:r>
              <a:rPr lang="zh-CN" altLang="en-US" dirty="0"/>
              <a:t>浪费</a:t>
            </a:r>
            <a:r>
              <a:rPr lang="en-US" altLang="zh-CN" dirty="0"/>
              <a:t>CPU</a:t>
            </a:r>
            <a:r>
              <a:rPr lang="zh-CN" altLang="en-US" dirty="0"/>
              <a:t>周期查询未就绪数据</a:t>
            </a:r>
          </a:p>
        </p:txBody>
      </p:sp>
      <p:pic>
        <p:nvPicPr>
          <p:cNvPr id="12" name="内容占位符 11">
            <a:extLst>
              <a:ext uri="{FF2B5EF4-FFF2-40B4-BE49-F238E27FC236}">
                <a16:creationId xmlns:a16="http://schemas.microsoft.com/office/drawing/2014/main" id="{C246A6E7-228F-E75F-E5A6-F4D910C9F0D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340805" y="1370770"/>
            <a:ext cx="7560000" cy="4407230"/>
          </a:xfrm>
        </p:spPr>
      </p:pic>
      <p:sp>
        <p:nvSpPr>
          <p:cNvPr id="5" name="灯片编号占位符 4">
            <a:extLst>
              <a:ext uri="{FF2B5EF4-FFF2-40B4-BE49-F238E27FC236}">
                <a16:creationId xmlns:a16="http://schemas.microsoft.com/office/drawing/2014/main" id="{13B8E85E-2047-2D57-1C2C-EC9BC79E0242}"/>
              </a:ext>
            </a:extLst>
          </p:cNvPr>
          <p:cNvSpPr>
            <a:spLocks noGrp="1"/>
          </p:cNvSpPr>
          <p:nvPr>
            <p:ph type="sldNum" sz="quarter" idx="10"/>
          </p:nvPr>
        </p:nvSpPr>
        <p:spPr/>
        <p:txBody>
          <a:bodyPr/>
          <a:lstStyle/>
          <a:p>
            <a:fld id="{8CDF8177-B492-4B3A-BE83-F6A6FE842A03}" type="slidenum">
              <a:rPr lang="en-US" altLang="zh-CN" smtClean="0"/>
              <a:pPr/>
              <a:t>161</a:t>
            </a:fld>
            <a:endParaRPr lang="en-US" altLang="zh-CN"/>
          </a:p>
        </p:txBody>
      </p:sp>
    </p:spTree>
    <p:extLst>
      <p:ext uri="{BB962C8B-B14F-4D97-AF65-F5344CB8AC3E}">
        <p14:creationId xmlns:p14="http://schemas.microsoft.com/office/powerpoint/2010/main" val="7459968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F889A9B-9233-0E87-3334-61AD4B7D51FA}"/>
              </a:ext>
            </a:extLst>
          </p:cNvPr>
          <p:cNvSpPr>
            <a:spLocks noGrp="1"/>
          </p:cNvSpPr>
          <p:nvPr>
            <p:ph type="title"/>
          </p:nvPr>
        </p:nvSpPr>
        <p:spPr/>
        <p:txBody>
          <a:bodyPr/>
          <a:lstStyle/>
          <a:p>
            <a:r>
              <a:rPr lang="zh-CN" altLang="en-US" dirty="0"/>
              <a:t>函数</a:t>
            </a:r>
            <a:r>
              <a:rPr lang="en-US" altLang="zh-CN" dirty="0" err="1"/>
              <a:t>recvfrom</a:t>
            </a:r>
            <a:r>
              <a:rPr lang="en-US" altLang="zh-CN" dirty="0"/>
              <a:t>()</a:t>
            </a:r>
            <a:endParaRPr lang="zh-CN" altLang="en-US" dirty="0"/>
          </a:p>
        </p:txBody>
      </p:sp>
      <p:pic>
        <p:nvPicPr>
          <p:cNvPr id="3" name="内容占位符 2">
            <a:extLst>
              <a:ext uri="{FF2B5EF4-FFF2-40B4-BE49-F238E27FC236}">
                <a16:creationId xmlns:a16="http://schemas.microsoft.com/office/drawing/2014/main" id="{8737A6B4-D7A3-252C-70A4-D640AEEAE747}"/>
              </a:ext>
            </a:extLst>
          </p:cNvPr>
          <p:cNvPicPr>
            <a:picLocks noGrp="1" noChangeAspect="1"/>
          </p:cNvPicPr>
          <p:nvPr>
            <p:ph idx="1"/>
          </p:nvPr>
        </p:nvPicPr>
        <p:blipFill>
          <a:blip r:embed="rId3"/>
          <a:stretch>
            <a:fillRect/>
          </a:stretch>
        </p:blipFill>
        <p:spPr>
          <a:xfrm>
            <a:off x="396000" y="1116000"/>
            <a:ext cx="11520000" cy="4780634"/>
          </a:xfrm>
          <a:solidFill>
            <a:schemeClr val="bg1"/>
          </a:solidFill>
        </p:spPr>
      </p:pic>
      <p:sp>
        <p:nvSpPr>
          <p:cNvPr id="5" name="灯片编号占位符 4">
            <a:extLst>
              <a:ext uri="{FF2B5EF4-FFF2-40B4-BE49-F238E27FC236}">
                <a16:creationId xmlns:a16="http://schemas.microsoft.com/office/drawing/2014/main" id="{369FE36B-30E6-4A45-E8D0-3BDBEF1B3490}"/>
              </a:ext>
            </a:extLst>
          </p:cNvPr>
          <p:cNvSpPr>
            <a:spLocks noGrp="1"/>
          </p:cNvSpPr>
          <p:nvPr>
            <p:ph type="sldNum" sz="quarter" idx="10"/>
          </p:nvPr>
        </p:nvSpPr>
        <p:spPr/>
        <p:txBody>
          <a:bodyPr/>
          <a:lstStyle/>
          <a:p>
            <a:fld id="{8CDF8177-B492-4B3A-BE83-F6A6FE842A03}" type="slidenum">
              <a:rPr lang="en-US" altLang="zh-CN" smtClean="0"/>
              <a:pPr/>
              <a:t>162</a:t>
            </a:fld>
            <a:endParaRPr lang="en-US" altLang="zh-CN"/>
          </a:p>
        </p:txBody>
      </p:sp>
    </p:spTree>
    <p:extLst>
      <p:ext uri="{BB962C8B-B14F-4D97-AF65-F5344CB8AC3E}">
        <p14:creationId xmlns:p14="http://schemas.microsoft.com/office/powerpoint/2010/main" val="4777341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AE208B9-C7A4-E79B-0BB0-0C73FC62638A}"/>
              </a:ext>
            </a:extLst>
          </p:cNvPr>
          <p:cNvSpPr>
            <a:spLocks noGrp="1"/>
          </p:cNvSpPr>
          <p:nvPr>
            <p:ph type="title"/>
          </p:nvPr>
        </p:nvSpPr>
        <p:spPr/>
        <p:txBody>
          <a:bodyPr/>
          <a:lstStyle/>
          <a:p>
            <a:r>
              <a:rPr lang="zh-CN" altLang="en-US" dirty="0"/>
              <a:t>数据传输：</a:t>
            </a:r>
            <a:r>
              <a:rPr lang="en-US" altLang="zh-CN" dirty="0"/>
              <a:t>I/O</a:t>
            </a:r>
            <a:r>
              <a:rPr lang="zh-CN" altLang="en-US" dirty="0"/>
              <a:t>复用</a:t>
            </a:r>
          </a:p>
        </p:txBody>
      </p:sp>
      <p:sp>
        <p:nvSpPr>
          <p:cNvPr id="7" name="内容占位符 6">
            <a:extLst>
              <a:ext uri="{FF2B5EF4-FFF2-40B4-BE49-F238E27FC236}">
                <a16:creationId xmlns:a16="http://schemas.microsoft.com/office/drawing/2014/main" id="{BAB9A390-3759-ABD8-E9CE-03734001A370}"/>
              </a:ext>
            </a:extLst>
          </p:cNvPr>
          <p:cNvSpPr>
            <a:spLocks noGrp="1"/>
          </p:cNvSpPr>
          <p:nvPr>
            <p:ph sz="half" idx="1"/>
          </p:nvPr>
        </p:nvSpPr>
        <p:spPr>
          <a:xfrm>
            <a:off x="360000" y="1080000"/>
            <a:ext cx="3935800" cy="5580000"/>
          </a:xfrm>
        </p:spPr>
        <p:txBody>
          <a:bodyPr/>
          <a:lstStyle/>
          <a:p>
            <a:r>
              <a:rPr lang="zh-CN" altLang="en-US" dirty="0"/>
              <a:t>能够让内核监听进程创建的所有</a:t>
            </a:r>
            <a:r>
              <a:rPr lang="en-US" altLang="zh-CN" dirty="0"/>
              <a:t>socket</a:t>
            </a:r>
            <a:r>
              <a:rPr lang="zh-CN" altLang="en-US" dirty="0"/>
              <a:t>描述符。</a:t>
            </a:r>
            <a:endParaRPr lang="en-US" altLang="zh-CN" dirty="0"/>
          </a:p>
          <a:p>
            <a:r>
              <a:rPr lang="en-US" altLang="zh-CN" dirty="0" err="1"/>
              <a:t>openEuler</a:t>
            </a:r>
            <a:r>
              <a:rPr lang="zh-CN" altLang="en-US" dirty="0"/>
              <a:t>支持三个</a:t>
            </a:r>
            <a:r>
              <a:rPr lang="en-US" altLang="zh-CN" dirty="0"/>
              <a:t>I/O</a:t>
            </a:r>
            <a:r>
              <a:rPr lang="zh-CN" altLang="en-US" dirty="0"/>
              <a:t>复用模型：</a:t>
            </a:r>
            <a:endParaRPr lang="en-US" altLang="zh-CN" dirty="0"/>
          </a:p>
          <a:p>
            <a:pPr lvl="1"/>
            <a:r>
              <a:rPr lang="en-US" altLang="zh-CN" dirty="0"/>
              <a:t>Select</a:t>
            </a:r>
          </a:p>
          <a:p>
            <a:pPr lvl="1"/>
            <a:r>
              <a:rPr lang="en-US" altLang="zh-CN" dirty="0"/>
              <a:t>Poll</a:t>
            </a:r>
          </a:p>
          <a:p>
            <a:pPr lvl="1"/>
            <a:r>
              <a:rPr lang="en-US" altLang="zh-CN" dirty="0" err="1"/>
              <a:t>epoll</a:t>
            </a:r>
            <a:endParaRPr lang="en-US" altLang="zh-CN" dirty="0"/>
          </a:p>
          <a:p>
            <a:r>
              <a:rPr lang="en-US" altLang="zh-CN" dirty="0"/>
              <a:t>Select</a:t>
            </a:r>
            <a:r>
              <a:rPr lang="zh-CN" altLang="en-US" dirty="0"/>
              <a:t>模型</a:t>
            </a:r>
            <a:endParaRPr lang="en-US" altLang="zh-CN" dirty="0"/>
          </a:p>
          <a:p>
            <a:endParaRPr lang="zh-CN" altLang="en-US" dirty="0"/>
          </a:p>
        </p:txBody>
      </p:sp>
      <p:pic>
        <p:nvPicPr>
          <p:cNvPr id="12" name="内容占位符 11">
            <a:extLst>
              <a:ext uri="{FF2B5EF4-FFF2-40B4-BE49-F238E27FC236}">
                <a16:creationId xmlns:a16="http://schemas.microsoft.com/office/drawing/2014/main" id="{E1D5FB4E-3421-40F7-B863-A4871C1E5F82}"/>
              </a:ext>
            </a:extLst>
          </p:cNvPr>
          <p:cNvPicPr>
            <a:picLocks noGrp="1" noChangeAspect="1"/>
          </p:cNvPicPr>
          <p:nvPr>
            <p:ph sz="half" idx="2"/>
          </p:nvPr>
        </p:nvPicPr>
        <p:blipFill>
          <a:blip r:embed="rId3"/>
          <a:stretch>
            <a:fillRect/>
          </a:stretch>
        </p:blipFill>
        <p:spPr>
          <a:xfrm>
            <a:off x="4340805" y="1313765"/>
            <a:ext cx="7560000" cy="4947692"/>
          </a:xfrm>
        </p:spPr>
      </p:pic>
      <p:sp>
        <p:nvSpPr>
          <p:cNvPr id="5" name="灯片编号占位符 4">
            <a:extLst>
              <a:ext uri="{FF2B5EF4-FFF2-40B4-BE49-F238E27FC236}">
                <a16:creationId xmlns:a16="http://schemas.microsoft.com/office/drawing/2014/main" id="{5F6B205C-E4D4-E188-1FAF-00329768D937}"/>
              </a:ext>
            </a:extLst>
          </p:cNvPr>
          <p:cNvSpPr>
            <a:spLocks noGrp="1"/>
          </p:cNvSpPr>
          <p:nvPr>
            <p:ph type="sldNum" sz="quarter" idx="10"/>
          </p:nvPr>
        </p:nvSpPr>
        <p:spPr/>
        <p:txBody>
          <a:bodyPr/>
          <a:lstStyle/>
          <a:p>
            <a:fld id="{8CDF8177-B492-4B3A-BE83-F6A6FE842A03}" type="slidenum">
              <a:rPr lang="en-US" altLang="zh-CN" smtClean="0"/>
              <a:pPr/>
              <a:t>163</a:t>
            </a:fld>
            <a:endParaRPr lang="en-US" altLang="zh-CN"/>
          </a:p>
        </p:txBody>
      </p:sp>
    </p:spTree>
    <p:extLst>
      <p:ext uri="{BB962C8B-B14F-4D97-AF65-F5344CB8AC3E}">
        <p14:creationId xmlns:p14="http://schemas.microsoft.com/office/powerpoint/2010/main" val="1776225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D52E2-1437-A5F3-7F86-21648644A00F}"/>
              </a:ext>
            </a:extLst>
          </p:cNvPr>
          <p:cNvSpPr>
            <a:spLocks noGrp="1"/>
          </p:cNvSpPr>
          <p:nvPr>
            <p:ph type="title"/>
          </p:nvPr>
        </p:nvSpPr>
        <p:spPr/>
        <p:txBody>
          <a:bodyPr/>
          <a:lstStyle/>
          <a:p>
            <a:r>
              <a:rPr lang="en-US" altLang="zh-CN" dirty="0"/>
              <a:t>I/O</a:t>
            </a:r>
            <a:r>
              <a:rPr lang="zh-CN" altLang="en-US" dirty="0"/>
              <a:t>复用</a:t>
            </a:r>
            <a:r>
              <a:rPr lang="en-US" altLang="zh-CN" dirty="0"/>
              <a:t>—select</a:t>
            </a:r>
            <a:r>
              <a:rPr lang="zh-CN" altLang="en-US" dirty="0"/>
              <a:t>机制</a:t>
            </a:r>
          </a:p>
        </p:txBody>
      </p:sp>
      <p:pic>
        <p:nvPicPr>
          <p:cNvPr id="4" name="内容占位符 3">
            <a:extLst>
              <a:ext uri="{FF2B5EF4-FFF2-40B4-BE49-F238E27FC236}">
                <a16:creationId xmlns:a16="http://schemas.microsoft.com/office/drawing/2014/main" id="{2F0221F9-2841-DDE6-4C98-803C725C99B2}"/>
              </a:ext>
            </a:extLst>
          </p:cNvPr>
          <p:cNvPicPr>
            <a:picLocks noGrp="1" noChangeAspect="1"/>
          </p:cNvPicPr>
          <p:nvPr>
            <p:ph idx="1"/>
          </p:nvPr>
        </p:nvPicPr>
        <p:blipFill>
          <a:blip r:embed="rId3"/>
          <a:stretch>
            <a:fillRect/>
          </a:stretch>
        </p:blipFill>
        <p:spPr>
          <a:xfrm>
            <a:off x="396000" y="1116000"/>
            <a:ext cx="11520000" cy="4969690"/>
          </a:xfrm>
          <a:solidFill>
            <a:schemeClr val="bg1"/>
          </a:solidFill>
        </p:spPr>
      </p:pic>
      <p:sp>
        <p:nvSpPr>
          <p:cNvPr id="5" name="灯片编号占位符 4">
            <a:extLst>
              <a:ext uri="{FF2B5EF4-FFF2-40B4-BE49-F238E27FC236}">
                <a16:creationId xmlns:a16="http://schemas.microsoft.com/office/drawing/2014/main" id="{AC221C42-1AA7-CB0A-3B42-9D655EC05CDB}"/>
              </a:ext>
            </a:extLst>
          </p:cNvPr>
          <p:cNvSpPr>
            <a:spLocks noGrp="1"/>
          </p:cNvSpPr>
          <p:nvPr>
            <p:ph type="sldNum" sz="quarter" idx="10"/>
          </p:nvPr>
        </p:nvSpPr>
        <p:spPr/>
        <p:txBody>
          <a:bodyPr/>
          <a:lstStyle/>
          <a:p>
            <a:fld id="{8CDF8177-B492-4B3A-BE83-F6A6FE842A03}" type="slidenum">
              <a:rPr lang="en-US" altLang="zh-CN" smtClean="0"/>
              <a:pPr/>
              <a:t>164</a:t>
            </a:fld>
            <a:endParaRPr lang="en-US" altLang="zh-CN"/>
          </a:p>
        </p:txBody>
      </p:sp>
    </p:spTree>
    <p:extLst>
      <p:ext uri="{BB962C8B-B14F-4D97-AF65-F5344CB8AC3E}">
        <p14:creationId xmlns:p14="http://schemas.microsoft.com/office/powerpoint/2010/main" val="23532738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F99309A-9C37-CF7A-376B-EC23D82A0928}"/>
              </a:ext>
            </a:extLst>
          </p:cNvPr>
          <p:cNvSpPr>
            <a:spLocks noGrp="1"/>
          </p:cNvSpPr>
          <p:nvPr>
            <p:ph type="title"/>
          </p:nvPr>
        </p:nvSpPr>
        <p:spPr/>
        <p:txBody>
          <a:bodyPr/>
          <a:lstStyle/>
          <a:p>
            <a:r>
              <a:rPr lang="en-US" altLang="zh-CN" dirty="0"/>
              <a:t>I/O</a:t>
            </a:r>
            <a:r>
              <a:rPr lang="zh-CN" altLang="en-US" dirty="0"/>
              <a:t>复用</a:t>
            </a:r>
            <a:r>
              <a:rPr lang="en-US" altLang="zh-CN" dirty="0"/>
              <a:t>—</a:t>
            </a:r>
            <a:r>
              <a:rPr lang="en-US" altLang="zh-CN" dirty="0" err="1"/>
              <a:t>epoll</a:t>
            </a:r>
            <a:r>
              <a:rPr lang="zh-CN" altLang="en-US" dirty="0"/>
              <a:t>机制</a:t>
            </a:r>
          </a:p>
        </p:txBody>
      </p:sp>
      <p:sp>
        <p:nvSpPr>
          <p:cNvPr id="8" name="内容占位符 7">
            <a:extLst>
              <a:ext uri="{FF2B5EF4-FFF2-40B4-BE49-F238E27FC236}">
                <a16:creationId xmlns:a16="http://schemas.microsoft.com/office/drawing/2014/main" id="{B6296034-40B9-AF3B-5A61-DB9D451BD9D1}"/>
              </a:ext>
            </a:extLst>
          </p:cNvPr>
          <p:cNvSpPr>
            <a:spLocks noGrp="1"/>
          </p:cNvSpPr>
          <p:nvPr>
            <p:ph idx="1"/>
          </p:nvPr>
        </p:nvSpPr>
        <p:spPr/>
        <p:txBody>
          <a:bodyPr/>
          <a:lstStyle/>
          <a:p>
            <a:r>
              <a:rPr lang="en-US" altLang="zh-CN" dirty="0"/>
              <a:t>select</a:t>
            </a:r>
            <a:r>
              <a:rPr lang="zh-CN" altLang="en-US" dirty="0"/>
              <a:t>的改进版</a:t>
            </a:r>
            <a:endParaRPr lang="en-US" altLang="zh-CN" dirty="0"/>
          </a:p>
          <a:p>
            <a:r>
              <a:rPr lang="zh-CN" altLang="en-US" dirty="0"/>
              <a:t>将就绪的（而不是所有的）</a:t>
            </a:r>
            <a:r>
              <a:rPr lang="en-US" altLang="zh-CN" dirty="0"/>
              <a:t>socket</a:t>
            </a:r>
            <a:r>
              <a:rPr lang="zh-CN" altLang="en-US" dirty="0"/>
              <a:t>描述符返回给进程</a:t>
            </a:r>
            <a:endParaRPr lang="en-US" altLang="zh-CN" dirty="0"/>
          </a:p>
          <a:p>
            <a:r>
              <a:rPr lang="zh-CN" altLang="en-US" dirty="0"/>
              <a:t>避免让进程遍历所有描述符</a:t>
            </a:r>
            <a:endParaRPr lang="en-US" altLang="zh-CN" dirty="0"/>
          </a:p>
          <a:p>
            <a:r>
              <a:rPr lang="en-US" altLang="zh-CN" dirty="0" err="1"/>
              <a:t>epoll</a:t>
            </a:r>
            <a:r>
              <a:rPr lang="zh-CN" altLang="en-US" dirty="0"/>
              <a:t>支持的描述符数量没有限制</a:t>
            </a:r>
            <a:endParaRPr lang="en-US" altLang="zh-CN" dirty="0"/>
          </a:p>
          <a:p>
            <a:r>
              <a:rPr lang="zh-CN" altLang="en-US"/>
              <a:t>很好地胜任高并发的场合</a:t>
            </a:r>
            <a:endParaRPr lang="zh-CN" altLang="en-US" dirty="0"/>
          </a:p>
        </p:txBody>
      </p:sp>
      <p:sp>
        <p:nvSpPr>
          <p:cNvPr id="5" name="灯片编号占位符 4">
            <a:extLst>
              <a:ext uri="{FF2B5EF4-FFF2-40B4-BE49-F238E27FC236}">
                <a16:creationId xmlns:a16="http://schemas.microsoft.com/office/drawing/2014/main" id="{B4B9160F-8A9D-FF3F-568B-6DB1406B511A}"/>
              </a:ext>
            </a:extLst>
          </p:cNvPr>
          <p:cNvSpPr>
            <a:spLocks noGrp="1"/>
          </p:cNvSpPr>
          <p:nvPr>
            <p:ph type="sldNum" sz="quarter" idx="10"/>
          </p:nvPr>
        </p:nvSpPr>
        <p:spPr/>
        <p:txBody>
          <a:bodyPr/>
          <a:lstStyle/>
          <a:p>
            <a:fld id="{8CDF8177-B492-4B3A-BE83-F6A6FE842A03}" type="slidenum">
              <a:rPr lang="en-US" altLang="zh-CN" smtClean="0"/>
              <a:pPr/>
              <a:t>165</a:t>
            </a:fld>
            <a:endParaRPr lang="en-US" altLang="zh-CN"/>
          </a:p>
        </p:txBody>
      </p:sp>
      <p:sp>
        <p:nvSpPr>
          <p:cNvPr id="2" name="五边形 1">
            <a:hlinkClick r:id="rId3" action="ppaction://hlinksldjump"/>
            <a:extLst>
              <a:ext uri="{FF2B5EF4-FFF2-40B4-BE49-F238E27FC236}">
                <a16:creationId xmlns:a16="http://schemas.microsoft.com/office/drawing/2014/main" id="{1CDB541F-5C22-FEFE-B44E-97C517DB4CB0}"/>
              </a:ext>
            </a:extLst>
          </p:cNvPr>
          <p:cNvSpPr/>
          <p:nvPr/>
        </p:nvSpPr>
        <p:spPr bwMode="auto">
          <a:xfrm>
            <a:off x="11406590" y="6264316"/>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80996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ltLang="zh-CN" dirty="0"/>
              <a:t>Representation of Process Scheduling</a:t>
            </a:r>
          </a:p>
        </p:txBody>
      </p:sp>
      <p:sp>
        <p:nvSpPr>
          <p:cNvPr id="2" name="内容占位符 1">
            <a:extLst>
              <a:ext uri="{FF2B5EF4-FFF2-40B4-BE49-F238E27FC236}">
                <a16:creationId xmlns:a16="http://schemas.microsoft.com/office/drawing/2014/main" id="{BBA7DB6F-9258-4DE9-B300-FCA2A2C30C10}"/>
              </a:ext>
            </a:extLst>
          </p:cNvPr>
          <p:cNvSpPr>
            <a:spLocks noGrp="1"/>
          </p:cNvSpPr>
          <p:nvPr>
            <p:ph idx="1"/>
          </p:nvPr>
        </p:nvSpPr>
        <p:spPr/>
        <p:txBody>
          <a:bodyPr/>
          <a:lstStyle/>
          <a:p>
            <a:pPr marL="342900" indent="-342900">
              <a:spcBef>
                <a:spcPct val="20000"/>
              </a:spcBef>
              <a:buClr>
                <a:srgbClr val="0000FF"/>
              </a:buClr>
              <a:buSzPct val="80000"/>
              <a:buFont typeface="Wingdings" panose="05000000000000000000" pitchFamily="2" charset="2"/>
              <a:buChar char="n"/>
            </a:pPr>
            <a:r>
              <a:rPr lang="en-US" altLang="en-US" b="1" dirty="0">
                <a:solidFill>
                  <a:srgbClr val="0000FF"/>
                </a:solidFill>
                <a:ea typeface="楷体" panose="02010609060101010101" pitchFamily="49" charset="-122"/>
                <a:cs typeface="Times New Roman" panose="02020603050405020304" pitchFamily="18" charset="0"/>
              </a:rPr>
              <a:t>Queueing diagram </a:t>
            </a:r>
            <a:r>
              <a:rPr lang="en-US" altLang="en-US" b="1" dirty="0">
                <a:ea typeface="楷体" panose="02010609060101010101" pitchFamily="49" charset="-122"/>
                <a:cs typeface="Times New Roman" panose="02020603050405020304" pitchFamily="18" charset="0"/>
              </a:rPr>
              <a:t>represents queues, resources, flows</a:t>
            </a:r>
            <a:r>
              <a:rPr lang="en-US" altLang="zh-CN" b="1" dirty="0">
                <a:ea typeface="楷体" panose="02010609060101010101" pitchFamily="49" charset="-122"/>
                <a:cs typeface="Times New Roman" panose="02020603050405020304" pitchFamily="18" charset="0"/>
              </a:rPr>
              <a:t>.</a:t>
            </a:r>
            <a:endParaRPr lang="zh-CN" altLang="en-US" dirty="0"/>
          </a:p>
        </p:txBody>
      </p:sp>
      <p:sp>
        <p:nvSpPr>
          <p:cNvPr id="51" name="灯片编号占位符 2"/>
          <p:cNvSpPr>
            <a:spLocks noGrp="1"/>
          </p:cNvSpPr>
          <p:nvPr>
            <p:ph type="sldNum" sz="quarter" idx="10"/>
          </p:nvPr>
        </p:nvSpPr>
        <p:spPr/>
        <p:txBody>
          <a:bodyPr/>
          <a:lstStyle/>
          <a:p>
            <a:fld id="{0BBC21BD-F28F-40CD-8030-DF80CAC5E8F3}" type="slidenum">
              <a:rPr lang="en-US" altLang="zh-CN"/>
              <a:pPr/>
              <a:t>17</a:t>
            </a:fld>
            <a:endParaRPr lang="en-US" altLang="zh-CN"/>
          </a:p>
        </p:txBody>
      </p:sp>
      <p:sp>
        <p:nvSpPr>
          <p:cNvPr id="324612" name="Rectangle 4"/>
          <p:cNvSpPr>
            <a:spLocks noChangeArrowheads="1"/>
          </p:cNvSpPr>
          <p:nvPr/>
        </p:nvSpPr>
        <p:spPr bwMode="auto">
          <a:xfrm>
            <a:off x="2971800" y="2398183"/>
            <a:ext cx="1905000" cy="4572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r>
              <a:rPr lang="en-US" altLang="zh-CN" dirty="0"/>
              <a:t>ready queue</a:t>
            </a:r>
          </a:p>
        </p:txBody>
      </p:sp>
      <p:sp>
        <p:nvSpPr>
          <p:cNvPr id="324613" name="Rectangle 5"/>
          <p:cNvSpPr>
            <a:spLocks noChangeArrowheads="1"/>
          </p:cNvSpPr>
          <p:nvPr/>
        </p:nvSpPr>
        <p:spPr bwMode="auto">
          <a:xfrm>
            <a:off x="5029200" y="3298283"/>
            <a:ext cx="1905000" cy="4572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r>
              <a:rPr lang="en-US" altLang="zh-CN" dirty="0"/>
              <a:t>I/O queue</a:t>
            </a:r>
          </a:p>
        </p:txBody>
      </p:sp>
      <p:sp>
        <p:nvSpPr>
          <p:cNvPr id="324614" name="Rectangle 6"/>
          <p:cNvSpPr>
            <a:spLocks noChangeArrowheads="1"/>
          </p:cNvSpPr>
          <p:nvPr/>
        </p:nvSpPr>
        <p:spPr bwMode="auto">
          <a:xfrm>
            <a:off x="7391400" y="3298283"/>
            <a:ext cx="1905000" cy="4572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r>
              <a:rPr lang="en-US" altLang="zh-CN" dirty="0"/>
              <a:t>I/O request</a:t>
            </a:r>
          </a:p>
        </p:txBody>
      </p:sp>
      <p:sp>
        <p:nvSpPr>
          <p:cNvPr id="324615" name="Rectangle 7"/>
          <p:cNvSpPr>
            <a:spLocks noChangeArrowheads="1"/>
          </p:cNvSpPr>
          <p:nvPr/>
        </p:nvSpPr>
        <p:spPr bwMode="auto">
          <a:xfrm>
            <a:off x="7391400" y="3921693"/>
            <a:ext cx="1905000" cy="6858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lnSpc>
                <a:spcPct val="90000"/>
              </a:lnSpc>
            </a:pPr>
            <a:r>
              <a:rPr lang="en-US" altLang="zh-CN" dirty="0"/>
              <a:t>time slice</a:t>
            </a:r>
          </a:p>
          <a:p>
            <a:pPr algn="ctr">
              <a:lnSpc>
                <a:spcPct val="90000"/>
              </a:lnSpc>
            </a:pPr>
            <a:r>
              <a:rPr lang="en-US" altLang="zh-CN" dirty="0"/>
              <a:t>expired</a:t>
            </a:r>
          </a:p>
        </p:txBody>
      </p:sp>
      <p:sp>
        <p:nvSpPr>
          <p:cNvPr id="324616" name="Rectangle 8"/>
          <p:cNvSpPr>
            <a:spLocks noChangeArrowheads="1"/>
          </p:cNvSpPr>
          <p:nvPr/>
        </p:nvSpPr>
        <p:spPr bwMode="auto">
          <a:xfrm>
            <a:off x="7391400" y="4856073"/>
            <a:ext cx="1905000" cy="6858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lnSpc>
                <a:spcPct val="90000"/>
              </a:lnSpc>
            </a:pPr>
            <a:r>
              <a:rPr lang="en-US" altLang="zh-CN" dirty="0"/>
              <a:t>fork a child</a:t>
            </a:r>
          </a:p>
        </p:txBody>
      </p:sp>
      <p:sp>
        <p:nvSpPr>
          <p:cNvPr id="324617" name="Rectangle 9"/>
          <p:cNvSpPr>
            <a:spLocks noChangeArrowheads="1"/>
          </p:cNvSpPr>
          <p:nvPr/>
        </p:nvSpPr>
        <p:spPr bwMode="auto">
          <a:xfrm>
            <a:off x="7391400" y="5842736"/>
            <a:ext cx="1905000" cy="6858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lnSpc>
                <a:spcPct val="90000"/>
              </a:lnSpc>
            </a:pPr>
            <a:r>
              <a:rPr lang="en-US" altLang="zh-CN" dirty="0"/>
              <a:t>wait for an</a:t>
            </a:r>
          </a:p>
          <a:p>
            <a:pPr algn="ctr">
              <a:lnSpc>
                <a:spcPct val="90000"/>
              </a:lnSpc>
            </a:pPr>
            <a:r>
              <a:rPr lang="en-US" altLang="zh-CN" dirty="0"/>
              <a:t>event</a:t>
            </a:r>
          </a:p>
        </p:txBody>
      </p:sp>
      <p:sp>
        <p:nvSpPr>
          <p:cNvPr id="324618" name="Oval 10"/>
          <p:cNvSpPr>
            <a:spLocks noChangeArrowheads="1"/>
          </p:cNvSpPr>
          <p:nvPr/>
        </p:nvSpPr>
        <p:spPr bwMode="auto">
          <a:xfrm>
            <a:off x="5334000" y="4856073"/>
            <a:ext cx="1524000" cy="6858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lgn="ctr">
              <a:lnSpc>
                <a:spcPct val="70000"/>
              </a:lnSpc>
            </a:pPr>
            <a:r>
              <a:rPr lang="en-US" altLang="zh-CN" dirty="0"/>
              <a:t>child</a:t>
            </a:r>
          </a:p>
          <a:p>
            <a:pPr algn="ctr">
              <a:lnSpc>
                <a:spcPct val="70000"/>
              </a:lnSpc>
            </a:pPr>
            <a:r>
              <a:rPr lang="en-US" altLang="zh-CN" dirty="0"/>
              <a:t>executes</a:t>
            </a:r>
          </a:p>
        </p:txBody>
      </p:sp>
      <p:sp>
        <p:nvSpPr>
          <p:cNvPr id="324619" name="Oval 11"/>
          <p:cNvSpPr>
            <a:spLocks noChangeArrowheads="1"/>
          </p:cNvSpPr>
          <p:nvPr/>
        </p:nvSpPr>
        <p:spPr bwMode="auto">
          <a:xfrm>
            <a:off x="5334000" y="5766536"/>
            <a:ext cx="1524000" cy="8382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lgn="ctr">
              <a:lnSpc>
                <a:spcPct val="70000"/>
              </a:lnSpc>
            </a:pPr>
            <a:r>
              <a:rPr lang="en-US" altLang="zh-CN" dirty="0"/>
              <a:t>event</a:t>
            </a:r>
          </a:p>
          <a:p>
            <a:pPr algn="ctr">
              <a:lnSpc>
                <a:spcPct val="70000"/>
              </a:lnSpc>
            </a:pPr>
            <a:r>
              <a:rPr lang="en-US" altLang="zh-CN" dirty="0"/>
              <a:t>occurs</a:t>
            </a:r>
          </a:p>
        </p:txBody>
      </p:sp>
      <p:sp>
        <p:nvSpPr>
          <p:cNvPr id="324620" name="Oval 12"/>
          <p:cNvSpPr>
            <a:spLocks noChangeArrowheads="1"/>
          </p:cNvSpPr>
          <p:nvPr/>
        </p:nvSpPr>
        <p:spPr bwMode="auto">
          <a:xfrm>
            <a:off x="8534400" y="2321983"/>
            <a:ext cx="609600" cy="6096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lgn="ctr"/>
            <a:r>
              <a:rPr lang="en-US" altLang="zh-CN" sz="2000" b="1" dirty="0"/>
              <a:t>CPU</a:t>
            </a:r>
          </a:p>
        </p:txBody>
      </p:sp>
      <p:sp>
        <p:nvSpPr>
          <p:cNvPr id="324621" name="Oval 13"/>
          <p:cNvSpPr>
            <a:spLocks noChangeArrowheads="1"/>
          </p:cNvSpPr>
          <p:nvPr/>
        </p:nvSpPr>
        <p:spPr bwMode="auto">
          <a:xfrm>
            <a:off x="3581400" y="3222083"/>
            <a:ext cx="685800" cy="6096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algn="ctr"/>
            <a:r>
              <a:rPr lang="en-US" altLang="zh-CN" sz="2000" dirty="0"/>
              <a:t>I/O</a:t>
            </a:r>
          </a:p>
        </p:txBody>
      </p:sp>
      <p:sp>
        <p:nvSpPr>
          <p:cNvPr id="324622" name="Line 14"/>
          <p:cNvSpPr>
            <a:spLocks noChangeShapeType="1"/>
          </p:cNvSpPr>
          <p:nvPr/>
        </p:nvSpPr>
        <p:spPr bwMode="auto">
          <a:xfrm>
            <a:off x="1865530" y="2617258"/>
            <a:ext cx="1080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4623" name="Group 15"/>
          <p:cNvGrpSpPr>
            <a:grpSpLocks/>
          </p:cNvGrpSpPr>
          <p:nvPr/>
        </p:nvGrpSpPr>
        <p:grpSpPr bwMode="auto">
          <a:xfrm>
            <a:off x="2424113" y="2751563"/>
            <a:ext cx="547688" cy="775566"/>
            <a:chOff x="576" y="1344"/>
            <a:chExt cx="336" cy="2304"/>
          </a:xfrm>
        </p:grpSpPr>
        <p:sp>
          <p:nvSpPr>
            <p:cNvPr id="324624" name="Line 16"/>
            <p:cNvSpPr>
              <a:spLocks noChangeShapeType="1"/>
            </p:cNvSpPr>
            <p:nvPr/>
          </p:nvSpPr>
          <p:spPr bwMode="auto">
            <a:xfrm>
              <a:off x="576" y="13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25" name="Line 17"/>
            <p:cNvSpPr>
              <a:spLocks noChangeShapeType="1"/>
            </p:cNvSpPr>
            <p:nvPr/>
          </p:nvSpPr>
          <p:spPr bwMode="auto">
            <a:xfrm>
              <a:off x="576" y="1344"/>
              <a:ext cx="0" cy="23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324626" name="AutoShape 18"/>
          <p:cNvCxnSpPr>
            <a:cxnSpLocks noChangeShapeType="1"/>
            <a:stCxn id="324612" idx="3"/>
            <a:endCxn id="324620" idx="2"/>
          </p:cNvCxnSpPr>
          <p:nvPr/>
        </p:nvCxnSpPr>
        <p:spPr bwMode="auto">
          <a:xfrm>
            <a:off x="4876800" y="2626783"/>
            <a:ext cx="36576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27" name="Line 19"/>
          <p:cNvSpPr>
            <a:spLocks noChangeShapeType="1"/>
          </p:cNvSpPr>
          <p:nvPr/>
        </p:nvSpPr>
        <p:spPr bwMode="auto">
          <a:xfrm>
            <a:off x="9144000" y="2617258"/>
            <a:ext cx="1080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4628" name="Group 20"/>
          <p:cNvGrpSpPr>
            <a:grpSpLocks/>
          </p:cNvGrpSpPr>
          <p:nvPr/>
        </p:nvGrpSpPr>
        <p:grpSpPr bwMode="auto">
          <a:xfrm>
            <a:off x="9131300" y="2739174"/>
            <a:ext cx="609600" cy="3419475"/>
            <a:chOff x="4800" y="1507"/>
            <a:chExt cx="384" cy="2154"/>
          </a:xfrm>
        </p:grpSpPr>
        <p:sp>
          <p:nvSpPr>
            <p:cNvPr id="324629" name="Line 21"/>
            <p:cNvSpPr>
              <a:spLocks noChangeShapeType="1"/>
            </p:cNvSpPr>
            <p:nvPr/>
          </p:nvSpPr>
          <p:spPr bwMode="auto">
            <a:xfrm>
              <a:off x="4800" y="1515"/>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0" name="Line 22"/>
            <p:cNvSpPr>
              <a:spLocks noChangeShapeType="1"/>
            </p:cNvSpPr>
            <p:nvPr/>
          </p:nvSpPr>
          <p:spPr bwMode="auto">
            <a:xfrm>
              <a:off x="5184" y="1507"/>
              <a:ext cx="0" cy="21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1" name="Line 23"/>
            <p:cNvSpPr>
              <a:spLocks noChangeShapeType="1"/>
            </p:cNvSpPr>
            <p:nvPr/>
          </p:nvSpPr>
          <p:spPr bwMode="auto">
            <a:xfrm flipH="1">
              <a:off x="4896" y="3648"/>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2" name="Line 24"/>
            <p:cNvSpPr>
              <a:spLocks noChangeShapeType="1"/>
            </p:cNvSpPr>
            <p:nvPr/>
          </p:nvSpPr>
          <p:spPr bwMode="auto">
            <a:xfrm flipH="1">
              <a:off x="4896" y="3046"/>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3" name="Line 25"/>
            <p:cNvSpPr>
              <a:spLocks noChangeShapeType="1"/>
            </p:cNvSpPr>
            <p:nvPr/>
          </p:nvSpPr>
          <p:spPr bwMode="auto">
            <a:xfrm flipH="1">
              <a:off x="4896" y="2450"/>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4" name="Line 26"/>
            <p:cNvSpPr>
              <a:spLocks noChangeShapeType="1"/>
            </p:cNvSpPr>
            <p:nvPr/>
          </p:nvSpPr>
          <p:spPr bwMode="auto">
            <a:xfrm flipH="1">
              <a:off x="4896" y="1997"/>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324635" name="AutoShape 27"/>
          <p:cNvCxnSpPr>
            <a:cxnSpLocks noChangeShapeType="1"/>
            <a:stCxn id="324614" idx="1"/>
            <a:endCxn id="324613" idx="3"/>
          </p:cNvCxnSpPr>
          <p:nvPr/>
        </p:nvCxnSpPr>
        <p:spPr bwMode="auto">
          <a:xfrm flipH="1">
            <a:off x="6934200" y="3526883"/>
            <a:ext cx="4572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36" name="AutoShape 28"/>
          <p:cNvCxnSpPr>
            <a:cxnSpLocks noChangeShapeType="1"/>
            <a:stCxn id="324613" idx="1"/>
            <a:endCxn id="324621" idx="6"/>
          </p:cNvCxnSpPr>
          <p:nvPr/>
        </p:nvCxnSpPr>
        <p:spPr bwMode="auto">
          <a:xfrm flipH="1">
            <a:off x="4267200" y="3526883"/>
            <a:ext cx="7620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37" name="Line 29"/>
          <p:cNvSpPr>
            <a:spLocks noChangeShapeType="1"/>
          </p:cNvSpPr>
          <p:nvPr/>
        </p:nvSpPr>
        <p:spPr bwMode="auto">
          <a:xfrm flipH="1">
            <a:off x="2438400" y="3526883"/>
            <a:ext cx="114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38" name="Line 30"/>
          <p:cNvSpPr>
            <a:spLocks noChangeShapeType="1"/>
          </p:cNvSpPr>
          <p:nvPr/>
        </p:nvSpPr>
        <p:spPr bwMode="auto">
          <a:xfrm flipH="1">
            <a:off x="2438400" y="4302693"/>
            <a:ext cx="495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24639" name="AutoShape 31"/>
          <p:cNvCxnSpPr>
            <a:cxnSpLocks noChangeShapeType="1"/>
            <a:stCxn id="324616" idx="1"/>
            <a:endCxn id="324618" idx="6"/>
          </p:cNvCxnSpPr>
          <p:nvPr/>
        </p:nvCxnSpPr>
        <p:spPr bwMode="auto">
          <a:xfrm flipH="1">
            <a:off x="6858000" y="5198973"/>
            <a:ext cx="5334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40" name="AutoShape 32"/>
          <p:cNvCxnSpPr>
            <a:cxnSpLocks noChangeShapeType="1"/>
            <a:stCxn id="324617" idx="1"/>
            <a:endCxn id="324619" idx="6"/>
          </p:cNvCxnSpPr>
          <p:nvPr/>
        </p:nvCxnSpPr>
        <p:spPr bwMode="auto">
          <a:xfrm flipH="1">
            <a:off x="6858000" y="6185636"/>
            <a:ext cx="5334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41" name="Line 33"/>
          <p:cNvSpPr>
            <a:spLocks noChangeShapeType="1"/>
          </p:cNvSpPr>
          <p:nvPr/>
        </p:nvSpPr>
        <p:spPr bwMode="auto">
          <a:xfrm flipH="1">
            <a:off x="2438400" y="5237073"/>
            <a:ext cx="289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42" name="Line 34"/>
          <p:cNvSpPr>
            <a:spLocks noChangeShapeType="1"/>
          </p:cNvSpPr>
          <p:nvPr/>
        </p:nvSpPr>
        <p:spPr bwMode="auto">
          <a:xfrm flipH="1">
            <a:off x="2438400" y="6223736"/>
            <a:ext cx="289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4643" name="Group 35"/>
          <p:cNvGrpSpPr>
            <a:grpSpLocks/>
          </p:cNvGrpSpPr>
          <p:nvPr/>
        </p:nvGrpSpPr>
        <p:grpSpPr bwMode="auto">
          <a:xfrm>
            <a:off x="2424113" y="2751564"/>
            <a:ext cx="547688" cy="1551130"/>
            <a:chOff x="576" y="1344"/>
            <a:chExt cx="336" cy="2304"/>
          </a:xfrm>
        </p:grpSpPr>
        <p:sp>
          <p:nvSpPr>
            <p:cNvPr id="324644" name="Line 36"/>
            <p:cNvSpPr>
              <a:spLocks noChangeShapeType="1"/>
            </p:cNvSpPr>
            <p:nvPr/>
          </p:nvSpPr>
          <p:spPr bwMode="auto">
            <a:xfrm>
              <a:off x="576" y="13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45" name="Line 37"/>
            <p:cNvSpPr>
              <a:spLocks noChangeShapeType="1"/>
            </p:cNvSpPr>
            <p:nvPr/>
          </p:nvSpPr>
          <p:spPr bwMode="auto">
            <a:xfrm>
              <a:off x="576" y="1344"/>
              <a:ext cx="0" cy="23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4646" name="Group 38"/>
          <p:cNvGrpSpPr>
            <a:grpSpLocks/>
          </p:cNvGrpSpPr>
          <p:nvPr/>
        </p:nvGrpSpPr>
        <p:grpSpPr bwMode="auto">
          <a:xfrm>
            <a:off x="2424113" y="2751563"/>
            <a:ext cx="533400" cy="2485510"/>
            <a:chOff x="576" y="1344"/>
            <a:chExt cx="336" cy="2304"/>
          </a:xfrm>
        </p:grpSpPr>
        <p:sp>
          <p:nvSpPr>
            <p:cNvPr id="324647" name="Line 39"/>
            <p:cNvSpPr>
              <a:spLocks noChangeShapeType="1"/>
            </p:cNvSpPr>
            <p:nvPr/>
          </p:nvSpPr>
          <p:spPr bwMode="auto">
            <a:xfrm>
              <a:off x="576" y="13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48" name="Line 40"/>
            <p:cNvSpPr>
              <a:spLocks noChangeShapeType="1"/>
            </p:cNvSpPr>
            <p:nvPr/>
          </p:nvSpPr>
          <p:spPr bwMode="auto">
            <a:xfrm>
              <a:off x="576" y="1344"/>
              <a:ext cx="0" cy="23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4649" name="Group 41"/>
          <p:cNvGrpSpPr>
            <a:grpSpLocks/>
          </p:cNvGrpSpPr>
          <p:nvPr/>
        </p:nvGrpSpPr>
        <p:grpSpPr bwMode="auto">
          <a:xfrm>
            <a:off x="2424113" y="2751564"/>
            <a:ext cx="533400" cy="3473759"/>
            <a:chOff x="576" y="1344"/>
            <a:chExt cx="336" cy="2304"/>
          </a:xfrm>
        </p:grpSpPr>
        <p:sp>
          <p:nvSpPr>
            <p:cNvPr id="324650" name="Line 42"/>
            <p:cNvSpPr>
              <a:spLocks noChangeShapeType="1"/>
            </p:cNvSpPr>
            <p:nvPr/>
          </p:nvSpPr>
          <p:spPr bwMode="auto">
            <a:xfrm>
              <a:off x="576" y="1344"/>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51" name="Line 43"/>
            <p:cNvSpPr>
              <a:spLocks noChangeShapeType="1"/>
            </p:cNvSpPr>
            <p:nvPr/>
          </p:nvSpPr>
          <p:spPr bwMode="auto">
            <a:xfrm>
              <a:off x="576" y="1344"/>
              <a:ext cx="0" cy="23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4652" name="Text Box 44"/>
          <p:cNvSpPr txBox="1">
            <a:spLocks noChangeArrowheads="1"/>
          </p:cNvSpPr>
          <p:nvPr/>
        </p:nvSpPr>
        <p:spPr bwMode="auto">
          <a:xfrm>
            <a:off x="5893179" y="2191808"/>
            <a:ext cx="13660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t>dispatched</a:t>
            </a:r>
          </a:p>
        </p:txBody>
      </p:sp>
      <p:sp>
        <p:nvSpPr>
          <p:cNvPr id="324653" name="Line 45"/>
          <p:cNvSpPr>
            <a:spLocks noChangeShapeType="1"/>
          </p:cNvSpPr>
          <p:nvPr/>
        </p:nvSpPr>
        <p:spPr bwMode="auto">
          <a:xfrm>
            <a:off x="2495550" y="2482320"/>
            <a:ext cx="4508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54" name="Line 46"/>
          <p:cNvSpPr>
            <a:spLocks noChangeShapeType="1"/>
          </p:cNvSpPr>
          <p:nvPr/>
        </p:nvSpPr>
        <p:spPr bwMode="auto">
          <a:xfrm flipV="1">
            <a:off x="9110663" y="2481533"/>
            <a:ext cx="49530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4655" name="Line 47"/>
          <p:cNvSpPr>
            <a:spLocks noChangeShapeType="1"/>
          </p:cNvSpPr>
          <p:nvPr/>
        </p:nvSpPr>
        <p:spPr bwMode="auto">
          <a:xfrm>
            <a:off x="2495551" y="1987020"/>
            <a:ext cx="7110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24656" name="AutoShape 48"/>
          <p:cNvCxnSpPr>
            <a:cxnSpLocks noChangeShapeType="1"/>
            <a:stCxn id="324654" idx="1"/>
            <a:endCxn id="324655" idx="1"/>
          </p:cNvCxnSpPr>
          <p:nvPr/>
        </p:nvCxnSpPr>
        <p:spPr bwMode="auto">
          <a:xfrm flipV="1">
            <a:off x="9605963" y="1987021"/>
            <a:ext cx="0" cy="49451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57" name="AutoShape 49"/>
          <p:cNvCxnSpPr>
            <a:cxnSpLocks noChangeShapeType="1"/>
            <a:stCxn id="324655" idx="0"/>
            <a:endCxn id="324653" idx="0"/>
          </p:cNvCxnSpPr>
          <p:nvPr/>
        </p:nvCxnSpPr>
        <p:spPr bwMode="auto">
          <a:xfrm>
            <a:off x="2495550" y="1972733"/>
            <a:ext cx="0" cy="49530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58" name="Text Box 50"/>
          <p:cNvSpPr txBox="1">
            <a:spLocks noChangeArrowheads="1"/>
          </p:cNvSpPr>
          <p:nvPr/>
        </p:nvSpPr>
        <p:spPr bwMode="auto">
          <a:xfrm>
            <a:off x="8726903" y="1583795"/>
            <a:ext cx="1194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t>interrupt</a:t>
            </a:r>
          </a:p>
        </p:txBody>
      </p:sp>
    </p:spTree>
    <p:extLst>
      <p:ext uri="{BB962C8B-B14F-4D97-AF65-F5344CB8AC3E}">
        <p14:creationId xmlns:p14="http://schemas.microsoft.com/office/powerpoint/2010/main" val="2579040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4622"/>
                                        </p:tgtEl>
                                        <p:attrNameLst>
                                          <p:attrName>style.visibility</p:attrName>
                                        </p:attrNameLst>
                                      </p:cBhvr>
                                      <p:to>
                                        <p:strVal val="visible"/>
                                      </p:to>
                                    </p:set>
                                    <p:animEffect transition="in" filter="wipe(left)">
                                      <p:cBhvr>
                                        <p:cTn id="7" dur="500"/>
                                        <p:tgtEl>
                                          <p:spTgt spid="3246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4612"/>
                                        </p:tgtEl>
                                        <p:attrNameLst>
                                          <p:attrName>style.visibility</p:attrName>
                                        </p:attrNameLst>
                                      </p:cBhvr>
                                      <p:to>
                                        <p:strVal val="visible"/>
                                      </p:to>
                                    </p:set>
                                    <p:animEffect transition="in" filter="wipe(left)">
                                      <p:cBhvr>
                                        <p:cTn id="11" dur="500"/>
                                        <p:tgtEl>
                                          <p:spTgt spid="3246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4626"/>
                                        </p:tgtEl>
                                        <p:attrNameLst>
                                          <p:attrName>style.visibility</p:attrName>
                                        </p:attrNameLst>
                                      </p:cBhvr>
                                      <p:to>
                                        <p:strVal val="visible"/>
                                      </p:to>
                                    </p:set>
                                    <p:animEffect transition="in" filter="wipe(left)">
                                      <p:cBhvr>
                                        <p:cTn id="16" dur="500"/>
                                        <p:tgtEl>
                                          <p:spTgt spid="32462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4652"/>
                                        </p:tgtEl>
                                        <p:attrNameLst>
                                          <p:attrName>style.visibility</p:attrName>
                                        </p:attrNameLst>
                                      </p:cBhvr>
                                      <p:to>
                                        <p:strVal val="visible"/>
                                      </p:to>
                                    </p:set>
                                    <p:animEffect transition="in" filter="wipe(left)">
                                      <p:cBhvr>
                                        <p:cTn id="19" dur="500"/>
                                        <p:tgtEl>
                                          <p:spTgt spid="324652"/>
                                        </p:tgtEl>
                                      </p:cBhvr>
                                    </p:animEffect>
                                  </p:childTnLst>
                                </p:cTn>
                              </p:par>
                            </p:childTnLst>
                          </p:cTn>
                        </p:par>
                        <p:par>
                          <p:cTn id="20" fill="hold" nodeType="afterGroup">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24620"/>
                                        </p:tgtEl>
                                        <p:attrNameLst>
                                          <p:attrName>style.visibility</p:attrName>
                                        </p:attrNameLst>
                                      </p:cBhvr>
                                      <p:to>
                                        <p:strVal val="visible"/>
                                      </p:to>
                                    </p:set>
                                    <p:animEffect transition="in" filter="wipe(left)">
                                      <p:cBhvr>
                                        <p:cTn id="23" dur="500"/>
                                        <p:tgtEl>
                                          <p:spTgt spid="3246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nodeType="clickEffect">
                                  <p:stCondLst>
                                    <p:cond delay="0"/>
                                  </p:stCondLst>
                                  <p:childTnLst>
                                    <p:set>
                                      <p:cBhvr>
                                        <p:cTn id="27" dur="1" fill="hold">
                                          <p:stCondLst>
                                            <p:cond delay="0"/>
                                          </p:stCondLst>
                                        </p:cTn>
                                        <p:tgtEl>
                                          <p:spTgt spid="324628"/>
                                        </p:tgtEl>
                                        <p:attrNameLst>
                                          <p:attrName>style.visibility</p:attrName>
                                        </p:attrNameLst>
                                      </p:cBhvr>
                                      <p:to>
                                        <p:strVal val="visible"/>
                                      </p:to>
                                    </p:set>
                                    <p:animEffect transition="in" filter="strips(downLeft)">
                                      <p:cBhvr>
                                        <p:cTn id="28" dur="500"/>
                                        <p:tgtEl>
                                          <p:spTgt spid="32462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324614"/>
                                        </p:tgtEl>
                                        <p:attrNameLst>
                                          <p:attrName>style.visibility</p:attrName>
                                        </p:attrNameLst>
                                      </p:cBhvr>
                                      <p:to>
                                        <p:strVal val="visible"/>
                                      </p:to>
                                    </p:set>
                                    <p:animEffect transition="in" filter="wipe(right)">
                                      <p:cBhvr>
                                        <p:cTn id="33" dur="500"/>
                                        <p:tgtEl>
                                          <p:spTgt spid="32461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324635"/>
                                        </p:tgtEl>
                                        <p:attrNameLst>
                                          <p:attrName>style.visibility</p:attrName>
                                        </p:attrNameLst>
                                      </p:cBhvr>
                                      <p:to>
                                        <p:strVal val="visible"/>
                                      </p:to>
                                    </p:set>
                                    <p:animEffect transition="in" filter="wipe(right)">
                                      <p:cBhvr>
                                        <p:cTn id="38" dur="500"/>
                                        <p:tgtEl>
                                          <p:spTgt spid="324635"/>
                                        </p:tgtEl>
                                      </p:cBhvr>
                                    </p:animEffect>
                                  </p:childTnLst>
                                </p:cTn>
                              </p:par>
                            </p:childTnLst>
                          </p:cTn>
                        </p:par>
                        <p:par>
                          <p:cTn id="39" fill="hold" nodeType="afterGroup">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324613"/>
                                        </p:tgtEl>
                                        <p:attrNameLst>
                                          <p:attrName>style.visibility</p:attrName>
                                        </p:attrNameLst>
                                      </p:cBhvr>
                                      <p:to>
                                        <p:strVal val="visible"/>
                                      </p:to>
                                    </p:set>
                                    <p:animEffect transition="in" filter="wipe(right)">
                                      <p:cBhvr>
                                        <p:cTn id="42" dur="500"/>
                                        <p:tgtEl>
                                          <p:spTgt spid="3246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nodeType="clickEffect">
                                  <p:stCondLst>
                                    <p:cond delay="0"/>
                                  </p:stCondLst>
                                  <p:childTnLst>
                                    <p:set>
                                      <p:cBhvr>
                                        <p:cTn id="46" dur="1" fill="hold">
                                          <p:stCondLst>
                                            <p:cond delay="0"/>
                                          </p:stCondLst>
                                        </p:cTn>
                                        <p:tgtEl>
                                          <p:spTgt spid="324636"/>
                                        </p:tgtEl>
                                        <p:attrNameLst>
                                          <p:attrName>style.visibility</p:attrName>
                                        </p:attrNameLst>
                                      </p:cBhvr>
                                      <p:to>
                                        <p:strVal val="visible"/>
                                      </p:to>
                                    </p:set>
                                    <p:animEffect transition="in" filter="wipe(right)">
                                      <p:cBhvr>
                                        <p:cTn id="47" dur="500"/>
                                        <p:tgtEl>
                                          <p:spTgt spid="324636"/>
                                        </p:tgtEl>
                                      </p:cBhvr>
                                    </p:animEffect>
                                  </p:childTnLst>
                                </p:cTn>
                              </p:par>
                            </p:childTnLst>
                          </p:cTn>
                        </p:par>
                        <p:par>
                          <p:cTn id="48" fill="hold" nodeType="afterGroup">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324621"/>
                                        </p:tgtEl>
                                        <p:attrNameLst>
                                          <p:attrName>style.visibility</p:attrName>
                                        </p:attrNameLst>
                                      </p:cBhvr>
                                      <p:to>
                                        <p:strVal val="visible"/>
                                      </p:to>
                                    </p:set>
                                    <p:animEffect transition="in" filter="wipe(right)">
                                      <p:cBhvr>
                                        <p:cTn id="51" dur="500"/>
                                        <p:tgtEl>
                                          <p:spTgt spid="324621"/>
                                        </p:tgtEl>
                                      </p:cBhvr>
                                    </p:animEffect>
                                  </p:childTnLst>
                                </p:cTn>
                              </p:par>
                            </p:childTnLst>
                          </p:cTn>
                        </p:par>
                        <p:par>
                          <p:cTn id="52" fill="hold" nodeType="afterGroup">
                            <p:stCondLst>
                              <p:cond delay="1000"/>
                            </p:stCondLst>
                            <p:childTnLst>
                              <p:par>
                                <p:cTn id="53" presetID="22" presetClass="entr" presetSubtype="2" fill="hold" grpId="0" nodeType="afterEffect">
                                  <p:stCondLst>
                                    <p:cond delay="0"/>
                                  </p:stCondLst>
                                  <p:childTnLst>
                                    <p:set>
                                      <p:cBhvr>
                                        <p:cTn id="54" dur="1" fill="hold">
                                          <p:stCondLst>
                                            <p:cond delay="0"/>
                                          </p:stCondLst>
                                        </p:cTn>
                                        <p:tgtEl>
                                          <p:spTgt spid="324637"/>
                                        </p:tgtEl>
                                        <p:attrNameLst>
                                          <p:attrName>style.visibility</p:attrName>
                                        </p:attrNameLst>
                                      </p:cBhvr>
                                      <p:to>
                                        <p:strVal val="visible"/>
                                      </p:to>
                                    </p:set>
                                    <p:animEffect transition="in" filter="wipe(right)">
                                      <p:cBhvr>
                                        <p:cTn id="55" dur="500"/>
                                        <p:tgtEl>
                                          <p:spTgt spid="324637"/>
                                        </p:tgtEl>
                                      </p:cBhvr>
                                    </p:animEffect>
                                  </p:childTnLst>
                                </p:cTn>
                              </p:par>
                            </p:childTnLst>
                          </p:cTn>
                        </p:par>
                        <p:par>
                          <p:cTn id="56" fill="hold" nodeType="afterGroup">
                            <p:stCondLst>
                              <p:cond delay="1500"/>
                            </p:stCondLst>
                            <p:childTnLst>
                              <p:par>
                                <p:cTn id="57" presetID="18" presetClass="entr" presetSubtype="3" fill="hold" nodeType="afterEffect">
                                  <p:stCondLst>
                                    <p:cond delay="0"/>
                                  </p:stCondLst>
                                  <p:childTnLst>
                                    <p:set>
                                      <p:cBhvr>
                                        <p:cTn id="58" dur="1" fill="hold">
                                          <p:stCondLst>
                                            <p:cond delay="0"/>
                                          </p:stCondLst>
                                        </p:cTn>
                                        <p:tgtEl>
                                          <p:spTgt spid="324623"/>
                                        </p:tgtEl>
                                        <p:attrNameLst>
                                          <p:attrName>style.visibility</p:attrName>
                                        </p:attrNameLst>
                                      </p:cBhvr>
                                      <p:to>
                                        <p:strVal val="visible"/>
                                      </p:to>
                                    </p:set>
                                    <p:animEffect transition="in" filter="strips(upRight)">
                                      <p:cBhvr>
                                        <p:cTn id="59" dur="500"/>
                                        <p:tgtEl>
                                          <p:spTgt spid="3246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324615"/>
                                        </p:tgtEl>
                                        <p:attrNameLst>
                                          <p:attrName>style.visibility</p:attrName>
                                        </p:attrNameLst>
                                      </p:cBhvr>
                                      <p:to>
                                        <p:strVal val="visible"/>
                                      </p:to>
                                    </p:set>
                                    <p:animEffect transition="in" filter="wipe(right)">
                                      <p:cBhvr>
                                        <p:cTn id="64" dur="500"/>
                                        <p:tgtEl>
                                          <p:spTgt spid="324615"/>
                                        </p:tgtEl>
                                      </p:cBhvr>
                                    </p:animEffect>
                                  </p:childTnLst>
                                </p:cTn>
                              </p:par>
                            </p:childTnLst>
                          </p:cTn>
                        </p:par>
                        <p:par>
                          <p:cTn id="65" fill="hold" nodeType="afterGroup">
                            <p:stCondLst>
                              <p:cond delay="500"/>
                            </p:stCondLst>
                            <p:childTnLst>
                              <p:par>
                                <p:cTn id="66" presetID="22" presetClass="entr" presetSubtype="2" fill="hold" grpId="0" nodeType="afterEffect">
                                  <p:stCondLst>
                                    <p:cond delay="0"/>
                                  </p:stCondLst>
                                  <p:childTnLst>
                                    <p:set>
                                      <p:cBhvr>
                                        <p:cTn id="67" dur="1" fill="hold">
                                          <p:stCondLst>
                                            <p:cond delay="0"/>
                                          </p:stCondLst>
                                        </p:cTn>
                                        <p:tgtEl>
                                          <p:spTgt spid="324638"/>
                                        </p:tgtEl>
                                        <p:attrNameLst>
                                          <p:attrName>style.visibility</p:attrName>
                                        </p:attrNameLst>
                                      </p:cBhvr>
                                      <p:to>
                                        <p:strVal val="visible"/>
                                      </p:to>
                                    </p:set>
                                    <p:animEffect transition="in" filter="wipe(right)">
                                      <p:cBhvr>
                                        <p:cTn id="68" dur="500"/>
                                        <p:tgtEl>
                                          <p:spTgt spid="324638"/>
                                        </p:tgtEl>
                                      </p:cBhvr>
                                    </p:animEffect>
                                  </p:childTnLst>
                                </p:cTn>
                              </p:par>
                            </p:childTnLst>
                          </p:cTn>
                        </p:par>
                        <p:par>
                          <p:cTn id="69" fill="hold" nodeType="afterGroup">
                            <p:stCondLst>
                              <p:cond delay="1000"/>
                            </p:stCondLst>
                            <p:childTnLst>
                              <p:par>
                                <p:cTn id="70" presetID="18" presetClass="entr" presetSubtype="3" fill="hold" nodeType="afterEffect">
                                  <p:stCondLst>
                                    <p:cond delay="0"/>
                                  </p:stCondLst>
                                  <p:childTnLst>
                                    <p:set>
                                      <p:cBhvr>
                                        <p:cTn id="71" dur="1" fill="hold">
                                          <p:stCondLst>
                                            <p:cond delay="0"/>
                                          </p:stCondLst>
                                        </p:cTn>
                                        <p:tgtEl>
                                          <p:spTgt spid="324643"/>
                                        </p:tgtEl>
                                        <p:attrNameLst>
                                          <p:attrName>style.visibility</p:attrName>
                                        </p:attrNameLst>
                                      </p:cBhvr>
                                      <p:to>
                                        <p:strVal val="visible"/>
                                      </p:to>
                                    </p:set>
                                    <p:animEffect transition="in" filter="strips(upRight)">
                                      <p:cBhvr>
                                        <p:cTn id="72" dur="500"/>
                                        <p:tgtEl>
                                          <p:spTgt spid="32464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324616"/>
                                        </p:tgtEl>
                                        <p:attrNameLst>
                                          <p:attrName>style.visibility</p:attrName>
                                        </p:attrNameLst>
                                      </p:cBhvr>
                                      <p:to>
                                        <p:strVal val="visible"/>
                                      </p:to>
                                    </p:set>
                                    <p:animEffect transition="in" filter="wipe(right)">
                                      <p:cBhvr>
                                        <p:cTn id="77" dur="500"/>
                                        <p:tgtEl>
                                          <p:spTgt spid="32461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2" fill="hold" nodeType="clickEffect">
                                  <p:stCondLst>
                                    <p:cond delay="0"/>
                                  </p:stCondLst>
                                  <p:childTnLst>
                                    <p:set>
                                      <p:cBhvr>
                                        <p:cTn id="81" dur="1" fill="hold">
                                          <p:stCondLst>
                                            <p:cond delay="0"/>
                                          </p:stCondLst>
                                        </p:cTn>
                                        <p:tgtEl>
                                          <p:spTgt spid="324639"/>
                                        </p:tgtEl>
                                        <p:attrNameLst>
                                          <p:attrName>style.visibility</p:attrName>
                                        </p:attrNameLst>
                                      </p:cBhvr>
                                      <p:to>
                                        <p:strVal val="visible"/>
                                      </p:to>
                                    </p:set>
                                    <p:animEffect transition="in" filter="wipe(right)">
                                      <p:cBhvr>
                                        <p:cTn id="82" dur="500"/>
                                        <p:tgtEl>
                                          <p:spTgt spid="324639"/>
                                        </p:tgtEl>
                                      </p:cBhvr>
                                    </p:animEffect>
                                  </p:childTnLst>
                                </p:cTn>
                              </p:par>
                            </p:childTnLst>
                          </p:cTn>
                        </p:par>
                        <p:par>
                          <p:cTn id="83" fill="hold" nodeType="afterGroup">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324618"/>
                                        </p:tgtEl>
                                        <p:attrNameLst>
                                          <p:attrName>style.visibility</p:attrName>
                                        </p:attrNameLst>
                                      </p:cBhvr>
                                      <p:to>
                                        <p:strVal val="visible"/>
                                      </p:to>
                                    </p:set>
                                    <p:animEffect transition="in" filter="wipe(right)">
                                      <p:cBhvr>
                                        <p:cTn id="86" dur="500"/>
                                        <p:tgtEl>
                                          <p:spTgt spid="324618"/>
                                        </p:tgtEl>
                                      </p:cBhvr>
                                    </p:animEffect>
                                  </p:childTnLst>
                                </p:cTn>
                              </p:par>
                            </p:childTnLst>
                          </p:cTn>
                        </p:par>
                        <p:par>
                          <p:cTn id="87" fill="hold" nodeType="afterGroup">
                            <p:stCondLst>
                              <p:cond delay="1000"/>
                            </p:stCondLst>
                            <p:childTnLst>
                              <p:par>
                                <p:cTn id="88" presetID="22" presetClass="entr" presetSubtype="2" fill="hold" grpId="0" nodeType="afterEffect">
                                  <p:stCondLst>
                                    <p:cond delay="0"/>
                                  </p:stCondLst>
                                  <p:childTnLst>
                                    <p:set>
                                      <p:cBhvr>
                                        <p:cTn id="89" dur="1" fill="hold">
                                          <p:stCondLst>
                                            <p:cond delay="0"/>
                                          </p:stCondLst>
                                        </p:cTn>
                                        <p:tgtEl>
                                          <p:spTgt spid="324641"/>
                                        </p:tgtEl>
                                        <p:attrNameLst>
                                          <p:attrName>style.visibility</p:attrName>
                                        </p:attrNameLst>
                                      </p:cBhvr>
                                      <p:to>
                                        <p:strVal val="visible"/>
                                      </p:to>
                                    </p:set>
                                    <p:animEffect transition="in" filter="wipe(right)">
                                      <p:cBhvr>
                                        <p:cTn id="90" dur="500"/>
                                        <p:tgtEl>
                                          <p:spTgt spid="324641"/>
                                        </p:tgtEl>
                                      </p:cBhvr>
                                    </p:animEffect>
                                  </p:childTnLst>
                                </p:cTn>
                              </p:par>
                            </p:childTnLst>
                          </p:cTn>
                        </p:par>
                        <p:par>
                          <p:cTn id="91" fill="hold" nodeType="afterGroup">
                            <p:stCondLst>
                              <p:cond delay="1500"/>
                            </p:stCondLst>
                            <p:childTnLst>
                              <p:par>
                                <p:cTn id="92" presetID="18" presetClass="entr" presetSubtype="3" fill="hold" nodeType="afterEffect">
                                  <p:stCondLst>
                                    <p:cond delay="0"/>
                                  </p:stCondLst>
                                  <p:childTnLst>
                                    <p:set>
                                      <p:cBhvr>
                                        <p:cTn id="93" dur="1" fill="hold">
                                          <p:stCondLst>
                                            <p:cond delay="0"/>
                                          </p:stCondLst>
                                        </p:cTn>
                                        <p:tgtEl>
                                          <p:spTgt spid="324646"/>
                                        </p:tgtEl>
                                        <p:attrNameLst>
                                          <p:attrName>style.visibility</p:attrName>
                                        </p:attrNameLst>
                                      </p:cBhvr>
                                      <p:to>
                                        <p:strVal val="visible"/>
                                      </p:to>
                                    </p:set>
                                    <p:animEffect transition="in" filter="strips(upRight)">
                                      <p:cBhvr>
                                        <p:cTn id="94" dur="500"/>
                                        <p:tgtEl>
                                          <p:spTgt spid="32464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324617"/>
                                        </p:tgtEl>
                                        <p:attrNameLst>
                                          <p:attrName>style.visibility</p:attrName>
                                        </p:attrNameLst>
                                      </p:cBhvr>
                                      <p:to>
                                        <p:strVal val="visible"/>
                                      </p:to>
                                    </p:set>
                                    <p:animEffect transition="in" filter="wipe(right)">
                                      <p:cBhvr>
                                        <p:cTn id="99" dur="500"/>
                                        <p:tgtEl>
                                          <p:spTgt spid="32461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2" fill="hold" nodeType="clickEffect">
                                  <p:stCondLst>
                                    <p:cond delay="0"/>
                                  </p:stCondLst>
                                  <p:childTnLst>
                                    <p:set>
                                      <p:cBhvr>
                                        <p:cTn id="103" dur="1" fill="hold">
                                          <p:stCondLst>
                                            <p:cond delay="0"/>
                                          </p:stCondLst>
                                        </p:cTn>
                                        <p:tgtEl>
                                          <p:spTgt spid="324640"/>
                                        </p:tgtEl>
                                        <p:attrNameLst>
                                          <p:attrName>style.visibility</p:attrName>
                                        </p:attrNameLst>
                                      </p:cBhvr>
                                      <p:to>
                                        <p:strVal val="visible"/>
                                      </p:to>
                                    </p:set>
                                    <p:animEffect transition="in" filter="wipe(right)">
                                      <p:cBhvr>
                                        <p:cTn id="104" dur="500"/>
                                        <p:tgtEl>
                                          <p:spTgt spid="324640"/>
                                        </p:tgtEl>
                                      </p:cBhvr>
                                    </p:animEffect>
                                  </p:childTnLst>
                                </p:cTn>
                              </p:par>
                            </p:childTnLst>
                          </p:cTn>
                        </p:par>
                        <p:par>
                          <p:cTn id="105" fill="hold" nodeType="afterGroup">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324619"/>
                                        </p:tgtEl>
                                        <p:attrNameLst>
                                          <p:attrName>style.visibility</p:attrName>
                                        </p:attrNameLst>
                                      </p:cBhvr>
                                      <p:to>
                                        <p:strVal val="visible"/>
                                      </p:to>
                                    </p:set>
                                    <p:animEffect transition="in" filter="wipe(right)">
                                      <p:cBhvr>
                                        <p:cTn id="108" dur="500"/>
                                        <p:tgtEl>
                                          <p:spTgt spid="324619"/>
                                        </p:tgtEl>
                                      </p:cBhvr>
                                    </p:animEffect>
                                  </p:childTnLst>
                                </p:cTn>
                              </p:par>
                            </p:childTnLst>
                          </p:cTn>
                        </p:par>
                        <p:par>
                          <p:cTn id="109" fill="hold" nodeType="afterGroup">
                            <p:stCondLst>
                              <p:cond delay="1000"/>
                            </p:stCondLst>
                            <p:childTnLst>
                              <p:par>
                                <p:cTn id="110" presetID="22" presetClass="entr" presetSubtype="2" fill="hold" grpId="0" nodeType="afterEffect">
                                  <p:stCondLst>
                                    <p:cond delay="0"/>
                                  </p:stCondLst>
                                  <p:childTnLst>
                                    <p:set>
                                      <p:cBhvr>
                                        <p:cTn id="111" dur="1" fill="hold">
                                          <p:stCondLst>
                                            <p:cond delay="0"/>
                                          </p:stCondLst>
                                        </p:cTn>
                                        <p:tgtEl>
                                          <p:spTgt spid="324642"/>
                                        </p:tgtEl>
                                        <p:attrNameLst>
                                          <p:attrName>style.visibility</p:attrName>
                                        </p:attrNameLst>
                                      </p:cBhvr>
                                      <p:to>
                                        <p:strVal val="visible"/>
                                      </p:to>
                                    </p:set>
                                    <p:animEffect transition="in" filter="wipe(right)">
                                      <p:cBhvr>
                                        <p:cTn id="112" dur="500"/>
                                        <p:tgtEl>
                                          <p:spTgt spid="324642"/>
                                        </p:tgtEl>
                                      </p:cBhvr>
                                    </p:animEffect>
                                  </p:childTnLst>
                                </p:cTn>
                              </p:par>
                            </p:childTnLst>
                          </p:cTn>
                        </p:par>
                        <p:par>
                          <p:cTn id="113" fill="hold" nodeType="afterGroup">
                            <p:stCondLst>
                              <p:cond delay="1500"/>
                            </p:stCondLst>
                            <p:childTnLst>
                              <p:par>
                                <p:cTn id="114" presetID="18" presetClass="entr" presetSubtype="3" fill="hold" nodeType="afterEffect">
                                  <p:stCondLst>
                                    <p:cond delay="0"/>
                                  </p:stCondLst>
                                  <p:childTnLst>
                                    <p:set>
                                      <p:cBhvr>
                                        <p:cTn id="115" dur="1" fill="hold">
                                          <p:stCondLst>
                                            <p:cond delay="0"/>
                                          </p:stCondLst>
                                        </p:cTn>
                                        <p:tgtEl>
                                          <p:spTgt spid="324649"/>
                                        </p:tgtEl>
                                        <p:attrNameLst>
                                          <p:attrName>style.visibility</p:attrName>
                                        </p:attrNameLst>
                                      </p:cBhvr>
                                      <p:to>
                                        <p:strVal val="visible"/>
                                      </p:to>
                                    </p:set>
                                    <p:animEffect transition="in" filter="strips(upRight)">
                                      <p:cBhvr>
                                        <p:cTn id="116" dur="500"/>
                                        <p:tgtEl>
                                          <p:spTgt spid="32464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24658"/>
                                        </p:tgtEl>
                                        <p:attrNameLst>
                                          <p:attrName>style.visibility</p:attrName>
                                        </p:attrNameLst>
                                      </p:cBhvr>
                                      <p:to>
                                        <p:strVal val="visible"/>
                                      </p:to>
                                    </p:set>
                                    <p:animEffect transition="in" filter="wipe(left)">
                                      <p:cBhvr>
                                        <p:cTn id="121" dur="500"/>
                                        <p:tgtEl>
                                          <p:spTgt spid="32465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24654"/>
                                        </p:tgtEl>
                                        <p:attrNameLst>
                                          <p:attrName>style.visibility</p:attrName>
                                        </p:attrNameLst>
                                      </p:cBhvr>
                                      <p:to>
                                        <p:strVal val="visible"/>
                                      </p:to>
                                    </p:set>
                                    <p:animEffect transition="in" filter="wipe(left)">
                                      <p:cBhvr>
                                        <p:cTn id="126" dur="500"/>
                                        <p:tgtEl>
                                          <p:spTgt spid="324654"/>
                                        </p:tgtEl>
                                      </p:cBhvr>
                                    </p:animEffect>
                                  </p:childTnLst>
                                </p:cTn>
                              </p:par>
                            </p:childTnLst>
                          </p:cTn>
                        </p:par>
                        <p:par>
                          <p:cTn id="127" fill="hold" nodeType="afterGroup">
                            <p:stCondLst>
                              <p:cond delay="500"/>
                            </p:stCondLst>
                            <p:childTnLst>
                              <p:par>
                                <p:cTn id="128" presetID="22" presetClass="entr" presetSubtype="4" fill="hold" nodeType="afterEffect">
                                  <p:stCondLst>
                                    <p:cond delay="0"/>
                                  </p:stCondLst>
                                  <p:childTnLst>
                                    <p:set>
                                      <p:cBhvr>
                                        <p:cTn id="129" dur="1" fill="hold">
                                          <p:stCondLst>
                                            <p:cond delay="0"/>
                                          </p:stCondLst>
                                        </p:cTn>
                                        <p:tgtEl>
                                          <p:spTgt spid="324656"/>
                                        </p:tgtEl>
                                        <p:attrNameLst>
                                          <p:attrName>style.visibility</p:attrName>
                                        </p:attrNameLst>
                                      </p:cBhvr>
                                      <p:to>
                                        <p:strVal val="visible"/>
                                      </p:to>
                                    </p:set>
                                    <p:animEffect transition="in" filter="wipe(down)">
                                      <p:cBhvr>
                                        <p:cTn id="130" dur="500"/>
                                        <p:tgtEl>
                                          <p:spTgt spid="324656"/>
                                        </p:tgtEl>
                                      </p:cBhvr>
                                    </p:animEffect>
                                  </p:childTnLst>
                                </p:cTn>
                              </p:par>
                            </p:childTnLst>
                          </p:cTn>
                        </p:par>
                        <p:par>
                          <p:cTn id="131" fill="hold" nodeType="afterGroup">
                            <p:stCondLst>
                              <p:cond delay="1000"/>
                            </p:stCondLst>
                            <p:childTnLst>
                              <p:par>
                                <p:cTn id="132" presetID="22" presetClass="entr" presetSubtype="2" fill="hold" grpId="0" nodeType="afterEffect">
                                  <p:stCondLst>
                                    <p:cond delay="0"/>
                                  </p:stCondLst>
                                  <p:childTnLst>
                                    <p:set>
                                      <p:cBhvr>
                                        <p:cTn id="133" dur="1" fill="hold">
                                          <p:stCondLst>
                                            <p:cond delay="0"/>
                                          </p:stCondLst>
                                        </p:cTn>
                                        <p:tgtEl>
                                          <p:spTgt spid="324655"/>
                                        </p:tgtEl>
                                        <p:attrNameLst>
                                          <p:attrName>style.visibility</p:attrName>
                                        </p:attrNameLst>
                                      </p:cBhvr>
                                      <p:to>
                                        <p:strVal val="visible"/>
                                      </p:to>
                                    </p:set>
                                    <p:animEffect transition="in" filter="wipe(right)">
                                      <p:cBhvr>
                                        <p:cTn id="134" dur="500"/>
                                        <p:tgtEl>
                                          <p:spTgt spid="324655"/>
                                        </p:tgtEl>
                                      </p:cBhvr>
                                    </p:animEffect>
                                  </p:childTnLst>
                                </p:cTn>
                              </p:par>
                            </p:childTnLst>
                          </p:cTn>
                        </p:par>
                        <p:par>
                          <p:cTn id="135" fill="hold" nodeType="afterGroup">
                            <p:stCondLst>
                              <p:cond delay="1500"/>
                            </p:stCondLst>
                            <p:childTnLst>
                              <p:par>
                                <p:cTn id="136" presetID="22" presetClass="entr" presetSubtype="1" fill="hold" nodeType="afterEffect">
                                  <p:stCondLst>
                                    <p:cond delay="0"/>
                                  </p:stCondLst>
                                  <p:childTnLst>
                                    <p:set>
                                      <p:cBhvr>
                                        <p:cTn id="137" dur="1" fill="hold">
                                          <p:stCondLst>
                                            <p:cond delay="0"/>
                                          </p:stCondLst>
                                        </p:cTn>
                                        <p:tgtEl>
                                          <p:spTgt spid="324657"/>
                                        </p:tgtEl>
                                        <p:attrNameLst>
                                          <p:attrName>style.visibility</p:attrName>
                                        </p:attrNameLst>
                                      </p:cBhvr>
                                      <p:to>
                                        <p:strVal val="visible"/>
                                      </p:to>
                                    </p:set>
                                    <p:animEffect transition="in" filter="wipe(up)">
                                      <p:cBhvr>
                                        <p:cTn id="138" dur="500"/>
                                        <p:tgtEl>
                                          <p:spTgt spid="324657"/>
                                        </p:tgtEl>
                                      </p:cBhvr>
                                    </p:animEffect>
                                  </p:childTnLst>
                                </p:cTn>
                              </p:par>
                            </p:childTnLst>
                          </p:cTn>
                        </p:par>
                        <p:par>
                          <p:cTn id="139" fill="hold" nodeType="afterGroup">
                            <p:stCondLst>
                              <p:cond delay="2000"/>
                            </p:stCondLst>
                            <p:childTnLst>
                              <p:par>
                                <p:cTn id="140" presetID="22" presetClass="entr" presetSubtype="8" fill="hold" grpId="0" nodeType="afterEffect">
                                  <p:stCondLst>
                                    <p:cond delay="0"/>
                                  </p:stCondLst>
                                  <p:childTnLst>
                                    <p:set>
                                      <p:cBhvr>
                                        <p:cTn id="141" dur="1" fill="hold">
                                          <p:stCondLst>
                                            <p:cond delay="0"/>
                                          </p:stCondLst>
                                        </p:cTn>
                                        <p:tgtEl>
                                          <p:spTgt spid="324653"/>
                                        </p:tgtEl>
                                        <p:attrNameLst>
                                          <p:attrName>style.visibility</p:attrName>
                                        </p:attrNameLst>
                                      </p:cBhvr>
                                      <p:to>
                                        <p:strVal val="visible"/>
                                      </p:to>
                                    </p:set>
                                    <p:animEffect transition="in" filter="wipe(left)">
                                      <p:cBhvr>
                                        <p:cTn id="142" dur="500"/>
                                        <p:tgtEl>
                                          <p:spTgt spid="32465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24627"/>
                                        </p:tgtEl>
                                        <p:attrNameLst>
                                          <p:attrName>style.visibility</p:attrName>
                                        </p:attrNameLst>
                                      </p:cBhvr>
                                      <p:to>
                                        <p:strVal val="visible"/>
                                      </p:to>
                                    </p:set>
                                    <p:animEffect transition="in" filter="wipe(left)">
                                      <p:cBhvr>
                                        <p:cTn id="147" dur="500"/>
                                        <p:tgtEl>
                                          <p:spTgt spid="324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2" grpId="0" animBg="1"/>
      <p:bldP spid="324613" grpId="0" animBg="1"/>
      <p:bldP spid="324614" grpId="0" animBg="1"/>
      <p:bldP spid="324615" grpId="0" animBg="1"/>
      <p:bldP spid="324616" grpId="0" animBg="1"/>
      <p:bldP spid="324617" grpId="0" animBg="1"/>
      <p:bldP spid="324618" grpId="0" animBg="1"/>
      <p:bldP spid="324619" grpId="0" animBg="1"/>
      <p:bldP spid="324620" grpId="0" animBg="1"/>
      <p:bldP spid="324621" grpId="0" animBg="1"/>
      <p:bldP spid="324622" grpId="0" animBg="1"/>
      <p:bldP spid="324627" grpId="0" animBg="1"/>
      <p:bldP spid="324637" grpId="0" animBg="1"/>
      <p:bldP spid="324638" grpId="0" animBg="1"/>
      <p:bldP spid="324641" grpId="0" animBg="1"/>
      <p:bldP spid="324642" grpId="0" animBg="1"/>
      <p:bldP spid="324652" grpId="0"/>
      <p:bldP spid="324653" grpId="0" animBg="1"/>
      <p:bldP spid="324654" grpId="0" animBg="1"/>
      <p:bldP spid="324655" grpId="0" animBg="1"/>
      <p:bldP spid="32465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t>Schedulers</a:t>
            </a:r>
          </a:p>
        </p:txBody>
      </p:sp>
      <p:sp>
        <p:nvSpPr>
          <p:cNvPr id="326659" name="Rectangle 3"/>
          <p:cNvSpPr>
            <a:spLocks noGrp="1" noChangeArrowheads="1"/>
          </p:cNvSpPr>
          <p:nvPr>
            <p:ph idx="1"/>
          </p:nvPr>
        </p:nvSpPr>
        <p:spPr/>
        <p:txBody>
          <a:bodyPr/>
          <a:lstStyle/>
          <a:p>
            <a:r>
              <a:rPr lang="en-US" altLang="zh-CN" dirty="0">
                <a:solidFill>
                  <a:srgbClr val="0000FF"/>
                </a:solidFill>
                <a:latin typeface="Times New Roman" panose="02020603050405020304" pitchFamily="18" charset="0"/>
              </a:rPr>
              <a:t>Long-term scheduler </a:t>
            </a:r>
            <a:r>
              <a:rPr lang="en-US" altLang="zh-CN" dirty="0">
                <a:latin typeface="Times New Roman" panose="02020603050405020304" pitchFamily="18" charset="0"/>
              </a:rPr>
              <a:t>(or </a:t>
            </a:r>
            <a:r>
              <a:rPr lang="en-US" altLang="zh-CN" dirty="0">
                <a:solidFill>
                  <a:srgbClr val="0000FF"/>
                </a:solidFill>
                <a:latin typeface="Times New Roman" panose="02020603050405020304" pitchFamily="18" charset="0"/>
              </a:rPr>
              <a:t>job scheduler</a:t>
            </a:r>
            <a:r>
              <a:rPr lang="en-US" altLang="zh-CN" dirty="0">
                <a:latin typeface="Times New Roman" panose="02020603050405020304" pitchFamily="18" charset="0"/>
              </a:rPr>
              <a:t>)</a:t>
            </a:r>
          </a:p>
          <a:p>
            <a:pPr lvl="1"/>
            <a:r>
              <a:rPr lang="en-US" altLang="zh-CN" dirty="0">
                <a:latin typeface="Times New Roman" panose="02020603050405020304" pitchFamily="18" charset="0"/>
              </a:rPr>
              <a:t>selects which processes should be brought into the ready queue.</a:t>
            </a:r>
          </a:p>
          <a:p>
            <a:r>
              <a:rPr lang="en-US" altLang="zh-CN" dirty="0">
                <a:solidFill>
                  <a:srgbClr val="0000FF"/>
                </a:solidFill>
                <a:latin typeface="Times New Roman" panose="02020603050405020304" pitchFamily="18" charset="0"/>
              </a:rPr>
              <a:t>Short-term scheduler </a:t>
            </a:r>
            <a:r>
              <a:rPr lang="en-US" altLang="zh-CN" dirty="0">
                <a:latin typeface="Times New Roman" panose="02020603050405020304" pitchFamily="18" charset="0"/>
              </a:rPr>
              <a:t>(or </a:t>
            </a:r>
            <a:r>
              <a:rPr lang="en-US" altLang="zh-CN" dirty="0">
                <a:solidFill>
                  <a:srgbClr val="0000FF"/>
                </a:solidFill>
                <a:latin typeface="Times New Roman" panose="02020603050405020304" pitchFamily="18" charset="0"/>
              </a:rPr>
              <a:t>CPU scheduler</a:t>
            </a:r>
            <a:r>
              <a:rPr lang="en-US" altLang="zh-CN" dirty="0">
                <a:latin typeface="Times New Roman" panose="02020603050405020304" pitchFamily="18" charset="0"/>
              </a:rPr>
              <a:t>) </a:t>
            </a:r>
          </a:p>
          <a:p>
            <a:pPr lvl="1"/>
            <a:r>
              <a:rPr lang="en-US" altLang="zh-CN" dirty="0">
                <a:latin typeface="Times New Roman" panose="02020603050405020304" pitchFamily="18" charset="0"/>
              </a:rPr>
              <a:t>selects which process should be executed next and allocates CPU.</a:t>
            </a:r>
          </a:p>
          <a:p>
            <a:pPr lvl="1"/>
            <a:endParaRPr lang="en-US" altLang="zh-CN" dirty="0">
              <a:latin typeface="Times New Roman" panose="02020603050405020304" pitchFamily="18" charset="0"/>
            </a:endParaRPr>
          </a:p>
          <a:p>
            <a:r>
              <a:rPr lang="en-US" altLang="zh-CN" dirty="0">
                <a:latin typeface="Times New Roman" panose="02020603050405020304" pitchFamily="18" charset="0"/>
              </a:rPr>
              <a:t>Primary distinction:  execution frequency.</a:t>
            </a:r>
          </a:p>
          <a:p>
            <a:pPr marL="819150" lvl="1"/>
            <a:r>
              <a:rPr lang="en-US" altLang="zh-CN" dirty="0">
                <a:latin typeface="Times New Roman" panose="02020603050405020304" pitchFamily="18" charset="0"/>
              </a:rPr>
              <a:t>Short-term </a:t>
            </a:r>
            <a:r>
              <a:rPr lang="en-US" altLang="zh-CN" dirty="0"/>
              <a:t>/ </a:t>
            </a:r>
            <a:r>
              <a:rPr lang="en-US" altLang="zh-CN" dirty="0">
                <a:solidFill>
                  <a:srgbClr val="0000FF"/>
                </a:solidFill>
              </a:rPr>
              <a:t>CPU </a:t>
            </a:r>
            <a:r>
              <a:rPr lang="en-US" altLang="zh-CN" dirty="0">
                <a:latin typeface="Times New Roman" panose="02020603050405020304" pitchFamily="18" charset="0"/>
              </a:rPr>
              <a:t>scheduler is invoked very frequently  (milliseconds) </a:t>
            </a:r>
            <a:br>
              <a:rPr lang="en-US" altLang="zh-CN" dirty="0">
                <a:latin typeface="Times New Roman" panose="02020603050405020304" pitchFamily="18" charset="0"/>
              </a:rPr>
            </a:br>
            <a:r>
              <a:rPr lang="en-US" altLang="zh-CN" dirty="0">
                <a:latin typeface="Times New Roman" panose="02020603050405020304" pitchFamily="18" charset="0"/>
                <a:sym typeface="Symbol" pitchFamily="18" charset="2"/>
              </a:rPr>
              <a:t> scheduler must be fast.</a:t>
            </a:r>
          </a:p>
          <a:p>
            <a:pPr marL="819150" lvl="1"/>
            <a:r>
              <a:rPr lang="en-US" altLang="zh-CN" dirty="0">
                <a:latin typeface="Times New Roman" panose="02020603050405020304" pitchFamily="18" charset="0"/>
                <a:sym typeface="Symbol" pitchFamily="18" charset="2"/>
              </a:rPr>
              <a:t>Long-term / </a:t>
            </a:r>
            <a:r>
              <a:rPr lang="en-US" altLang="zh-CN" dirty="0">
                <a:solidFill>
                  <a:srgbClr val="0000FF"/>
                </a:solidFill>
              </a:rPr>
              <a:t>job </a:t>
            </a:r>
            <a:r>
              <a:rPr lang="en-US" altLang="zh-CN" dirty="0">
                <a:latin typeface="Times New Roman" panose="02020603050405020304" pitchFamily="18" charset="0"/>
                <a:sym typeface="Symbol" pitchFamily="18" charset="2"/>
              </a:rPr>
              <a:t>scheduler  is invoked very infrequently (seconds, minutes)</a:t>
            </a:r>
            <a:br>
              <a:rPr lang="en-US" altLang="zh-CN" dirty="0">
                <a:latin typeface="Times New Roman" panose="02020603050405020304" pitchFamily="18" charset="0"/>
                <a:sym typeface="Symbol" pitchFamily="18" charset="2"/>
              </a:rPr>
            </a:br>
            <a:r>
              <a:rPr lang="en-US" altLang="zh-CN" dirty="0">
                <a:latin typeface="Times New Roman" panose="02020603050405020304" pitchFamily="18" charset="0"/>
                <a:sym typeface="Symbol" pitchFamily="18" charset="2"/>
              </a:rPr>
              <a:t> scheduler may be slow.</a:t>
            </a:r>
          </a:p>
          <a:p>
            <a:pPr marL="819150" lvl="1"/>
            <a:r>
              <a:rPr lang="en-US" altLang="zh-CN" dirty="0">
                <a:latin typeface="Times New Roman" panose="02020603050405020304" pitchFamily="18" charset="0"/>
                <a:sym typeface="Symbol" pitchFamily="18" charset="2"/>
              </a:rPr>
              <a:t>The long-term scheduler controls the </a:t>
            </a:r>
            <a:r>
              <a:rPr lang="en-US" altLang="zh-CN" i="1" dirty="0">
                <a:solidFill>
                  <a:srgbClr val="0000FF"/>
                </a:solidFill>
                <a:latin typeface="Times New Roman" panose="02020603050405020304" pitchFamily="18" charset="0"/>
                <a:sym typeface="Symbol" pitchFamily="18" charset="2"/>
              </a:rPr>
              <a:t>degree of multiprogramming, </a:t>
            </a:r>
            <a:r>
              <a:rPr lang="en-US" altLang="zh-CN" dirty="0">
                <a:latin typeface="Times New Roman" panose="02020603050405020304" pitchFamily="18" charset="0"/>
              </a:rPr>
              <a:t>the number of processes in memory.</a:t>
            </a:r>
          </a:p>
        </p:txBody>
      </p:sp>
      <p:sp>
        <p:nvSpPr>
          <p:cNvPr id="4" name="灯片编号占位符 3"/>
          <p:cNvSpPr>
            <a:spLocks noGrp="1"/>
          </p:cNvSpPr>
          <p:nvPr>
            <p:ph type="sldNum" sz="quarter" idx="10"/>
          </p:nvPr>
        </p:nvSpPr>
        <p:spPr/>
        <p:txBody>
          <a:bodyPr/>
          <a:lstStyle/>
          <a:p>
            <a:fld id="{5B8C6C8B-2ED0-420B-AAA8-EFE8862921CE}" type="slidenum">
              <a:rPr lang="en-US" altLang="zh-CN"/>
              <a:pPr/>
              <a:t>18</a:t>
            </a:fld>
            <a:endParaRPr lang="en-US" altLang="zh-CN"/>
          </a:p>
        </p:txBody>
      </p:sp>
      <p:pic>
        <p:nvPicPr>
          <p:cNvPr id="275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370" y="1133745"/>
            <a:ext cx="1763265" cy="11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33A1334F-2411-B485-ADFF-F0AF04D23651}"/>
              </a:ext>
            </a:extLst>
          </p:cNvPr>
          <p:cNvPicPr>
            <a:picLocks noChangeAspect="1"/>
          </p:cNvPicPr>
          <p:nvPr/>
        </p:nvPicPr>
        <p:blipFill>
          <a:blip r:embed="rId4"/>
          <a:stretch>
            <a:fillRect/>
          </a:stretch>
        </p:blipFill>
        <p:spPr>
          <a:xfrm>
            <a:off x="8346250" y="2933945"/>
            <a:ext cx="3522664" cy="810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left)">
                                      <p:cBhvr>
                                        <p:cTn id="7" dur="500"/>
                                        <p:tgtEl>
                                          <p:spTgt spid="32665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animEffect transition="in" filter="wipe(left)">
                                      <p:cBhvr>
                                        <p:cTn id="10" dur="500"/>
                                        <p:tgtEl>
                                          <p:spTgt spid="326659">
                                            <p:txEl>
                                              <p:pRg st="1" end="1"/>
                                            </p:txEl>
                                          </p:spTgt>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275458"/>
                                        </p:tgtEl>
                                        <p:attrNameLst>
                                          <p:attrName>style.visibility</p:attrName>
                                        </p:attrNameLst>
                                      </p:cBhvr>
                                      <p:to>
                                        <p:strVal val="visible"/>
                                      </p:to>
                                    </p:set>
                                    <p:animEffect transition="in" filter="wipe(left)">
                                      <p:cBhvr>
                                        <p:cTn id="14" dur="500"/>
                                        <p:tgtEl>
                                          <p:spTgt spid="27545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26659">
                                            <p:txEl>
                                              <p:pRg st="2" end="2"/>
                                            </p:txEl>
                                          </p:spTgt>
                                        </p:tgtEl>
                                        <p:attrNameLst>
                                          <p:attrName>style.visibility</p:attrName>
                                        </p:attrNameLst>
                                      </p:cBhvr>
                                      <p:to>
                                        <p:strVal val="visible"/>
                                      </p:to>
                                    </p:set>
                                    <p:animEffect transition="in" filter="wipe(left)">
                                      <p:cBhvr>
                                        <p:cTn id="19" dur="500"/>
                                        <p:tgtEl>
                                          <p:spTgt spid="326659">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6659">
                                            <p:txEl>
                                              <p:pRg st="3" end="3"/>
                                            </p:txEl>
                                          </p:spTgt>
                                        </p:tgtEl>
                                        <p:attrNameLst>
                                          <p:attrName>style.visibility</p:attrName>
                                        </p:attrNameLst>
                                      </p:cBhvr>
                                      <p:to>
                                        <p:strVal val="visible"/>
                                      </p:to>
                                    </p:set>
                                    <p:animEffect transition="in" filter="wipe(left)">
                                      <p:cBhvr>
                                        <p:cTn id="22" dur="500"/>
                                        <p:tgtEl>
                                          <p:spTgt spid="326659">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26659">
                                            <p:txEl>
                                              <p:pRg st="5" end="5"/>
                                            </p:txEl>
                                          </p:spTgt>
                                        </p:tgtEl>
                                        <p:attrNameLst>
                                          <p:attrName>style.visibility</p:attrName>
                                        </p:attrNameLst>
                                      </p:cBhvr>
                                      <p:to>
                                        <p:strVal val="visible"/>
                                      </p:to>
                                    </p:set>
                                    <p:animEffect transition="in" filter="wipe(left)">
                                      <p:cBhvr>
                                        <p:cTn id="31" dur="500"/>
                                        <p:tgtEl>
                                          <p:spTgt spid="326659">
                                            <p:txEl>
                                              <p:pRg st="5" end="5"/>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26659">
                                            <p:txEl>
                                              <p:pRg st="6" end="6"/>
                                            </p:txEl>
                                          </p:spTgt>
                                        </p:tgtEl>
                                        <p:attrNameLst>
                                          <p:attrName>style.visibility</p:attrName>
                                        </p:attrNameLst>
                                      </p:cBhvr>
                                      <p:to>
                                        <p:strVal val="visible"/>
                                      </p:to>
                                    </p:set>
                                    <p:animEffect transition="in" filter="wipe(left)">
                                      <p:cBhvr>
                                        <p:cTn id="34" dur="500"/>
                                        <p:tgtEl>
                                          <p:spTgt spid="326659">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6659">
                                            <p:txEl>
                                              <p:pRg st="7" end="7"/>
                                            </p:txEl>
                                          </p:spTgt>
                                        </p:tgtEl>
                                        <p:attrNameLst>
                                          <p:attrName>style.visibility</p:attrName>
                                        </p:attrNameLst>
                                      </p:cBhvr>
                                      <p:to>
                                        <p:strVal val="visible"/>
                                      </p:to>
                                    </p:set>
                                    <p:animEffect transition="in" filter="wipe(left)">
                                      <p:cBhvr>
                                        <p:cTn id="37" dur="500"/>
                                        <p:tgtEl>
                                          <p:spTgt spid="326659">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26659">
                                            <p:txEl>
                                              <p:pRg st="8" end="8"/>
                                            </p:txEl>
                                          </p:spTgt>
                                        </p:tgtEl>
                                        <p:attrNameLst>
                                          <p:attrName>style.visibility</p:attrName>
                                        </p:attrNameLst>
                                      </p:cBhvr>
                                      <p:to>
                                        <p:strVal val="visible"/>
                                      </p:to>
                                    </p:set>
                                    <p:animEffect transition="in" filter="wipe(left)">
                                      <p:cBhvr>
                                        <p:cTn id="40" dur="500"/>
                                        <p:tgtEl>
                                          <p:spTgt spid="3266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uiExpand="1"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dirty="0"/>
              <a:t>Schedulers</a:t>
            </a:r>
          </a:p>
        </p:txBody>
      </p:sp>
      <p:sp>
        <p:nvSpPr>
          <p:cNvPr id="328707" name="Rectangle 3"/>
          <p:cNvSpPr>
            <a:spLocks noGrp="1" noChangeArrowheads="1"/>
          </p:cNvSpPr>
          <p:nvPr>
            <p:ph sz="half" idx="1"/>
          </p:nvPr>
        </p:nvSpPr>
        <p:spPr/>
        <p:txBody>
          <a:bodyPr/>
          <a:lstStyle/>
          <a:p>
            <a:r>
              <a:rPr lang="en-US" altLang="zh-CN" dirty="0">
                <a:latin typeface="Times New Roman" panose="02020603050405020304" pitchFamily="18" charset="0"/>
                <a:sym typeface="Symbol" pitchFamily="18" charset="2"/>
              </a:rPr>
              <a:t>Processes can be described as either:</a:t>
            </a:r>
          </a:p>
          <a:p>
            <a:pPr lvl="1"/>
            <a:r>
              <a:rPr lang="en-US" altLang="zh-CN" dirty="0">
                <a:solidFill>
                  <a:srgbClr val="0000FF"/>
                </a:solidFill>
                <a:latin typeface="Times New Roman" panose="02020603050405020304" pitchFamily="18" charset="0"/>
                <a:sym typeface="Symbol" pitchFamily="18" charset="2"/>
              </a:rPr>
              <a:t>I/O-</a:t>
            </a:r>
            <a:r>
              <a:rPr lang="en-US" altLang="zh-CN" i="1" dirty="0">
                <a:solidFill>
                  <a:srgbClr val="0000FF"/>
                </a:solidFill>
                <a:latin typeface="Times New Roman" panose="02020603050405020304" pitchFamily="18" charset="0"/>
                <a:sym typeface="Symbol" pitchFamily="18" charset="2"/>
              </a:rPr>
              <a:t>bound process </a:t>
            </a:r>
            <a:r>
              <a:rPr lang="en-US" altLang="zh-CN" dirty="0">
                <a:latin typeface="Times New Roman" panose="02020603050405020304" pitchFamily="18" charset="0"/>
                <a:sym typeface="Symbol" pitchFamily="18" charset="2"/>
              </a:rPr>
              <a:t>: </a:t>
            </a:r>
            <a:br>
              <a:rPr lang="en-US" altLang="zh-CN" dirty="0">
                <a:latin typeface="Times New Roman" panose="02020603050405020304" pitchFamily="18" charset="0"/>
                <a:sym typeface="Symbol" pitchFamily="18" charset="2"/>
              </a:rPr>
            </a:br>
            <a:r>
              <a:rPr lang="en-US" altLang="zh-CN" dirty="0">
                <a:latin typeface="Times New Roman" panose="02020603050405020304" pitchFamily="18" charset="0"/>
                <a:sym typeface="Symbol" pitchFamily="18" charset="2"/>
              </a:rPr>
              <a:t>spends more time doing I/O than computations</a:t>
            </a:r>
            <a:r>
              <a:rPr lang="en-US" altLang="zh-CN" dirty="0">
                <a:sym typeface="Symbol" pitchFamily="18" charset="2"/>
              </a:rPr>
              <a:t>;</a:t>
            </a:r>
            <a:br>
              <a:rPr lang="en-US" altLang="zh-CN" dirty="0">
                <a:latin typeface="Times New Roman" panose="02020603050405020304" pitchFamily="18" charset="0"/>
                <a:sym typeface="Symbol" pitchFamily="18" charset="2"/>
              </a:rPr>
            </a:br>
            <a:r>
              <a:rPr lang="en-US" altLang="zh-CN" dirty="0">
                <a:latin typeface="Times New Roman" panose="02020603050405020304" pitchFamily="18" charset="0"/>
                <a:sym typeface="Symbol" pitchFamily="18" charset="2"/>
              </a:rPr>
              <a:t>many short CPU bursts.</a:t>
            </a:r>
          </a:p>
          <a:p>
            <a:pPr lvl="1"/>
            <a:r>
              <a:rPr lang="en-US" altLang="zh-CN" i="1" dirty="0">
                <a:solidFill>
                  <a:srgbClr val="0000FF"/>
                </a:solidFill>
                <a:latin typeface="Times New Roman" panose="02020603050405020304" pitchFamily="18" charset="0"/>
                <a:sym typeface="Symbol" pitchFamily="18" charset="2"/>
              </a:rPr>
              <a:t>CPU</a:t>
            </a:r>
            <a:r>
              <a:rPr lang="en-US" altLang="zh-CN" dirty="0">
                <a:solidFill>
                  <a:srgbClr val="0000FF"/>
                </a:solidFill>
                <a:latin typeface="Times New Roman" panose="02020603050405020304" pitchFamily="18" charset="0"/>
                <a:sym typeface="Symbol" pitchFamily="18" charset="2"/>
              </a:rPr>
              <a:t>-</a:t>
            </a:r>
            <a:r>
              <a:rPr lang="en-US" altLang="zh-CN" i="1" dirty="0">
                <a:solidFill>
                  <a:srgbClr val="0000FF"/>
                </a:solidFill>
                <a:latin typeface="Times New Roman" panose="02020603050405020304" pitchFamily="18" charset="0"/>
                <a:sym typeface="Symbol" pitchFamily="18" charset="2"/>
              </a:rPr>
              <a:t>bound process</a:t>
            </a:r>
            <a:r>
              <a:rPr lang="en-US" altLang="zh-CN" dirty="0">
                <a:latin typeface="Times New Roman" panose="02020603050405020304" pitchFamily="18" charset="0"/>
                <a:sym typeface="Symbol" pitchFamily="18" charset="2"/>
              </a:rPr>
              <a:t> : </a:t>
            </a:r>
            <a:br>
              <a:rPr lang="en-US" altLang="zh-CN" dirty="0">
                <a:latin typeface="Times New Roman" panose="02020603050405020304" pitchFamily="18" charset="0"/>
                <a:sym typeface="Symbol" pitchFamily="18" charset="2"/>
              </a:rPr>
            </a:br>
            <a:r>
              <a:rPr lang="en-US" altLang="zh-CN" dirty="0">
                <a:latin typeface="Times New Roman" panose="02020603050405020304" pitchFamily="18" charset="0"/>
                <a:sym typeface="Symbol" pitchFamily="18" charset="2"/>
              </a:rPr>
              <a:t>spends more time doing computations; </a:t>
            </a:r>
            <a:br>
              <a:rPr lang="en-US" altLang="zh-CN" dirty="0">
                <a:latin typeface="Times New Roman" panose="02020603050405020304" pitchFamily="18" charset="0"/>
                <a:sym typeface="Symbol" pitchFamily="18" charset="2"/>
              </a:rPr>
            </a:br>
            <a:r>
              <a:rPr lang="en-US" altLang="zh-CN" dirty="0">
                <a:latin typeface="Times New Roman" panose="02020603050405020304" pitchFamily="18" charset="0"/>
                <a:sym typeface="Symbol" pitchFamily="18" charset="2"/>
              </a:rPr>
              <a:t>few very long CPU bursts.</a:t>
            </a:r>
          </a:p>
          <a:p>
            <a:pPr>
              <a:lnSpc>
                <a:spcPct val="80000"/>
              </a:lnSpc>
            </a:pPr>
            <a:endParaRPr lang="en-US" altLang="zh-CN" dirty="0">
              <a:latin typeface="Times New Roman" panose="02020603050405020304" pitchFamily="18" charset="0"/>
            </a:endParaRPr>
          </a:p>
        </p:txBody>
      </p:sp>
      <p:sp>
        <p:nvSpPr>
          <p:cNvPr id="2" name="内容占位符 1">
            <a:extLst>
              <a:ext uri="{FF2B5EF4-FFF2-40B4-BE49-F238E27FC236}">
                <a16:creationId xmlns:a16="http://schemas.microsoft.com/office/drawing/2014/main" id="{4DE3594E-AF85-450E-99AB-DC9F91153763}"/>
              </a:ext>
            </a:extLst>
          </p:cNvPr>
          <p:cNvSpPr>
            <a:spLocks noGrp="1"/>
          </p:cNvSpPr>
          <p:nvPr>
            <p:ph sz="half" idx="2"/>
          </p:nvPr>
        </p:nvSpPr>
        <p:spPr/>
        <p:txBody>
          <a:bodyPr/>
          <a:lstStyle/>
          <a:p>
            <a:pPr>
              <a:lnSpc>
                <a:spcPct val="80000"/>
              </a:lnSpc>
            </a:pPr>
            <a:r>
              <a:rPr lang="en-US" altLang="zh-CN" dirty="0">
                <a:latin typeface="Times New Roman" panose="02020603050405020304" pitchFamily="18" charset="0"/>
              </a:rPr>
              <a:t>Select a good process mix.</a:t>
            </a:r>
          </a:p>
          <a:p>
            <a:pPr lvl="1"/>
            <a:r>
              <a:rPr lang="en-US" altLang="zh-CN" dirty="0">
                <a:latin typeface="Times New Roman" panose="02020603050405020304" pitchFamily="18" charset="0"/>
              </a:rPr>
              <a:t>If all processes are I/O-bound, </a:t>
            </a:r>
            <a:br>
              <a:rPr lang="en-US" altLang="zh-CN" dirty="0">
                <a:latin typeface="Times New Roman" panose="02020603050405020304" pitchFamily="18" charset="0"/>
              </a:rPr>
            </a:br>
            <a:r>
              <a:rPr lang="en-US" altLang="zh-CN" dirty="0">
                <a:latin typeface="Times New Roman" panose="02020603050405020304" pitchFamily="18" charset="0"/>
              </a:rPr>
              <a:t>the ready queue will almost always be empty, and CPU scheduler will have little to do.</a:t>
            </a:r>
          </a:p>
          <a:p>
            <a:pPr lvl="1"/>
            <a:r>
              <a:rPr lang="en-US" altLang="zh-CN" dirty="0">
                <a:latin typeface="Times New Roman" panose="02020603050405020304" pitchFamily="18" charset="0"/>
              </a:rPr>
              <a:t>If all processes are CPU-bound, </a:t>
            </a:r>
            <a:br>
              <a:rPr lang="en-US" altLang="zh-CN" dirty="0">
                <a:latin typeface="Times New Roman" panose="02020603050405020304" pitchFamily="18" charset="0"/>
              </a:rPr>
            </a:br>
            <a:r>
              <a:rPr lang="en-US" altLang="zh-CN" dirty="0">
                <a:latin typeface="Times New Roman" panose="02020603050405020304" pitchFamily="18" charset="0"/>
              </a:rPr>
              <a:t>the I/O waiting queue will almost always be empty, devices will go unused.</a:t>
            </a:r>
          </a:p>
          <a:p>
            <a:endParaRPr lang="zh-CN" altLang="en-US" dirty="0"/>
          </a:p>
        </p:txBody>
      </p:sp>
      <p:sp>
        <p:nvSpPr>
          <p:cNvPr id="4" name="灯片编号占位符 3"/>
          <p:cNvSpPr>
            <a:spLocks noGrp="1"/>
          </p:cNvSpPr>
          <p:nvPr>
            <p:ph type="sldNum" sz="quarter" idx="10"/>
          </p:nvPr>
        </p:nvSpPr>
        <p:spPr/>
        <p:txBody>
          <a:bodyPr/>
          <a:lstStyle/>
          <a:p>
            <a:fld id="{927E5FC5-459A-47FF-ACAF-C72C09A254E7}" type="slidenum">
              <a:rPr lang="en-US" altLang="zh-CN"/>
              <a:pPr/>
              <a:t>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8707">
                                            <p:txEl>
                                              <p:pRg st="1" end="1"/>
                                            </p:txEl>
                                          </p:spTgt>
                                        </p:tgtEl>
                                        <p:attrNameLst>
                                          <p:attrName>style.visibility</p:attrName>
                                        </p:attrNameLst>
                                      </p:cBhvr>
                                      <p:to>
                                        <p:strVal val="visible"/>
                                      </p:to>
                                    </p:set>
                                    <p:animEffect transition="in" filter="wipe(left)">
                                      <p:cBhvr>
                                        <p:cTn id="10" dur="500"/>
                                        <p:tgtEl>
                                          <p:spTgt spid="32870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8707">
                                            <p:txEl>
                                              <p:pRg st="2" end="2"/>
                                            </p:txEl>
                                          </p:spTgt>
                                        </p:tgtEl>
                                        <p:attrNameLst>
                                          <p:attrName>style.visibility</p:attrName>
                                        </p:attrNameLst>
                                      </p:cBhvr>
                                      <p:to>
                                        <p:strVal val="visible"/>
                                      </p:to>
                                    </p:set>
                                    <p:animEffect transition="in" filter="wipe(left)">
                                      <p:cBhvr>
                                        <p:cTn id="13" dur="500"/>
                                        <p:tgtEl>
                                          <p:spTgt spid="3287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wipe(left)">
                                      <p:cBhvr>
                                        <p:cTn id="18" dur="500"/>
                                        <p:tgtEl>
                                          <p:spTgt spid="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wipe(left)">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教学内容、目标与要求</a:t>
            </a:r>
          </a:p>
        </p:txBody>
      </p:sp>
      <p:sp>
        <p:nvSpPr>
          <p:cNvPr id="3" name="内容占位符 2"/>
          <p:cNvSpPr>
            <a:spLocks noGrp="1"/>
          </p:cNvSpPr>
          <p:nvPr>
            <p:ph sz="half" idx="1"/>
          </p:nvPr>
        </p:nvSpPr>
        <p:spPr/>
        <p:txBody>
          <a:bodyPr>
            <a:normAutofit/>
          </a:bodyPr>
          <a:lstStyle/>
          <a:p>
            <a:r>
              <a:rPr lang="zh-CN" altLang="en-US" dirty="0"/>
              <a:t>教学内容</a:t>
            </a:r>
            <a:endParaRPr lang="en-US" altLang="zh-CN" dirty="0"/>
          </a:p>
          <a:p>
            <a:pPr marL="914400" lvl="1" indent="-457200">
              <a:buFont typeface="+mj-lt"/>
              <a:buAutoNum type="arabicPeriod"/>
            </a:pPr>
            <a:r>
              <a:rPr lang="zh-CN" altLang="en-US" dirty="0">
                <a:latin typeface="Times New Roman" panose="02020603050405020304" pitchFamily="18" charset="0"/>
              </a:rPr>
              <a:t>进程概念</a:t>
            </a:r>
            <a:endParaRPr lang="en-US" altLang="zh-CN" dirty="0">
              <a:latin typeface="Times New Roman" panose="02020603050405020304" pitchFamily="18" charset="0"/>
            </a:endParaRPr>
          </a:p>
          <a:p>
            <a:pPr marL="914400" lvl="1" indent="-457200">
              <a:buFont typeface="+mj-lt"/>
              <a:buAutoNum type="arabicPeriod"/>
            </a:pPr>
            <a:r>
              <a:rPr lang="zh-CN" altLang="en-US" dirty="0"/>
              <a:t>进程调度</a:t>
            </a:r>
            <a:endParaRPr lang="en-US" altLang="zh-CN" dirty="0"/>
          </a:p>
          <a:p>
            <a:pPr marL="914400" lvl="1" indent="-457200">
              <a:buFont typeface="+mj-lt"/>
              <a:buAutoNum type="arabicPeriod"/>
            </a:pPr>
            <a:r>
              <a:rPr lang="zh-CN" altLang="en-US" dirty="0">
                <a:latin typeface="Times New Roman" panose="02020603050405020304" pitchFamily="18" charset="0"/>
              </a:rPr>
              <a:t>进程操作</a:t>
            </a:r>
            <a:endParaRPr lang="en-US" altLang="zh-CN" dirty="0">
              <a:latin typeface="Times New Roman" panose="02020603050405020304" pitchFamily="18" charset="0"/>
            </a:endParaRPr>
          </a:p>
          <a:p>
            <a:pPr marL="914400" lvl="1" indent="-457200">
              <a:buFont typeface="+mj-lt"/>
              <a:buAutoNum type="arabicPeriod"/>
            </a:pPr>
            <a:r>
              <a:rPr lang="zh-CN" altLang="en-US" dirty="0"/>
              <a:t>进程通信</a:t>
            </a:r>
            <a:endParaRPr lang="en-US" altLang="zh-CN" dirty="0"/>
          </a:p>
          <a:p>
            <a:pPr marL="914400" lvl="1" indent="-457200">
              <a:buFont typeface="+mj-lt"/>
              <a:buAutoNum type="arabicPeriod"/>
            </a:pPr>
            <a:r>
              <a:rPr lang="en-US" altLang="zh-CN" dirty="0">
                <a:latin typeface="Times New Roman" panose="02020603050405020304" pitchFamily="18" charset="0"/>
              </a:rPr>
              <a:t>IPC</a:t>
            </a:r>
            <a:r>
              <a:rPr lang="zh-CN" altLang="en-US" dirty="0">
                <a:latin typeface="Times New Roman" panose="02020603050405020304" pitchFamily="18" charset="0"/>
              </a:rPr>
              <a:t>系统实例</a:t>
            </a:r>
            <a:endParaRPr lang="en-US" altLang="zh-CN" dirty="0">
              <a:latin typeface="Times New Roman" panose="02020603050405020304" pitchFamily="18" charset="0"/>
            </a:endParaRPr>
          </a:p>
          <a:p>
            <a:pPr marL="914400" lvl="1" indent="-457200">
              <a:buFont typeface="+mj-lt"/>
              <a:buAutoNum type="arabicPeriod"/>
            </a:pPr>
            <a:r>
              <a:rPr lang="en-US" altLang="zh-CN" dirty="0"/>
              <a:t>Client-Server</a:t>
            </a:r>
            <a:r>
              <a:rPr lang="zh-CN" altLang="en-US" dirty="0"/>
              <a:t>系统中的通信</a:t>
            </a:r>
            <a:endParaRPr lang="en-US" altLang="zh-CN" dirty="0">
              <a:latin typeface="Times New Roman" panose="02020603050405020304" pitchFamily="18" charset="0"/>
            </a:endParaRPr>
          </a:p>
          <a:p>
            <a:r>
              <a:rPr lang="zh-CN" altLang="en-US" dirty="0">
                <a:latin typeface="Times New Roman" panose="02020603050405020304" pitchFamily="18" charset="0"/>
              </a:rPr>
              <a:t>教学重点及难点</a:t>
            </a:r>
            <a:endParaRPr lang="en-US" altLang="zh-CN" dirty="0">
              <a:latin typeface="Times New Roman" panose="02020603050405020304" pitchFamily="18" charset="0"/>
            </a:endParaRPr>
          </a:p>
          <a:p>
            <a:pPr lvl="1"/>
            <a:r>
              <a:rPr lang="zh-CN" altLang="en-US" dirty="0">
                <a:latin typeface="Times New Roman" panose="02020603050405020304" pitchFamily="18" charset="0"/>
              </a:rPr>
              <a:t>重点：</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4</a:t>
            </a:r>
          </a:p>
          <a:p>
            <a:pPr lvl="1"/>
            <a:r>
              <a:rPr lang="zh-CN" altLang="en-US" dirty="0">
                <a:latin typeface="Times New Roman" panose="02020603050405020304" pitchFamily="18" charset="0"/>
              </a:rPr>
              <a:t>难点：</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3</a:t>
            </a:r>
          </a:p>
        </p:txBody>
      </p:sp>
      <p:sp>
        <p:nvSpPr>
          <p:cNvPr id="5" name="内容占位符 4">
            <a:extLst>
              <a:ext uri="{FF2B5EF4-FFF2-40B4-BE49-F238E27FC236}">
                <a16:creationId xmlns:a16="http://schemas.microsoft.com/office/drawing/2014/main" id="{9A6529EE-79A0-47E4-9D01-B7FD87667618}"/>
              </a:ext>
            </a:extLst>
          </p:cNvPr>
          <p:cNvSpPr>
            <a:spLocks noGrp="1"/>
          </p:cNvSpPr>
          <p:nvPr>
            <p:ph sz="half" idx="2"/>
          </p:nvPr>
        </p:nvSpPr>
        <p:spPr/>
        <p:txBody>
          <a:bodyPr/>
          <a:lstStyle/>
          <a:p>
            <a:r>
              <a:rPr lang="zh-CN" altLang="en-US" dirty="0"/>
              <a:t>教学目标与要求</a:t>
            </a:r>
            <a:endParaRPr lang="en-US" altLang="zh-CN" dirty="0"/>
          </a:p>
          <a:p>
            <a:pPr lvl="1"/>
            <a:r>
              <a:rPr lang="zh-CN" altLang="zh-CN" dirty="0">
                <a:latin typeface="Times New Roman" panose="02020603050405020304" pitchFamily="18" charset="0"/>
              </a:rPr>
              <a:t>掌握进程基本概念；</a:t>
            </a:r>
          </a:p>
          <a:p>
            <a:pPr lvl="1"/>
            <a:r>
              <a:rPr lang="zh-CN" altLang="zh-CN" dirty="0">
                <a:latin typeface="Times New Roman" panose="02020603050405020304" pitchFamily="18" charset="0"/>
              </a:rPr>
              <a:t>掌握进程状态的迁移及原因；</a:t>
            </a:r>
          </a:p>
          <a:p>
            <a:pPr lvl="1"/>
            <a:r>
              <a:rPr lang="zh-CN" altLang="zh-CN" dirty="0">
                <a:latin typeface="Times New Roman" panose="02020603050405020304" pitchFamily="18" charset="0"/>
              </a:rPr>
              <a:t>理解进程创建过程及进程控制；</a:t>
            </a:r>
          </a:p>
          <a:p>
            <a:pPr lvl="1"/>
            <a:r>
              <a:rPr lang="zh-CN" altLang="zh-CN" dirty="0">
                <a:latin typeface="Times New Roman" panose="02020603050405020304" pitchFamily="18" charset="0"/>
              </a:rPr>
              <a:t>了解客户机</a:t>
            </a:r>
            <a:r>
              <a:rPr lang="en-US" altLang="zh-CN" dirty="0">
                <a:latin typeface="Times New Roman" panose="02020603050405020304" pitchFamily="18" charset="0"/>
              </a:rPr>
              <a:t>-</a:t>
            </a:r>
            <a:r>
              <a:rPr lang="zh-CN" altLang="zh-CN" dirty="0">
                <a:latin typeface="Times New Roman" panose="02020603050405020304" pitchFamily="18" charset="0"/>
              </a:rPr>
              <a:t>服务器系统中的通信。</a:t>
            </a:r>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pPr/>
              <a:t>2</a:t>
            </a:fld>
            <a:endParaRPr lang="en-US" altLang="zh-CN"/>
          </a:p>
        </p:txBody>
      </p:sp>
      <p:sp>
        <p:nvSpPr>
          <p:cNvPr id="6" name="矩形: 圆角 5">
            <a:extLst>
              <a:ext uri="{FF2B5EF4-FFF2-40B4-BE49-F238E27FC236}">
                <a16:creationId xmlns:a16="http://schemas.microsoft.com/office/drawing/2014/main" id="{53F5441C-A0EC-3C6B-FDF8-3966CE875BF8}"/>
              </a:ext>
            </a:extLst>
          </p:cNvPr>
          <p:cNvSpPr/>
          <p:nvPr/>
        </p:nvSpPr>
        <p:spPr bwMode="auto">
          <a:xfrm>
            <a:off x="560385" y="1583795"/>
            <a:ext cx="2295255" cy="1755195"/>
          </a:xfrm>
          <a:prstGeom prst="roundRect">
            <a:avLst>
              <a:gd name="adj" fmla="val 8611"/>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7" name="矩形: 圆角 6">
            <a:extLst>
              <a:ext uri="{FF2B5EF4-FFF2-40B4-BE49-F238E27FC236}">
                <a16:creationId xmlns:a16="http://schemas.microsoft.com/office/drawing/2014/main" id="{E3EC0C72-B2EB-4248-207F-7E015BBE629C}"/>
              </a:ext>
            </a:extLst>
          </p:cNvPr>
          <p:cNvSpPr/>
          <p:nvPr/>
        </p:nvSpPr>
        <p:spPr bwMode="auto">
          <a:xfrm>
            <a:off x="712785" y="1628800"/>
            <a:ext cx="1962835" cy="405045"/>
          </a:xfrm>
          <a:prstGeom prst="roundRect">
            <a:avLst>
              <a:gd name="adj" fmla="val 15593"/>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8" name="矩形: 圆角 7">
            <a:extLst>
              <a:ext uri="{FF2B5EF4-FFF2-40B4-BE49-F238E27FC236}">
                <a16:creationId xmlns:a16="http://schemas.microsoft.com/office/drawing/2014/main" id="{0E34F53A-53DE-0E95-70BC-8F310A16D048}"/>
              </a:ext>
            </a:extLst>
          </p:cNvPr>
          <p:cNvSpPr/>
          <p:nvPr/>
        </p:nvSpPr>
        <p:spPr bwMode="auto">
          <a:xfrm>
            <a:off x="712785" y="2483895"/>
            <a:ext cx="1962835" cy="405045"/>
          </a:xfrm>
          <a:prstGeom prst="roundRect">
            <a:avLst>
              <a:gd name="adj" fmla="val 15593"/>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396211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left)">
                                      <p:cBhvr>
                                        <p:cTn id="43" dur="500"/>
                                        <p:tgtEl>
                                          <p:spTgt spid="3">
                                            <p:txEl>
                                              <p:pRg st="9" end="9"/>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Effect transition="in" filter="fade">
                                      <p:cBhvr>
                                        <p:cTn id="48" dur="500"/>
                                        <p:tgtEl>
                                          <p:spTgt spid="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wipe(left)">
                                      <p:cBhvr>
                                        <p:cTn id="58" dur="500"/>
                                        <p:tgtEl>
                                          <p:spTgt spid="5">
                                            <p:txEl>
                                              <p:pRg st="0" end="0"/>
                                            </p:txEl>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wipe(left)">
                                      <p:cBhvr>
                                        <p:cTn id="61" dur="500"/>
                                        <p:tgtEl>
                                          <p:spTgt spid="5">
                                            <p:txEl>
                                              <p:pRg st="1" end="1"/>
                                            </p:txEl>
                                          </p:spTgt>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
                                            <p:txEl>
                                              <p:pRg st="2" end="2"/>
                                            </p:txEl>
                                          </p:spTgt>
                                        </p:tgtEl>
                                        <p:attrNameLst>
                                          <p:attrName>style.visibility</p:attrName>
                                        </p:attrNameLst>
                                      </p:cBhvr>
                                      <p:to>
                                        <p:strVal val="visible"/>
                                      </p:to>
                                    </p:set>
                                    <p:animEffect transition="in" filter="wipe(left)">
                                      <p:cBhvr>
                                        <p:cTn id="64" dur="500"/>
                                        <p:tgtEl>
                                          <p:spTgt spid="5">
                                            <p:txEl>
                                              <p:pRg st="2" end="2"/>
                                            </p:txEl>
                                          </p:spTgt>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Effect transition="in" filter="wipe(left)">
                                      <p:cBhvr>
                                        <p:cTn id="67" dur="500"/>
                                        <p:tgtEl>
                                          <p:spTgt spid="5">
                                            <p:txEl>
                                              <p:pRg st="3" end="3"/>
                                            </p:txEl>
                                          </p:spTgt>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
                                            <p:txEl>
                                              <p:pRg st="4" end="4"/>
                                            </p:txEl>
                                          </p:spTgt>
                                        </p:tgtEl>
                                        <p:attrNameLst>
                                          <p:attrName>style.visibility</p:attrName>
                                        </p:attrNameLst>
                                      </p:cBhvr>
                                      <p:to>
                                        <p:strVal val="visible"/>
                                      </p:to>
                                    </p:set>
                                    <p:animEffect transition="in" filter="wipe(left)">
                                      <p:cBhvr>
                                        <p:cTn id="7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dirty="0"/>
              <a:t>Schedulers</a:t>
            </a:r>
          </a:p>
        </p:txBody>
      </p:sp>
      <p:sp>
        <p:nvSpPr>
          <p:cNvPr id="328707" name="Rectangle 3"/>
          <p:cNvSpPr>
            <a:spLocks noGrp="1" noChangeArrowheads="1"/>
          </p:cNvSpPr>
          <p:nvPr>
            <p:ph idx="1"/>
          </p:nvPr>
        </p:nvSpPr>
        <p:spPr>
          <a:xfrm>
            <a:off x="360000" y="1088739"/>
            <a:ext cx="11556000" cy="5534995"/>
          </a:xfrm>
        </p:spPr>
        <p:txBody>
          <a:bodyPr/>
          <a:lstStyle/>
          <a:p>
            <a:r>
              <a:rPr lang="en-US" altLang="zh-CN" dirty="0">
                <a:latin typeface="Times New Roman" panose="02020603050405020304" pitchFamily="18" charset="0"/>
                <a:sym typeface="Symbol" pitchFamily="18" charset="2"/>
              </a:rPr>
              <a:t>Processes can be described as either:</a:t>
            </a:r>
          </a:p>
          <a:p>
            <a:pPr lvl="1"/>
            <a:r>
              <a:rPr lang="en-US" altLang="zh-CN" dirty="0">
                <a:solidFill>
                  <a:srgbClr val="0000FF"/>
                </a:solidFill>
                <a:latin typeface="Times New Roman" panose="02020603050405020304" pitchFamily="18" charset="0"/>
                <a:sym typeface="Symbol" pitchFamily="18" charset="2"/>
              </a:rPr>
              <a:t>I/O-</a:t>
            </a:r>
            <a:r>
              <a:rPr lang="en-US" altLang="zh-CN" i="1" dirty="0">
                <a:solidFill>
                  <a:srgbClr val="0000FF"/>
                </a:solidFill>
                <a:latin typeface="Times New Roman" panose="02020603050405020304" pitchFamily="18" charset="0"/>
                <a:sym typeface="Symbol" pitchFamily="18" charset="2"/>
              </a:rPr>
              <a:t>bound process </a:t>
            </a:r>
            <a:r>
              <a:rPr lang="en-US" altLang="zh-CN" dirty="0">
                <a:latin typeface="Times New Roman" panose="02020603050405020304" pitchFamily="18" charset="0"/>
                <a:sym typeface="Symbol" pitchFamily="18" charset="2"/>
              </a:rPr>
              <a:t>: </a:t>
            </a:r>
          </a:p>
          <a:p>
            <a:pPr lvl="2"/>
            <a:r>
              <a:rPr lang="en-US" altLang="zh-CN" sz="2400" dirty="0">
                <a:sym typeface="Symbol" pitchFamily="18" charset="2"/>
              </a:rPr>
              <a:t>spends more time doing I/O than computations;  many short CPU bursts.</a:t>
            </a:r>
          </a:p>
          <a:p>
            <a:pPr lvl="1"/>
            <a:r>
              <a:rPr lang="en-US" altLang="zh-CN" i="1" dirty="0">
                <a:solidFill>
                  <a:srgbClr val="0000FF"/>
                </a:solidFill>
                <a:sym typeface="Symbol" pitchFamily="18" charset="2"/>
              </a:rPr>
              <a:t>CPU</a:t>
            </a:r>
            <a:r>
              <a:rPr lang="en-US" altLang="zh-CN" dirty="0">
                <a:solidFill>
                  <a:srgbClr val="0000FF"/>
                </a:solidFill>
                <a:sym typeface="Symbol" pitchFamily="18" charset="2"/>
              </a:rPr>
              <a:t>-</a:t>
            </a:r>
            <a:r>
              <a:rPr lang="en-US" altLang="zh-CN" i="1" dirty="0">
                <a:solidFill>
                  <a:srgbClr val="0000FF"/>
                </a:solidFill>
                <a:sym typeface="Symbol" pitchFamily="18" charset="2"/>
              </a:rPr>
              <a:t>bound process</a:t>
            </a:r>
            <a:r>
              <a:rPr lang="en-US" altLang="zh-CN" dirty="0">
                <a:sym typeface="Symbol" pitchFamily="18" charset="2"/>
              </a:rPr>
              <a:t> : </a:t>
            </a:r>
          </a:p>
          <a:p>
            <a:pPr lvl="2"/>
            <a:r>
              <a:rPr lang="en-US" altLang="zh-CN" sz="2400" dirty="0">
                <a:sym typeface="Symbol" pitchFamily="18" charset="2"/>
              </a:rPr>
              <a:t>spends more time doing computations;  few very long CPU bursts.</a:t>
            </a:r>
          </a:p>
          <a:p>
            <a:pPr>
              <a:lnSpc>
                <a:spcPct val="80000"/>
              </a:lnSpc>
            </a:pPr>
            <a:r>
              <a:rPr lang="en-US" altLang="zh-CN" dirty="0"/>
              <a:t>Select a good process mix.</a:t>
            </a:r>
          </a:p>
          <a:p>
            <a:pPr lvl="1"/>
            <a:r>
              <a:rPr lang="en-US" altLang="zh-CN" dirty="0"/>
              <a:t>If all processes are I/O-bound</a:t>
            </a:r>
          </a:p>
          <a:p>
            <a:pPr lvl="2"/>
            <a:r>
              <a:rPr lang="en-US" altLang="zh-CN" sz="2400" dirty="0"/>
              <a:t>the ready queue will almost always be empty, and CPU scheduler will have little to do.</a:t>
            </a:r>
          </a:p>
          <a:p>
            <a:pPr lvl="1"/>
            <a:r>
              <a:rPr lang="en-US" altLang="zh-CN" dirty="0"/>
              <a:t>If all processes are CPU-bound</a:t>
            </a:r>
          </a:p>
          <a:p>
            <a:pPr lvl="2"/>
            <a:r>
              <a:rPr lang="en-US" altLang="zh-CN" sz="2400" dirty="0"/>
              <a:t>the I/O waiting queue will almost always be empty, devices will go unused.</a:t>
            </a:r>
          </a:p>
          <a:p>
            <a:pPr>
              <a:lnSpc>
                <a:spcPct val="80000"/>
              </a:lnSpc>
            </a:pP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27E5FC5-459A-47FF-ACAF-C72C09A254E7}" type="slidenum">
              <a:rPr lang="en-US" altLang="zh-CN"/>
              <a:pPr/>
              <a:t>20</a:t>
            </a:fld>
            <a:endParaRPr lang="en-US" altLang="zh-CN"/>
          </a:p>
        </p:txBody>
      </p:sp>
    </p:spTree>
    <p:extLst>
      <p:ext uri="{BB962C8B-B14F-4D97-AF65-F5344CB8AC3E}">
        <p14:creationId xmlns:p14="http://schemas.microsoft.com/office/powerpoint/2010/main" val="4161253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8707">
                                            <p:txEl>
                                              <p:pRg st="1" end="1"/>
                                            </p:txEl>
                                          </p:spTgt>
                                        </p:tgtEl>
                                        <p:attrNameLst>
                                          <p:attrName>style.visibility</p:attrName>
                                        </p:attrNameLst>
                                      </p:cBhvr>
                                      <p:to>
                                        <p:strVal val="visible"/>
                                      </p:to>
                                    </p:set>
                                    <p:animEffect transition="in" filter="wipe(left)">
                                      <p:cBhvr>
                                        <p:cTn id="10" dur="500"/>
                                        <p:tgtEl>
                                          <p:spTgt spid="32870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8707">
                                            <p:txEl>
                                              <p:pRg st="2" end="2"/>
                                            </p:txEl>
                                          </p:spTgt>
                                        </p:tgtEl>
                                        <p:attrNameLst>
                                          <p:attrName>style.visibility</p:attrName>
                                        </p:attrNameLst>
                                      </p:cBhvr>
                                      <p:to>
                                        <p:strVal val="visible"/>
                                      </p:to>
                                    </p:set>
                                    <p:animEffect transition="in" filter="wipe(left)">
                                      <p:cBhvr>
                                        <p:cTn id="13" dur="500"/>
                                        <p:tgtEl>
                                          <p:spTgt spid="32870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8707">
                                            <p:txEl>
                                              <p:pRg st="3" end="3"/>
                                            </p:txEl>
                                          </p:spTgt>
                                        </p:tgtEl>
                                        <p:attrNameLst>
                                          <p:attrName>style.visibility</p:attrName>
                                        </p:attrNameLst>
                                      </p:cBhvr>
                                      <p:to>
                                        <p:strVal val="visible"/>
                                      </p:to>
                                    </p:set>
                                    <p:animEffect transition="in" filter="wipe(left)">
                                      <p:cBhvr>
                                        <p:cTn id="16" dur="500"/>
                                        <p:tgtEl>
                                          <p:spTgt spid="328707">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8707">
                                            <p:txEl>
                                              <p:pRg st="4" end="4"/>
                                            </p:txEl>
                                          </p:spTgt>
                                        </p:tgtEl>
                                        <p:attrNameLst>
                                          <p:attrName>style.visibility</p:attrName>
                                        </p:attrNameLst>
                                      </p:cBhvr>
                                      <p:to>
                                        <p:strVal val="visible"/>
                                      </p:to>
                                    </p:set>
                                    <p:animEffect transition="in" filter="wipe(left)">
                                      <p:cBhvr>
                                        <p:cTn id="19" dur="500"/>
                                        <p:tgtEl>
                                          <p:spTgt spid="32870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8707">
                                            <p:txEl>
                                              <p:pRg st="5" end="5"/>
                                            </p:txEl>
                                          </p:spTgt>
                                        </p:tgtEl>
                                        <p:attrNameLst>
                                          <p:attrName>style.visibility</p:attrName>
                                        </p:attrNameLst>
                                      </p:cBhvr>
                                      <p:to>
                                        <p:strVal val="visible"/>
                                      </p:to>
                                    </p:set>
                                    <p:animEffect transition="in" filter="wipe(left)">
                                      <p:cBhvr>
                                        <p:cTn id="24" dur="500"/>
                                        <p:tgtEl>
                                          <p:spTgt spid="328707">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8707">
                                            <p:txEl>
                                              <p:pRg st="6" end="6"/>
                                            </p:txEl>
                                          </p:spTgt>
                                        </p:tgtEl>
                                        <p:attrNameLst>
                                          <p:attrName>style.visibility</p:attrName>
                                        </p:attrNameLst>
                                      </p:cBhvr>
                                      <p:to>
                                        <p:strVal val="visible"/>
                                      </p:to>
                                    </p:set>
                                    <p:animEffect transition="in" filter="wipe(left)">
                                      <p:cBhvr>
                                        <p:cTn id="27" dur="500"/>
                                        <p:tgtEl>
                                          <p:spTgt spid="328707">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28707">
                                            <p:txEl>
                                              <p:pRg st="7" end="7"/>
                                            </p:txEl>
                                          </p:spTgt>
                                        </p:tgtEl>
                                        <p:attrNameLst>
                                          <p:attrName>style.visibility</p:attrName>
                                        </p:attrNameLst>
                                      </p:cBhvr>
                                      <p:to>
                                        <p:strVal val="visible"/>
                                      </p:to>
                                    </p:set>
                                    <p:animEffect transition="in" filter="wipe(left)">
                                      <p:cBhvr>
                                        <p:cTn id="30" dur="500"/>
                                        <p:tgtEl>
                                          <p:spTgt spid="328707">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8707">
                                            <p:txEl>
                                              <p:pRg st="8" end="8"/>
                                            </p:txEl>
                                          </p:spTgt>
                                        </p:tgtEl>
                                        <p:attrNameLst>
                                          <p:attrName>style.visibility</p:attrName>
                                        </p:attrNameLst>
                                      </p:cBhvr>
                                      <p:to>
                                        <p:strVal val="visible"/>
                                      </p:to>
                                    </p:set>
                                    <p:animEffect transition="in" filter="wipe(left)">
                                      <p:cBhvr>
                                        <p:cTn id="33" dur="500"/>
                                        <p:tgtEl>
                                          <p:spTgt spid="328707">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28707">
                                            <p:txEl>
                                              <p:pRg st="9" end="9"/>
                                            </p:txEl>
                                          </p:spTgt>
                                        </p:tgtEl>
                                        <p:attrNameLst>
                                          <p:attrName>style.visibility</p:attrName>
                                        </p:attrNameLst>
                                      </p:cBhvr>
                                      <p:to>
                                        <p:strVal val="visible"/>
                                      </p:to>
                                    </p:set>
                                    <p:animEffect transition="in" filter="wipe(left)">
                                      <p:cBhvr>
                                        <p:cTn id="36" dur="500"/>
                                        <p:tgtEl>
                                          <p:spTgt spid="328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dirty="0"/>
              <a:t>Medium-Term Scheduling</a:t>
            </a:r>
          </a:p>
        </p:txBody>
      </p:sp>
      <p:sp>
        <p:nvSpPr>
          <p:cNvPr id="39" name="灯片编号占位符 2"/>
          <p:cNvSpPr>
            <a:spLocks noGrp="1"/>
          </p:cNvSpPr>
          <p:nvPr>
            <p:ph type="sldNum" sz="quarter" idx="10"/>
          </p:nvPr>
        </p:nvSpPr>
        <p:spPr/>
        <p:txBody>
          <a:bodyPr/>
          <a:lstStyle/>
          <a:p>
            <a:fld id="{C70F213E-1CC7-4117-9C8B-A8EDEF4A0536}" type="slidenum">
              <a:rPr lang="en-US" altLang="zh-CN"/>
              <a:pPr/>
              <a:t>21</a:t>
            </a:fld>
            <a:endParaRPr lang="en-US" altLang="zh-CN"/>
          </a:p>
        </p:txBody>
      </p:sp>
      <p:sp>
        <p:nvSpPr>
          <p:cNvPr id="330775" name="Rectangle 23"/>
          <p:cNvSpPr>
            <a:spLocks noChangeArrowheads="1"/>
          </p:cNvSpPr>
          <p:nvPr/>
        </p:nvSpPr>
        <p:spPr bwMode="auto">
          <a:xfrm>
            <a:off x="5446713" y="4869405"/>
            <a:ext cx="2303462" cy="576262"/>
          </a:xfrm>
          <a:prstGeom prst="rect">
            <a:avLst/>
          </a:prstGeom>
          <a:solidFill>
            <a:schemeClr val="bg1">
              <a:lumMod val="65000"/>
            </a:schemeClr>
          </a:solidFill>
          <a:ln w="9525">
            <a:solidFill>
              <a:schemeClr val="tx1"/>
            </a:solidFill>
            <a:miter lim="800000"/>
            <a:headEnd/>
            <a:tailEnd/>
          </a:ln>
          <a:effectLst/>
        </p:spPr>
        <p:txBody>
          <a:bodyPr wrap="none" anchor="ctr"/>
          <a:lstStyle/>
          <a:p>
            <a:pPr algn="ctr"/>
            <a:r>
              <a:rPr lang="en-US" altLang="zh-CN" b="1" i="1" dirty="0"/>
              <a:t>swapped waiting</a:t>
            </a:r>
          </a:p>
        </p:txBody>
      </p:sp>
      <p:cxnSp>
        <p:nvCxnSpPr>
          <p:cNvPr id="330776" name="AutoShape 24"/>
          <p:cNvCxnSpPr>
            <a:cxnSpLocks noChangeShapeType="1"/>
          </p:cNvCxnSpPr>
          <p:nvPr/>
        </p:nvCxnSpPr>
        <p:spPr bwMode="auto">
          <a:xfrm rot="5400000">
            <a:off x="7995185" y="4140104"/>
            <a:ext cx="792000" cy="1260000"/>
          </a:xfrm>
          <a:prstGeom prst="bentConnector2">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777" name="Text Box 25"/>
          <p:cNvSpPr txBox="1">
            <a:spLocks noChangeArrowheads="1"/>
          </p:cNvSpPr>
          <p:nvPr/>
        </p:nvSpPr>
        <p:spPr bwMode="auto">
          <a:xfrm>
            <a:off x="9051922" y="4634753"/>
            <a:ext cx="13051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b="1" i="1" dirty="0">
                <a:solidFill>
                  <a:srgbClr val="FF3300"/>
                </a:solidFill>
              </a:rPr>
              <a:t>swap out</a:t>
            </a:r>
          </a:p>
        </p:txBody>
      </p:sp>
      <p:sp>
        <p:nvSpPr>
          <p:cNvPr id="330778" name="Text Box 26"/>
          <p:cNvSpPr txBox="1">
            <a:spLocks noChangeArrowheads="1"/>
          </p:cNvSpPr>
          <p:nvPr/>
        </p:nvSpPr>
        <p:spPr bwMode="auto">
          <a:xfrm>
            <a:off x="4116389" y="5102767"/>
            <a:ext cx="1258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t>I/O done</a:t>
            </a:r>
          </a:p>
        </p:txBody>
      </p:sp>
      <p:sp>
        <p:nvSpPr>
          <p:cNvPr id="330779" name="Rectangle 27"/>
          <p:cNvSpPr>
            <a:spLocks noChangeArrowheads="1"/>
          </p:cNvSpPr>
          <p:nvPr/>
        </p:nvSpPr>
        <p:spPr bwMode="auto">
          <a:xfrm>
            <a:off x="2225676" y="4239091"/>
            <a:ext cx="2373313" cy="576263"/>
          </a:xfrm>
          <a:prstGeom prst="rect">
            <a:avLst/>
          </a:prstGeom>
          <a:solidFill>
            <a:schemeClr val="bg1">
              <a:lumMod val="65000"/>
            </a:schemeClr>
          </a:solidFill>
          <a:ln w="9525">
            <a:solidFill>
              <a:schemeClr val="tx1"/>
            </a:solidFill>
            <a:miter lim="800000"/>
            <a:headEnd/>
            <a:tailEnd/>
          </a:ln>
          <a:effectLst/>
        </p:spPr>
        <p:txBody>
          <a:bodyPr wrap="none" anchor="ctr"/>
          <a:lstStyle/>
          <a:p>
            <a:pPr algn="ctr"/>
            <a:r>
              <a:rPr lang="en-US" altLang="zh-CN" b="1" i="1" dirty="0"/>
              <a:t>swapped ready</a:t>
            </a:r>
          </a:p>
        </p:txBody>
      </p:sp>
      <p:cxnSp>
        <p:nvCxnSpPr>
          <p:cNvPr id="330781" name="AutoShape 29"/>
          <p:cNvCxnSpPr>
            <a:cxnSpLocks noChangeShapeType="1"/>
          </p:cNvCxnSpPr>
          <p:nvPr/>
        </p:nvCxnSpPr>
        <p:spPr bwMode="auto">
          <a:xfrm rot="5400000">
            <a:off x="3910168" y="3358555"/>
            <a:ext cx="1869334" cy="468000"/>
          </a:xfrm>
          <a:prstGeom prst="bentConnector2">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782" name="Text Box 30"/>
          <p:cNvSpPr txBox="1">
            <a:spLocks noChangeArrowheads="1"/>
          </p:cNvSpPr>
          <p:nvPr/>
        </p:nvSpPr>
        <p:spPr bwMode="auto">
          <a:xfrm>
            <a:off x="3770127" y="2744543"/>
            <a:ext cx="13051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b="1" i="1" dirty="0">
                <a:solidFill>
                  <a:srgbClr val="FF3300"/>
                </a:solidFill>
              </a:rPr>
              <a:t>swap out</a:t>
            </a:r>
          </a:p>
        </p:txBody>
      </p:sp>
      <p:sp>
        <p:nvSpPr>
          <p:cNvPr id="330786" name="Line 34"/>
          <p:cNvSpPr>
            <a:spLocks noChangeShapeType="1"/>
          </p:cNvSpPr>
          <p:nvPr/>
        </p:nvSpPr>
        <p:spPr bwMode="auto">
          <a:xfrm flipV="1">
            <a:off x="1992313" y="2356263"/>
            <a:ext cx="0" cy="21600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30787" name="AutoShape 35"/>
          <p:cNvCxnSpPr>
            <a:cxnSpLocks noChangeShapeType="1"/>
            <a:stCxn id="330786" idx="0"/>
            <a:endCxn id="330779" idx="1"/>
          </p:cNvCxnSpPr>
          <p:nvPr/>
        </p:nvCxnSpPr>
        <p:spPr bwMode="auto">
          <a:xfrm>
            <a:off x="1992313" y="4516264"/>
            <a:ext cx="233362" cy="10959"/>
          </a:xfrm>
          <a:prstGeom prst="straightConnector1">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788" name="Text Box 36"/>
          <p:cNvSpPr txBox="1">
            <a:spLocks noChangeArrowheads="1"/>
          </p:cNvSpPr>
          <p:nvPr/>
        </p:nvSpPr>
        <p:spPr bwMode="auto">
          <a:xfrm>
            <a:off x="1961017" y="3696798"/>
            <a:ext cx="11865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b="1" i="1" dirty="0">
                <a:solidFill>
                  <a:srgbClr val="FF3300"/>
                </a:solidFill>
              </a:rPr>
              <a:t>swap in</a:t>
            </a:r>
          </a:p>
        </p:txBody>
      </p:sp>
      <p:cxnSp>
        <p:nvCxnSpPr>
          <p:cNvPr id="330794" name="AutoShape 42"/>
          <p:cNvCxnSpPr>
            <a:cxnSpLocks noChangeShapeType="1"/>
          </p:cNvCxnSpPr>
          <p:nvPr/>
        </p:nvCxnSpPr>
        <p:spPr bwMode="auto">
          <a:xfrm rot="5400000" flipH="1" flipV="1">
            <a:off x="6826654" y="4001935"/>
            <a:ext cx="612000" cy="1068421"/>
          </a:xfrm>
          <a:prstGeom prst="bentConnector2">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801" name="AutoShape 49"/>
          <p:cNvCxnSpPr>
            <a:cxnSpLocks noChangeShapeType="1"/>
            <a:stCxn id="330775" idx="1"/>
            <a:endCxn id="330779" idx="2"/>
          </p:cNvCxnSpPr>
          <p:nvPr/>
        </p:nvCxnSpPr>
        <p:spPr bwMode="auto">
          <a:xfrm rot="10800000">
            <a:off x="3412334" y="4815355"/>
            <a:ext cx="2034381" cy="342183"/>
          </a:xfrm>
          <a:prstGeom prst="bentConnector2">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802" name="AutoShape 50"/>
          <p:cNvCxnSpPr>
            <a:cxnSpLocks noChangeShapeType="1"/>
            <a:stCxn id="330759" idx="0"/>
            <a:endCxn id="330779" idx="0"/>
          </p:cNvCxnSpPr>
          <p:nvPr/>
        </p:nvCxnSpPr>
        <p:spPr bwMode="auto">
          <a:xfrm rot="16200000" flipH="1" flipV="1">
            <a:off x="4868783" y="591838"/>
            <a:ext cx="2190802" cy="5103703"/>
          </a:xfrm>
          <a:prstGeom prst="bentConnector3">
            <a:avLst>
              <a:gd name="adj1" fmla="val -10435"/>
            </a:avLst>
          </a:prstGeom>
          <a:noFill/>
          <a:ln w="2857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805" name="Text Box 53"/>
          <p:cNvSpPr txBox="1">
            <a:spLocks noChangeArrowheads="1"/>
          </p:cNvSpPr>
          <p:nvPr/>
        </p:nvSpPr>
        <p:spPr bwMode="auto">
          <a:xfrm>
            <a:off x="6605939" y="4371873"/>
            <a:ext cx="118654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b="1" i="1" dirty="0">
                <a:solidFill>
                  <a:srgbClr val="FF3300"/>
                </a:solidFill>
              </a:rPr>
              <a:t>swap in</a:t>
            </a:r>
          </a:p>
        </p:txBody>
      </p:sp>
      <p:sp>
        <p:nvSpPr>
          <p:cNvPr id="330808" name="Text Box 56"/>
          <p:cNvSpPr txBox="1">
            <a:spLocks noChangeArrowheads="1"/>
          </p:cNvSpPr>
          <p:nvPr/>
        </p:nvSpPr>
        <p:spPr bwMode="auto">
          <a:xfrm>
            <a:off x="6216530" y="1363431"/>
            <a:ext cx="13051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b="1" i="1" dirty="0">
                <a:solidFill>
                  <a:srgbClr val="FF3300"/>
                </a:solidFill>
              </a:rPr>
              <a:t>swap out</a:t>
            </a:r>
          </a:p>
        </p:txBody>
      </p:sp>
      <p:grpSp>
        <p:nvGrpSpPr>
          <p:cNvPr id="11" name="组合 10"/>
          <p:cNvGrpSpPr/>
          <p:nvPr/>
        </p:nvGrpSpPr>
        <p:grpSpPr>
          <a:xfrm>
            <a:off x="1730796" y="953725"/>
            <a:ext cx="8829255" cy="3420380"/>
            <a:chOff x="206795" y="953725"/>
            <a:chExt cx="8829255" cy="3420380"/>
          </a:xfrm>
        </p:grpSpPr>
        <p:sp>
          <p:nvSpPr>
            <p:cNvPr id="330756" name="Rectangle 4"/>
            <p:cNvSpPr>
              <a:spLocks noChangeArrowheads="1"/>
            </p:cNvSpPr>
            <p:nvPr/>
          </p:nvSpPr>
          <p:spPr bwMode="auto">
            <a:xfrm>
              <a:off x="2727325" y="2048288"/>
              <a:ext cx="2286000" cy="6096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ready queue</a:t>
              </a:r>
            </a:p>
          </p:txBody>
        </p:sp>
        <p:sp>
          <p:nvSpPr>
            <p:cNvPr id="330757" name="Rectangle 5"/>
            <p:cNvSpPr>
              <a:spLocks noChangeArrowheads="1"/>
            </p:cNvSpPr>
            <p:nvPr/>
          </p:nvSpPr>
          <p:spPr bwMode="auto">
            <a:xfrm>
              <a:off x="6142865" y="3612105"/>
              <a:ext cx="1714500" cy="762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pPr>
              <a:r>
                <a:rPr lang="en-US" altLang="zh-CN" dirty="0"/>
                <a:t>I/O waiting</a:t>
              </a:r>
            </a:p>
            <a:p>
              <a:pPr algn="ctr">
                <a:lnSpc>
                  <a:spcPct val="80000"/>
                </a:lnSpc>
              </a:pPr>
              <a:r>
                <a:rPr lang="en-US" altLang="zh-CN" dirty="0"/>
                <a:t>queue</a:t>
              </a:r>
            </a:p>
          </p:txBody>
        </p:sp>
        <p:sp>
          <p:nvSpPr>
            <p:cNvPr id="330758" name="Oval 6"/>
            <p:cNvSpPr>
              <a:spLocks noChangeArrowheads="1"/>
            </p:cNvSpPr>
            <p:nvPr/>
          </p:nvSpPr>
          <p:spPr bwMode="auto">
            <a:xfrm>
              <a:off x="3806915" y="3681825"/>
              <a:ext cx="609600" cy="609600"/>
            </a:xfrm>
            <a:prstGeom prst="ellipse">
              <a:avLst/>
            </a:prstGeom>
            <a:solidFill>
              <a:schemeClr val="accent1">
                <a:lumMod val="40000"/>
                <a:lumOff val="6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I/O</a:t>
              </a:r>
            </a:p>
          </p:txBody>
        </p:sp>
        <p:sp>
          <p:nvSpPr>
            <p:cNvPr id="330759" name="Oval 7"/>
            <p:cNvSpPr>
              <a:spLocks noChangeArrowheads="1"/>
            </p:cNvSpPr>
            <p:nvPr/>
          </p:nvSpPr>
          <p:spPr bwMode="auto">
            <a:xfrm>
              <a:off x="6687235" y="2048288"/>
              <a:ext cx="609600" cy="609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t>CPU</a:t>
              </a:r>
              <a:endParaRPr lang="en-US" altLang="zh-CN" dirty="0"/>
            </a:p>
          </p:txBody>
        </p:sp>
        <p:cxnSp>
          <p:nvCxnSpPr>
            <p:cNvPr id="330760" name="AutoShape 8"/>
            <p:cNvCxnSpPr>
              <a:cxnSpLocks noChangeShapeType="1"/>
              <a:stCxn id="330756" idx="3"/>
              <a:endCxn id="330759" idx="2"/>
            </p:cNvCxnSpPr>
            <p:nvPr/>
          </p:nvCxnSpPr>
          <p:spPr bwMode="auto">
            <a:xfrm>
              <a:off x="5013325" y="2353088"/>
              <a:ext cx="167391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767" name="Line 15"/>
            <p:cNvSpPr>
              <a:spLocks noChangeShapeType="1"/>
            </p:cNvSpPr>
            <p:nvPr/>
          </p:nvSpPr>
          <p:spPr bwMode="auto">
            <a:xfrm>
              <a:off x="206795" y="2356263"/>
              <a:ext cx="2520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0" name="Line 18"/>
            <p:cNvSpPr>
              <a:spLocks noChangeShapeType="1"/>
            </p:cNvSpPr>
            <p:nvPr/>
          </p:nvSpPr>
          <p:spPr bwMode="auto">
            <a:xfrm>
              <a:off x="2095500" y="2491200"/>
              <a:ext cx="6318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3" name="Text Box 21"/>
            <p:cNvSpPr txBox="1">
              <a:spLocks noChangeArrowheads="1"/>
            </p:cNvSpPr>
            <p:nvPr/>
          </p:nvSpPr>
          <p:spPr bwMode="auto">
            <a:xfrm>
              <a:off x="2457450" y="953725"/>
              <a:ext cx="3914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dirty="0"/>
                <a:t>interrupt / timeout</a:t>
              </a:r>
            </a:p>
          </p:txBody>
        </p:sp>
        <p:sp>
          <p:nvSpPr>
            <p:cNvPr id="330774" name="Text Box 22"/>
            <p:cNvSpPr txBox="1">
              <a:spLocks noChangeArrowheads="1"/>
            </p:cNvSpPr>
            <p:nvPr/>
          </p:nvSpPr>
          <p:spPr bwMode="auto">
            <a:xfrm>
              <a:off x="8412163" y="2124488"/>
              <a:ext cx="623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t>end</a:t>
              </a:r>
            </a:p>
          </p:txBody>
        </p:sp>
        <p:cxnSp>
          <p:nvCxnSpPr>
            <p:cNvPr id="330795" name="AutoShape 43"/>
            <p:cNvCxnSpPr>
              <a:cxnSpLocks noChangeShapeType="1"/>
              <a:stCxn id="330757" idx="1"/>
              <a:endCxn id="330758" idx="6"/>
            </p:cNvCxnSpPr>
            <p:nvPr/>
          </p:nvCxnSpPr>
          <p:spPr bwMode="auto">
            <a:xfrm rot="10800000">
              <a:off x="4416515" y="3993105"/>
              <a:ext cx="1726350" cy="0"/>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797" name="AutoShape 45"/>
            <p:cNvCxnSpPr>
              <a:cxnSpLocks noChangeShapeType="1"/>
              <a:stCxn id="330759" idx="4"/>
              <a:endCxn id="330757" idx="0"/>
            </p:cNvCxnSpPr>
            <p:nvPr/>
          </p:nvCxnSpPr>
          <p:spPr bwMode="auto">
            <a:xfrm rot="16200000" flipH="1">
              <a:off x="6514927" y="3134996"/>
              <a:ext cx="954217" cy="0"/>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799" name="Line 47"/>
            <p:cNvSpPr>
              <a:spLocks noChangeShapeType="1"/>
            </p:cNvSpPr>
            <p:nvPr/>
          </p:nvSpPr>
          <p:spPr bwMode="auto">
            <a:xfrm flipH="1" flipV="1">
              <a:off x="2097088" y="3975513"/>
              <a:ext cx="169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30803" name="AutoShape 51"/>
            <p:cNvCxnSpPr>
              <a:cxnSpLocks noChangeShapeType="1"/>
              <a:stCxn id="330799" idx="1"/>
              <a:endCxn id="330770" idx="0"/>
            </p:cNvCxnSpPr>
            <p:nvPr/>
          </p:nvCxnSpPr>
          <p:spPr bwMode="auto">
            <a:xfrm flipH="1" flipV="1">
              <a:off x="2095500" y="2491200"/>
              <a:ext cx="1588" cy="148431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804" name="AutoShape 52"/>
            <p:cNvCxnSpPr>
              <a:cxnSpLocks noChangeShapeType="1"/>
              <a:stCxn id="330759" idx="6"/>
              <a:endCxn id="330774" idx="1"/>
            </p:cNvCxnSpPr>
            <p:nvPr/>
          </p:nvCxnSpPr>
          <p:spPr bwMode="auto">
            <a:xfrm>
              <a:off x="7296835" y="2353088"/>
              <a:ext cx="1115328"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806" name="Line 54"/>
            <p:cNvSpPr>
              <a:spLocks noChangeShapeType="1"/>
            </p:cNvSpPr>
            <p:nvPr/>
          </p:nvSpPr>
          <p:spPr bwMode="auto">
            <a:xfrm>
              <a:off x="1196975" y="1455968"/>
              <a:ext cx="0" cy="90006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30807" name="AutoShape 55"/>
            <p:cNvCxnSpPr>
              <a:cxnSpLocks noChangeShapeType="1"/>
              <a:stCxn id="330759" idx="0"/>
            </p:cNvCxnSpPr>
            <p:nvPr/>
          </p:nvCxnSpPr>
          <p:spPr bwMode="auto">
            <a:xfrm rot="16200000" flipV="1">
              <a:off x="3805039" y="-1138708"/>
              <a:ext cx="592318" cy="5781674"/>
            </a:xfrm>
            <a:prstGeom prst="bentConnector2">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0809" name="Text Box 57"/>
            <p:cNvSpPr txBox="1">
              <a:spLocks noChangeArrowheads="1"/>
            </p:cNvSpPr>
            <p:nvPr/>
          </p:nvSpPr>
          <p:spPr bwMode="auto">
            <a:xfrm>
              <a:off x="6732240" y="2709115"/>
              <a:ext cx="20701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dirty="0"/>
                <a:t>    I/O </a:t>
              </a:r>
            </a:p>
            <a:p>
              <a:pPr algn="ctr"/>
              <a:r>
                <a:rPr lang="en-US" altLang="zh-CN" dirty="0"/>
                <a:t>requesting</a:t>
              </a:r>
            </a:p>
          </p:txBody>
        </p:sp>
        <p:sp>
          <p:nvSpPr>
            <p:cNvPr id="330810" name="Text Box 58"/>
            <p:cNvSpPr txBox="1">
              <a:spLocks noChangeArrowheads="1"/>
            </p:cNvSpPr>
            <p:nvPr/>
          </p:nvSpPr>
          <p:spPr bwMode="auto">
            <a:xfrm>
              <a:off x="2186735" y="3526250"/>
              <a:ext cx="1258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dirty="0"/>
                <a:t>I/O done</a:t>
              </a:r>
            </a:p>
          </p:txBody>
        </p:sp>
        <p:sp>
          <p:nvSpPr>
            <p:cNvPr id="330811" name="Text Box 59"/>
            <p:cNvSpPr txBox="1">
              <a:spLocks noChangeArrowheads="1"/>
            </p:cNvSpPr>
            <p:nvPr/>
          </p:nvSpPr>
          <p:spPr bwMode="auto">
            <a:xfrm>
              <a:off x="4212090" y="3183068"/>
              <a:ext cx="20701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dirty="0"/>
                <a:t>I/O </a:t>
              </a:r>
            </a:p>
            <a:p>
              <a:pPr algn="ctr"/>
              <a:r>
                <a:rPr lang="en-US" altLang="zh-CN" dirty="0"/>
                <a:t>scheduling</a:t>
              </a:r>
            </a:p>
          </p:txBody>
        </p:sp>
        <p:sp>
          <p:nvSpPr>
            <p:cNvPr id="330812" name="Text Box 60"/>
            <p:cNvSpPr txBox="1">
              <a:spLocks noChangeArrowheads="1"/>
            </p:cNvSpPr>
            <p:nvPr/>
          </p:nvSpPr>
          <p:spPr bwMode="auto">
            <a:xfrm>
              <a:off x="4886325" y="1899489"/>
              <a:ext cx="189071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a:t> scheduled &amp;</a:t>
              </a:r>
            </a:p>
            <a:p>
              <a:pPr algn="ctr"/>
              <a:r>
                <a:rPr lang="en-US" altLang="zh-CN"/>
                <a:t>dispatched</a:t>
              </a:r>
            </a:p>
          </p:txBody>
        </p:sp>
      </p:grpSp>
      <p:sp>
        <p:nvSpPr>
          <p:cNvPr id="2" name="TextBox 1"/>
          <p:cNvSpPr txBox="1"/>
          <p:nvPr/>
        </p:nvSpPr>
        <p:spPr>
          <a:xfrm>
            <a:off x="406399" y="5697341"/>
            <a:ext cx="11270219" cy="954107"/>
          </a:xfrm>
          <a:prstGeom prst="rect">
            <a:avLst/>
          </a:prstGeom>
          <a:noFill/>
        </p:spPr>
        <p:txBody>
          <a:bodyPr wrap="square" rtlCol="0">
            <a:spAutoFit/>
          </a:bodyPr>
          <a:lstStyle/>
          <a:p>
            <a:r>
              <a:rPr lang="en-US" altLang="zh-CN" sz="2800" b="1" dirty="0"/>
              <a:t>The process is swapped out, </a:t>
            </a:r>
            <a:r>
              <a:rPr lang="en-US" altLang="en-US" sz="2800" b="1" dirty="0"/>
              <a:t>store on disk, </a:t>
            </a:r>
            <a:r>
              <a:rPr lang="en-US" altLang="zh-CN" sz="2800" b="1" dirty="0"/>
              <a:t>and is later swapped in, by the </a:t>
            </a:r>
            <a:r>
              <a:rPr lang="en-US" altLang="zh-CN" sz="2800" b="1" i="1" dirty="0">
                <a:solidFill>
                  <a:srgbClr val="0000FF"/>
                </a:solidFill>
              </a:rPr>
              <a:t>medium-term scheduler.</a:t>
            </a:r>
            <a:endParaRPr lang="zh-CN" altLang="en-US" sz="2800" b="1" i="1" dirty="0">
              <a:solidFill>
                <a:srgbClr val="0000FF"/>
              </a:solidFill>
            </a:endParaRPr>
          </a:p>
        </p:txBody>
      </p:sp>
      <p:sp>
        <p:nvSpPr>
          <p:cNvPr id="12" name="椭圆 11"/>
          <p:cNvSpPr/>
          <p:nvPr/>
        </p:nvSpPr>
        <p:spPr bwMode="auto">
          <a:xfrm>
            <a:off x="6501045" y="4419110"/>
            <a:ext cx="1440000" cy="432000"/>
          </a:xfrm>
          <a:prstGeom prst="ellipse">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p>
        </p:txBody>
      </p:sp>
      <p:sp>
        <p:nvSpPr>
          <p:cNvPr id="51" name="椭圆 50"/>
          <p:cNvSpPr/>
          <p:nvPr/>
        </p:nvSpPr>
        <p:spPr bwMode="auto">
          <a:xfrm>
            <a:off x="1865690" y="3744035"/>
            <a:ext cx="1440000" cy="432000"/>
          </a:xfrm>
          <a:prstGeom prst="ellipse">
            <a:avLst/>
          </a:prstGeom>
          <a:noFill/>
          <a:ln w="381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0776"/>
                                        </p:tgtEl>
                                        <p:attrNameLst>
                                          <p:attrName>style.visibility</p:attrName>
                                        </p:attrNameLst>
                                      </p:cBhvr>
                                      <p:to>
                                        <p:strVal val="visible"/>
                                      </p:to>
                                    </p:set>
                                    <p:animEffect transition="in" filter="wipe(up)">
                                      <p:cBhvr>
                                        <p:cTn id="7" dur="500"/>
                                        <p:tgtEl>
                                          <p:spTgt spid="33077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0777"/>
                                        </p:tgtEl>
                                        <p:attrNameLst>
                                          <p:attrName>style.visibility</p:attrName>
                                        </p:attrNameLst>
                                      </p:cBhvr>
                                      <p:to>
                                        <p:strVal val="visible"/>
                                      </p:to>
                                    </p:set>
                                    <p:animEffect transition="in" filter="wipe(up)">
                                      <p:cBhvr>
                                        <p:cTn id="10" dur="500"/>
                                        <p:tgtEl>
                                          <p:spTgt spid="330777"/>
                                        </p:tgtEl>
                                      </p:cBhvr>
                                    </p:animEffect>
                                  </p:childTnLst>
                                </p:cTn>
                              </p:par>
                            </p:childTnLst>
                          </p:cTn>
                        </p:par>
                        <p:par>
                          <p:cTn id="11" fill="hold" nodeType="afterGroup">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330775"/>
                                        </p:tgtEl>
                                        <p:attrNameLst>
                                          <p:attrName>style.visibility</p:attrName>
                                        </p:attrNameLst>
                                      </p:cBhvr>
                                      <p:to>
                                        <p:strVal val="visible"/>
                                      </p:to>
                                    </p:set>
                                    <p:animEffect transition="in" filter="wipe(right)">
                                      <p:cBhvr>
                                        <p:cTn id="14" dur="500"/>
                                        <p:tgtEl>
                                          <p:spTgt spid="33077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330794"/>
                                        </p:tgtEl>
                                        <p:attrNameLst>
                                          <p:attrName>style.visibility</p:attrName>
                                        </p:attrNameLst>
                                      </p:cBhvr>
                                      <p:to>
                                        <p:strVal val="visible"/>
                                      </p:to>
                                    </p:set>
                                    <p:animEffect transition="in" filter="wipe(down)">
                                      <p:cBhvr>
                                        <p:cTn id="19" dur="500"/>
                                        <p:tgtEl>
                                          <p:spTgt spid="33079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0805"/>
                                        </p:tgtEl>
                                        <p:attrNameLst>
                                          <p:attrName>style.visibility</p:attrName>
                                        </p:attrNameLst>
                                      </p:cBhvr>
                                      <p:to>
                                        <p:strVal val="visible"/>
                                      </p:to>
                                    </p:set>
                                    <p:animEffect transition="in" filter="wipe(down)">
                                      <p:cBhvr>
                                        <p:cTn id="22" dur="500"/>
                                        <p:tgtEl>
                                          <p:spTgt spid="3308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330801"/>
                                        </p:tgtEl>
                                        <p:attrNameLst>
                                          <p:attrName>style.visibility</p:attrName>
                                        </p:attrNameLst>
                                      </p:cBhvr>
                                      <p:to>
                                        <p:strVal val="visible"/>
                                      </p:to>
                                    </p:set>
                                    <p:animEffect transition="in" filter="wipe(right)">
                                      <p:cBhvr>
                                        <p:cTn id="27" dur="500"/>
                                        <p:tgtEl>
                                          <p:spTgt spid="330801"/>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30778"/>
                                        </p:tgtEl>
                                        <p:attrNameLst>
                                          <p:attrName>style.visibility</p:attrName>
                                        </p:attrNameLst>
                                      </p:cBhvr>
                                      <p:to>
                                        <p:strVal val="visible"/>
                                      </p:to>
                                    </p:set>
                                    <p:animEffect transition="in" filter="wipe(right)">
                                      <p:cBhvr>
                                        <p:cTn id="30" dur="500"/>
                                        <p:tgtEl>
                                          <p:spTgt spid="330778"/>
                                        </p:tgtEl>
                                      </p:cBhvr>
                                    </p:animEffect>
                                  </p:childTnLst>
                                </p:cTn>
                              </p:par>
                            </p:childTnLst>
                          </p:cTn>
                        </p:par>
                        <p:par>
                          <p:cTn id="31" fill="hold" nodeType="afterGroup">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330779"/>
                                        </p:tgtEl>
                                        <p:attrNameLst>
                                          <p:attrName>style.visibility</p:attrName>
                                        </p:attrNameLst>
                                      </p:cBhvr>
                                      <p:to>
                                        <p:strVal val="visible"/>
                                      </p:to>
                                    </p:set>
                                    <p:animEffect transition="in" filter="wipe(right)">
                                      <p:cBhvr>
                                        <p:cTn id="34" dur="500"/>
                                        <p:tgtEl>
                                          <p:spTgt spid="33077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nodeType="clickEffect">
                                  <p:stCondLst>
                                    <p:cond delay="0"/>
                                  </p:stCondLst>
                                  <p:childTnLst>
                                    <p:set>
                                      <p:cBhvr>
                                        <p:cTn id="38" dur="1" fill="hold">
                                          <p:stCondLst>
                                            <p:cond delay="0"/>
                                          </p:stCondLst>
                                        </p:cTn>
                                        <p:tgtEl>
                                          <p:spTgt spid="330787"/>
                                        </p:tgtEl>
                                        <p:attrNameLst>
                                          <p:attrName>style.visibility</p:attrName>
                                        </p:attrNameLst>
                                      </p:cBhvr>
                                      <p:to>
                                        <p:strVal val="visible"/>
                                      </p:to>
                                    </p:set>
                                    <p:animEffect transition="in" filter="wipe(right)">
                                      <p:cBhvr>
                                        <p:cTn id="39" dur="500"/>
                                        <p:tgtEl>
                                          <p:spTgt spid="33078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0786"/>
                                        </p:tgtEl>
                                        <p:attrNameLst>
                                          <p:attrName>style.visibility</p:attrName>
                                        </p:attrNameLst>
                                      </p:cBhvr>
                                      <p:to>
                                        <p:strVal val="visible"/>
                                      </p:to>
                                    </p:set>
                                    <p:animEffect transition="in" filter="wipe(down)">
                                      <p:cBhvr>
                                        <p:cTn id="42" dur="500"/>
                                        <p:tgtEl>
                                          <p:spTgt spid="33078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30788"/>
                                        </p:tgtEl>
                                        <p:attrNameLst>
                                          <p:attrName>style.visibility</p:attrName>
                                        </p:attrNameLst>
                                      </p:cBhvr>
                                      <p:to>
                                        <p:strVal val="visible"/>
                                      </p:to>
                                    </p:set>
                                    <p:animEffect transition="in" filter="wipe(down)">
                                      <p:cBhvr>
                                        <p:cTn id="45" dur="500"/>
                                        <p:tgtEl>
                                          <p:spTgt spid="33078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30781"/>
                                        </p:tgtEl>
                                        <p:attrNameLst>
                                          <p:attrName>style.visibility</p:attrName>
                                        </p:attrNameLst>
                                      </p:cBhvr>
                                      <p:to>
                                        <p:strVal val="visible"/>
                                      </p:to>
                                    </p:set>
                                    <p:animEffect transition="in" filter="wipe(up)">
                                      <p:cBhvr>
                                        <p:cTn id="50" dur="500"/>
                                        <p:tgtEl>
                                          <p:spTgt spid="33078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30782"/>
                                        </p:tgtEl>
                                        <p:attrNameLst>
                                          <p:attrName>style.visibility</p:attrName>
                                        </p:attrNameLst>
                                      </p:cBhvr>
                                      <p:to>
                                        <p:strVal val="visible"/>
                                      </p:to>
                                    </p:set>
                                    <p:animEffect transition="in" filter="wipe(up)">
                                      <p:cBhvr>
                                        <p:cTn id="53" dur="500"/>
                                        <p:tgtEl>
                                          <p:spTgt spid="33078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330802"/>
                                        </p:tgtEl>
                                        <p:attrNameLst>
                                          <p:attrName>style.visibility</p:attrName>
                                        </p:attrNameLst>
                                      </p:cBhvr>
                                      <p:to>
                                        <p:strVal val="visible"/>
                                      </p:to>
                                    </p:set>
                                    <p:animEffect transition="in" filter="wipe(right)">
                                      <p:cBhvr>
                                        <p:cTn id="58" dur="500"/>
                                        <p:tgtEl>
                                          <p:spTgt spid="330802"/>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30808"/>
                                        </p:tgtEl>
                                        <p:attrNameLst>
                                          <p:attrName>style.visibility</p:attrName>
                                        </p:attrNameLst>
                                      </p:cBhvr>
                                      <p:to>
                                        <p:strVal val="visible"/>
                                      </p:to>
                                    </p:set>
                                    <p:animEffect transition="in" filter="wipe(right)">
                                      <p:cBhvr>
                                        <p:cTn id="61" dur="500"/>
                                        <p:tgtEl>
                                          <p:spTgt spid="33080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5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20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heel(1)">
                                      <p:cBhvr>
                                        <p:cTn id="76"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75" grpId="0" animBg="1"/>
      <p:bldP spid="330777" grpId="0"/>
      <p:bldP spid="330778" grpId="0"/>
      <p:bldP spid="330779" grpId="0" animBg="1"/>
      <p:bldP spid="330782" grpId="0"/>
      <p:bldP spid="330786" grpId="0" animBg="1"/>
      <p:bldP spid="330788" grpId="0"/>
      <p:bldP spid="330805" grpId="0"/>
      <p:bldP spid="330808" grpId="0"/>
      <p:bldP spid="2" grpId="0"/>
      <p:bldP spid="12" grpId="0" animBg="1"/>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solidFill>
            <a:srgbClr val="002060"/>
          </a:solidFill>
        </p:spPr>
        <p:txBody>
          <a:bodyPr/>
          <a:lstStyle/>
          <a:p>
            <a:r>
              <a:rPr lang="en-US" altLang="zh-CN" dirty="0"/>
              <a:t>Swapped/Suspended Processes</a:t>
            </a:r>
          </a:p>
        </p:txBody>
      </p:sp>
      <p:sp>
        <p:nvSpPr>
          <p:cNvPr id="332803" name="Rectangle 3"/>
          <p:cNvSpPr>
            <a:spLocks noGrp="1" noChangeArrowheads="1"/>
          </p:cNvSpPr>
          <p:nvPr>
            <p:ph idx="1"/>
          </p:nvPr>
        </p:nvSpPr>
        <p:spPr/>
        <p:txBody>
          <a:bodyPr/>
          <a:lstStyle/>
          <a:p>
            <a:pPr>
              <a:lnSpc>
                <a:spcPct val="90000"/>
              </a:lnSpc>
            </a:pPr>
            <a:r>
              <a:rPr lang="en-US" altLang="zh-CN" dirty="0">
                <a:latin typeface="Times New Roman" panose="02020603050405020304" pitchFamily="18" charset="0"/>
              </a:rPr>
              <a:t>Processor is faster than I/O so all processes could be waiting for I/O.</a:t>
            </a:r>
          </a:p>
          <a:p>
            <a:pPr>
              <a:lnSpc>
                <a:spcPct val="90000"/>
              </a:lnSpc>
            </a:pPr>
            <a:r>
              <a:rPr lang="en-US" altLang="zh-CN" dirty="0">
                <a:latin typeface="Times New Roman" panose="02020603050405020304" pitchFamily="18" charset="0"/>
              </a:rPr>
              <a:t>Swap these processes to disk to free up more memory.</a:t>
            </a:r>
          </a:p>
          <a:p>
            <a:pPr>
              <a:lnSpc>
                <a:spcPct val="90000"/>
              </a:lnSpc>
            </a:pPr>
            <a:r>
              <a:rPr lang="en-US" altLang="zh-CN" dirty="0">
                <a:latin typeface="Times New Roman" panose="02020603050405020304" pitchFamily="18" charset="0"/>
              </a:rPr>
              <a:t>Waiting state becomes swapped waiting when swapped to disk.</a:t>
            </a:r>
          </a:p>
          <a:p>
            <a:pPr>
              <a:lnSpc>
                <a:spcPct val="90000"/>
              </a:lnSpc>
            </a:pPr>
            <a:r>
              <a:rPr lang="en-US" altLang="zh-CN" dirty="0">
                <a:latin typeface="Times New Roman" panose="02020603050405020304" pitchFamily="18" charset="0"/>
              </a:rPr>
              <a:t>Two new states</a:t>
            </a:r>
          </a:p>
          <a:p>
            <a:pPr lvl="1">
              <a:lnSpc>
                <a:spcPct val="90000"/>
              </a:lnSpc>
            </a:pPr>
            <a:r>
              <a:rPr lang="en-US" altLang="zh-CN" dirty="0">
                <a:solidFill>
                  <a:srgbClr val="0000FF"/>
                </a:solidFill>
                <a:latin typeface="Times New Roman" panose="02020603050405020304" pitchFamily="18" charset="0"/>
              </a:rPr>
              <a:t>swapped waiting</a:t>
            </a:r>
            <a:r>
              <a:rPr lang="en-US" altLang="zh-CN" dirty="0">
                <a:latin typeface="Times New Roman" panose="02020603050405020304" pitchFamily="18" charset="0"/>
              </a:rPr>
              <a:t> (suspended waiting /</a:t>
            </a:r>
            <a:r>
              <a:rPr lang="en-US" altLang="zh-CN" dirty="0"/>
              <a:t> suspended </a:t>
            </a:r>
            <a:r>
              <a:rPr lang="en-US" altLang="zh-CN" dirty="0">
                <a:latin typeface="Times New Roman" panose="02020603050405020304" pitchFamily="18" charset="0"/>
              </a:rPr>
              <a:t>blocked)</a:t>
            </a:r>
          </a:p>
          <a:p>
            <a:pPr lvl="1">
              <a:lnSpc>
                <a:spcPct val="90000"/>
              </a:lnSpc>
            </a:pPr>
            <a:r>
              <a:rPr lang="en-US" altLang="zh-CN" dirty="0">
                <a:solidFill>
                  <a:srgbClr val="0000FF"/>
                </a:solidFill>
                <a:latin typeface="Times New Roman" panose="02020603050405020304" pitchFamily="18" charset="0"/>
              </a:rPr>
              <a:t>swapped ready</a:t>
            </a:r>
            <a:r>
              <a:rPr lang="en-US" altLang="zh-CN" dirty="0">
                <a:latin typeface="Times New Roman" panose="02020603050405020304" pitchFamily="18" charset="0"/>
              </a:rPr>
              <a:t> (suspended ready)</a:t>
            </a:r>
          </a:p>
        </p:txBody>
      </p:sp>
      <p:sp>
        <p:nvSpPr>
          <p:cNvPr id="4" name="灯片编号占位符 3"/>
          <p:cNvSpPr>
            <a:spLocks noGrp="1"/>
          </p:cNvSpPr>
          <p:nvPr>
            <p:ph type="sldNum" sz="quarter" idx="10"/>
          </p:nvPr>
        </p:nvSpPr>
        <p:spPr/>
        <p:txBody>
          <a:bodyPr/>
          <a:lstStyle/>
          <a:p>
            <a:fld id="{985153AE-6482-4DC8-B5A8-831C4360FD6B}" type="slidenum">
              <a:rPr lang="en-US" altLang="zh-CN"/>
              <a:pPr/>
              <a:t>22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animEffect transition="in" filter="wipe(left)">
                                      <p:cBhvr>
                                        <p:cTn id="7" dur="500"/>
                                        <p:tgtEl>
                                          <p:spTgt spid="33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2803">
                                            <p:txEl>
                                              <p:pRg st="1" end="1"/>
                                            </p:txEl>
                                          </p:spTgt>
                                        </p:tgtEl>
                                        <p:attrNameLst>
                                          <p:attrName>style.visibility</p:attrName>
                                        </p:attrNameLst>
                                      </p:cBhvr>
                                      <p:to>
                                        <p:strVal val="visible"/>
                                      </p:to>
                                    </p:set>
                                    <p:animEffect transition="in" filter="wipe(left)">
                                      <p:cBhvr>
                                        <p:cTn id="12" dur="500"/>
                                        <p:tgtEl>
                                          <p:spTgt spid="332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2803">
                                            <p:txEl>
                                              <p:pRg st="2" end="2"/>
                                            </p:txEl>
                                          </p:spTgt>
                                        </p:tgtEl>
                                        <p:attrNameLst>
                                          <p:attrName>style.visibility</p:attrName>
                                        </p:attrNameLst>
                                      </p:cBhvr>
                                      <p:to>
                                        <p:strVal val="visible"/>
                                      </p:to>
                                    </p:set>
                                    <p:animEffect transition="in" filter="wipe(left)">
                                      <p:cBhvr>
                                        <p:cTn id="17" dur="500"/>
                                        <p:tgtEl>
                                          <p:spTgt spid="3328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2803">
                                            <p:txEl>
                                              <p:pRg st="3" end="3"/>
                                            </p:txEl>
                                          </p:spTgt>
                                        </p:tgtEl>
                                        <p:attrNameLst>
                                          <p:attrName>style.visibility</p:attrName>
                                        </p:attrNameLst>
                                      </p:cBhvr>
                                      <p:to>
                                        <p:strVal val="visible"/>
                                      </p:to>
                                    </p:set>
                                    <p:animEffect transition="in" filter="wipe(left)">
                                      <p:cBhvr>
                                        <p:cTn id="22" dur="500"/>
                                        <p:tgtEl>
                                          <p:spTgt spid="33280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32803">
                                            <p:txEl>
                                              <p:pRg st="4" end="4"/>
                                            </p:txEl>
                                          </p:spTgt>
                                        </p:tgtEl>
                                        <p:attrNameLst>
                                          <p:attrName>style.visibility</p:attrName>
                                        </p:attrNameLst>
                                      </p:cBhvr>
                                      <p:to>
                                        <p:strVal val="visible"/>
                                      </p:to>
                                    </p:set>
                                    <p:animEffect transition="in" filter="wipe(left)">
                                      <p:cBhvr>
                                        <p:cTn id="25" dur="500"/>
                                        <p:tgtEl>
                                          <p:spTgt spid="33280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2803">
                                            <p:txEl>
                                              <p:pRg st="5" end="5"/>
                                            </p:txEl>
                                          </p:spTgt>
                                        </p:tgtEl>
                                        <p:attrNameLst>
                                          <p:attrName>style.visibility</p:attrName>
                                        </p:attrNameLst>
                                      </p:cBhvr>
                                      <p:to>
                                        <p:strVal val="visible"/>
                                      </p:to>
                                    </p:set>
                                    <p:animEffect transition="in" filter="wipe(left)">
                                      <p:cBhvr>
                                        <p:cTn id="28" dur="500"/>
                                        <p:tgtEl>
                                          <p:spTgt spid="3328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Reasons for Process swapped out</a:t>
            </a:r>
            <a:endParaRPr lang="zh-CN" altLang="en-US" dirty="0"/>
          </a:p>
        </p:txBody>
      </p:sp>
      <p:graphicFrame>
        <p:nvGraphicFramePr>
          <p:cNvPr id="336899" name="Group 3"/>
          <p:cNvGraphicFramePr>
            <a:graphicFrameLocks noGrp="1"/>
          </p:cNvGraphicFramePr>
          <p:nvPr>
            <p:ph idx="1"/>
            <p:extLst>
              <p:ext uri="{D42A27DB-BD31-4B8C-83A1-F6EECF244321}">
                <p14:modId xmlns:p14="http://schemas.microsoft.com/office/powerpoint/2010/main" val="3758300657"/>
              </p:ext>
            </p:extLst>
          </p:nvPr>
        </p:nvGraphicFramePr>
        <p:xfrm>
          <a:off x="360363" y="1087991"/>
          <a:ext cx="11555412" cy="5536364"/>
        </p:xfrm>
        <a:graphic>
          <a:graphicData uri="http://schemas.openxmlformats.org/drawingml/2006/table">
            <a:tbl>
              <a:tblPr/>
              <a:tblGrid>
                <a:gridCol w="1834239">
                  <a:extLst>
                    <a:ext uri="{9D8B030D-6E8A-4147-A177-3AD203B41FA5}">
                      <a16:colId xmlns:a16="http://schemas.microsoft.com/office/drawing/2014/main" val="20000"/>
                    </a:ext>
                  </a:extLst>
                </a:gridCol>
                <a:gridCol w="9721173">
                  <a:extLst>
                    <a:ext uri="{9D8B030D-6E8A-4147-A177-3AD203B41FA5}">
                      <a16:colId xmlns:a16="http://schemas.microsoft.com/office/drawing/2014/main" val="20001"/>
                    </a:ext>
                  </a:extLst>
                </a:gridCol>
              </a:tblGrid>
              <a:tr h="989946">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Swapping</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The OS needs to release sufficient main memory to bring in a process that is ready to execute.</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9946">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Other OS </a:t>
                      </a:r>
                      <a:br>
                        <a:rPr kumimoji="1" lang="en-US" altLang="zh-CN" sz="22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br>
                      <a:r>
                        <a:rPr kumimoji="1" lang="en-US" altLang="zh-CN" sz="22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reason</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The OS may suspend a background or utility process or a process that is suspected of causing a problem.</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9946">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Interactive</a:t>
                      </a:r>
                      <a:b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b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user request</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 user may wish to suspend execution of a program for purpose of debugging or in connection with the use of a resource.</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832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Timing</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 process may be executed periodically (e.g., an accounting or system monitoring process) and may be suspended while waiting for the next time interval.</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832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Parent </a:t>
                      </a:r>
                      <a:b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b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process </a:t>
                      </a:r>
                      <a:b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b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request</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 parent process may wish to suspend execution of a descendant to examine or modify the suspended process, or to coordinate the activity of various descendants.</a:t>
                      </a:r>
                    </a:p>
                  </a:txBody>
                  <a:tcPr marL="91717" marR="91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 name="灯片编号占位符 3"/>
          <p:cNvSpPr>
            <a:spLocks noGrp="1"/>
          </p:cNvSpPr>
          <p:nvPr>
            <p:ph type="sldNum" sz="quarter" idx="10"/>
          </p:nvPr>
        </p:nvSpPr>
        <p:spPr/>
        <p:txBody>
          <a:bodyPr/>
          <a:lstStyle/>
          <a:p>
            <a:fld id="{C7E606AD-45BE-4303-A29D-8E78F1CA71A5}" type="slidenum">
              <a:rPr lang="en-US" altLang="zh-CN"/>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en-US" altLang="zh-CN" dirty="0"/>
              <a:t>Context Switch </a:t>
            </a:r>
          </a:p>
        </p:txBody>
      </p:sp>
      <p:sp>
        <p:nvSpPr>
          <p:cNvPr id="338947" name="Rectangle 3"/>
          <p:cNvSpPr>
            <a:spLocks noGrp="1" noChangeArrowheads="1"/>
          </p:cNvSpPr>
          <p:nvPr>
            <p:ph idx="1"/>
          </p:nvPr>
        </p:nvSpPr>
        <p:spPr>
          <a:xfrm>
            <a:off x="396647" y="1133744"/>
            <a:ext cx="11520000" cy="5571855"/>
          </a:xfrm>
        </p:spPr>
        <p:txBody>
          <a:bodyPr>
            <a:normAutofit fontScale="92500" lnSpcReduction="20000"/>
          </a:bodyPr>
          <a:lstStyle/>
          <a:p>
            <a:pPr>
              <a:lnSpc>
                <a:spcPct val="110000"/>
              </a:lnSpc>
              <a:spcBef>
                <a:spcPts val="300"/>
              </a:spcBef>
            </a:pPr>
            <a:r>
              <a:rPr lang="en-US" altLang="zh-CN" dirty="0"/>
              <a:t>The context is represented in the PCB of the process.</a:t>
            </a:r>
          </a:p>
          <a:p>
            <a:pPr>
              <a:lnSpc>
                <a:spcPct val="110000"/>
              </a:lnSpc>
              <a:spcBef>
                <a:spcPts val="300"/>
              </a:spcBef>
            </a:pPr>
            <a:r>
              <a:rPr lang="en-US" altLang="zh-CN" dirty="0"/>
              <a:t>When CPU switches to another process, the system must save the state of the old process and load the saved state for the new process. Known as a </a:t>
            </a:r>
            <a:r>
              <a:rPr lang="en-US" altLang="zh-CN" dirty="0">
                <a:solidFill>
                  <a:srgbClr val="0000FF"/>
                </a:solidFill>
              </a:rPr>
              <a:t>context switch.</a:t>
            </a:r>
          </a:p>
          <a:p>
            <a:pPr lvl="1">
              <a:lnSpc>
                <a:spcPct val="110000"/>
              </a:lnSpc>
              <a:spcBef>
                <a:spcPts val="300"/>
              </a:spcBef>
            </a:pPr>
            <a:r>
              <a:rPr lang="en-US" altLang="zh-CN" sz="2600" dirty="0"/>
              <a:t>Save context of processor including program counter and other registers</a:t>
            </a:r>
          </a:p>
          <a:p>
            <a:pPr lvl="1">
              <a:lnSpc>
                <a:spcPct val="110000"/>
              </a:lnSpc>
              <a:spcBef>
                <a:spcPts val="300"/>
              </a:spcBef>
            </a:pPr>
            <a:r>
              <a:rPr lang="en-US" altLang="zh-CN" sz="2600" dirty="0"/>
              <a:t>Update the PCB of the process that is currently running</a:t>
            </a:r>
          </a:p>
          <a:p>
            <a:pPr lvl="1">
              <a:lnSpc>
                <a:spcPct val="110000"/>
              </a:lnSpc>
              <a:spcBef>
                <a:spcPts val="300"/>
              </a:spcBef>
            </a:pPr>
            <a:r>
              <a:rPr lang="en-US" altLang="zh-CN" sz="2600" dirty="0"/>
              <a:t>Move PCB to appropriate queue - ready, waiting</a:t>
            </a:r>
          </a:p>
          <a:p>
            <a:pPr lvl="1">
              <a:lnSpc>
                <a:spcPct val="110000"/>
              </a:lnSpc>
              <a:spcBef>
                <a:spcPts val="300"/>
              </a:spcBef>
            </a:pPr>
            <a:r>
              <a:rPr lang="en-US" altLang="zh-CN" sz="2600" dirty="0"/>
              <a:t>Select another process for execution (--scheduling)</a:t>
            </a:r>
          </a:p>
          <a:p>
            <a:pPr lvl="1">
              <a:lnSpc>
                <a:spcPct val="110000"/>
              </a:lnSpc>
              <a:spcBef>
                <a:spcPts val="300"/>
              </a:spcBef>
            </a:pPr>
            <a:r>
              <a:rPr lang="en-US" altLang="zh-CN" sz="2600" dirty="0"/>
              <a:t>Update the PCB of the process selected</a:t>
            </a:r>
          </a:p>
          <a:p>
            <a:pPr lvl="1">
              <a:lnSpc>
                <a:spcPct val="110000"/>
              </a:lnSpc>
              <a:spcBef>
                <a:spcPts val="300"/>
              </a:spcBef>
            </a:pPr>
            <a:r>
              <a:rPr lang="en-US" altLang="zh-CN" sz="2600" dirty="0"/>
              <a:t>Update memory-management data structures</a:t>
            </a:r>
          </a:p>
          <a:p>
            <a:pPr lvl="1">
              <a:lnSpc>
                <a:spcPct val="110000"/>
              </a:lnSpc>
              <a:spcBef>
                <a:spcPts val="300"/>
              </a:spcBef>
            </a:pPr>
            <a:r>
              <a:rPr lang="en-US" altLang="zh-CN" sz="2600" dirty="0"/>
              <a:t>Restore context of the selected process</a:t>
            </a:r>
          </a:p>
          <a:p>
            <a:pPr>
              <a:lnSpc>
                <a:spcPct val="110000"/>
              </a:lnSpc>
              <a:spcBef>
                <a:spcPts val="300"/>
              </a:spcBef>
            </a:pPr>
            <a:r>
              <a:rPr lang="en-US" altLang="zh-CN" dirty="0"/>
              <a:t>Context-switch time is pure overhead.</a:t>
            </a:r>
          </a:p>
          <a:p>
            <a:pPr lvl="1">
              <a:lnSpc>
                <a:spcPct val="110000"/>
              </a:lnSpc>
              <a:spcBef>
                <a:spcPts val="300"/>
              </a:spcBef>
            </a:pPr>
            <a:r>
              <a:rPr lang="en-US" altLang="zh-CN" sz="2600" dirty="0"/>
              <a:t>The system does no useful work while switching.</a:t>
            </a:r>
          </a:p>
          <a:p>
            <a:pPr>
              <a:lnSpc>
                <a:spcPct val="110000"/>
              </a:lnSpc>
              <a:spcBef>
                <a:spcPts val="300"/>
              </a:spcBef>
            </a:pPr>
            <a:r>
              <a:rPr lang="en-US" altLang="zh-CN" dirty="0"/>
              <a:t>Context-switch times dependent on hardware support.</a:t>
            </a:r>
            <a:endParaRPr lang="en-US" altLang="zh-CN" dirty="0">
              <a:solidFill>
                <a:srgbClr val="0000FF"/>
              </a:solidFill>
            </a:endParaRPr>
          </a:p>
        </p:txBody>
      </p:sp>
      <p:sp>
        <p:nvSpPr>
          <p:cNvPr id="4" name="灯片编号占位符 3"/>
          <p:cNvSpPr>
            <a:spLocks noGrp="1"/>
          </p:cNvSpPr>
          <p:nvPr>
            <p:ph type="sldNum" sz="quarter" idx="10"/>
          </p:nvPr>
        </p:nvSpPr>
        <p:spPr/>
        <p:txBody>
          <a:bodyPr/>
          <a:lstStyle/>
          <a:p>
            <a:fld id="{054D4906-67CC-4EBA-B16F-5767C97B5BF6}" type="slidenum">
              <a:rPr lang="en-US" altLang="zh-CN"/>
              <a:pPr/>
              <a:t>24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animEffect transition="in" filter="wipe(left)">
                                      <p:cBhvr>
                                        <p:cTn id="7" dur="500"/>
                                        <p:tgtEl>
                                          <p:spTgt spid="338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947">
                                            <p:txEl>
                                              <p:pRg st="1" end="1"/>
                                            </p:txEl>
                                          </p:spTgt>
                                        </p:tgtEl>
                                        <p:attrNameLst>
                                          <p:attrName>style.visibility</p:attrName>
                                        </p:attrNameLst>
                                      </p:cBhvr>
                                      <p:to>
                                        <p:strVal val="visible"/>
                                      </p:to>
                                    </p:set>
                                    <p:animEffect transition="in" filter="wipe(left)">
                                      <p:cBhvr>
                                        <p:cTn id="12" dur="500"/>
                                        <p:tgtEl>
                                          <p:spTgt spid="33894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38947">
                                            <p:txEl>
                                              <p:pRg st="2" end="2"/>
                                            </p:txEl>
                                          </p:spTgt>
                                        </p:tgtEl>
                                        <p:attrNameLst>
                                          <p:attrName>style.visibility</p:attrName>
                                        </p:attrNameLst>
                                      </p:cBhvr>
                                      <p:to>
                                        <p:strVal val="visible"/>
                                      </p:to>
                                    </p:set>
                                    <p:animEffect transition="in" filter="wipe(left)">
                                      <p:cBhvr>
                                        <p:cTn id="15" dur="500"/>
                                        <p:tgtEl>
                                          <p:spTgt spid="33894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8947">
                                            <p:txEl>
                                              <p:pRg st="3" end="3"/>
                                            </p:txEl>
                                          </p:spTgt>
                                        </p:tgtEl>
                                        <p:attrNameLst>
                                          <p:attrName>style.visibility</p:attrName>
                                        </p:attrNameLst>
                                      </p:cBhvr>
                                      <p:to>
                                        <p:strVal val="visible"/>
                                      </p:to>
                                    </p:set>
                                    <p:animEffect transition="in" filter="wipe(left)">
                                      <p:cBhvr>
                                        <p:cTn id="18" dur="500"/>
                                        <p:tgtEl>
                                          <p:spTgt spid="33894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38947">
                                            <p:txEl>
                                              <p:pRg st="4" end="4"/>
                                            </p:txEl>
                                          </p:spTgt>
                                        </p:tgtEl>
                                        <p:attrNameLst>
                                          <p:attrName>style.visibility</p:attrName>
                                        </p:attrNameLst>
                                      </p:cBhvr>
                                      <p:to>
                                        <p:strVal val="visible"/>
                                      </p:to>
                                    </p:set>
                                    <p:animEffect transition="in" filter="wipe(left)">
                                      <p:cBhvr>
                                        <p:cTn id="21" dur="500"/>
                                        <p:tgtEl>
                                          <p:spTgt spid="338947">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8947">
                                            <p:txEl>
                                              <p:pRg st="5" end="5"/>
                                            </p:txEl>
                                          </p:spTgt>
                                        </p:tgtEl>
                                        <p:attrNameLst>
                                          <p:attrName>style.visibility</p:attrName>
                                        </p:attrNameLst>
                                      </p:cBhvr>
                                      <p:to>
                                        <p:strVal val="visible"/>
                                      </p:to>
                                    </p:set>
                                    <p:animEffect transition="in" filter="wipe(left)">
                                      <p:cBhvr>
                                        <p:cTn id="24" dur="500"/>
                                        <p:tgtEl>
                                          <p:spTgt spid="338947">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8947">
                                            <p:txEl>
                                              <p:pRg st="6" end="6"/>
                                            </p:txEl>
                                          </p:spTgt>
                                        </p:tgtEl>
                                        <p:attrNameLst>
                                          <p:attrName>style.visibility</p:attrName>
                                        </p:attrNameLst>
                                      </p:cBhvr>
                                      <p:to>
                                        <p:strVal val="visible"/>
                                      </p:to>
                                    </p:set>
                                    <p:animEffect transition="in" filter="wipe(left)">
                                      <p:cBhvr>
                                        <p:cTn id="27" dur="500"/>
                                        <p:tgtEl>
                                          <p:spTgt spid="338947">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8947">
                                            <p:txEl>
                                              <p:pRg st="7" end="7"/>
                                            </p:txEl>
                                          </p:spTgt>
                                        </p:tgtEl>
                                        <p:attrNameLst>
                                          <p:attrName>style.visibility</p:attrName>
                                        </p:attrNameLst>
                                      </p:cBhvr>
                                      <p:to>
                                        <p:strVal val="visible"/>
                                      </p:to>
                                    </p:set>
                                    <p:animEffect transition="in" filter="wipe(left)">
                                      <p:cBhvr>
                                        <p:cTn id="30" dur="500"/>
                                        <p:tgtEl>
                                          <p:spTgt spid="338947">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8947">
                                            <p:txEl>
                                              <p:pRg st="8" end="8"/>
                                            </p:txEl>
                                          </p:spTgt>
                                        </p:tgtEl>
                                        <p:attrNameLst>
                                          <p:attrName>style.visibility</p:attrName>
                                        </p:attrNameLst>
                                      </p:cBhvr>
                                      <p:to>
                                        <p:strVal val="visible"/>
                                      </p:to>
                                    </p:set>
                                    <p:animEffect transition="in" filter="wipe(left)">
                                      <p:cBhvr>
                                        <p:cTn id="33" dur="500"/>
                                        <p:tgtEl>
                                          <p:spTgt spid="338947">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8947">
                                            <p:txEl>
                                              <p:pRg st="9" end="9"/>
                                            </p:txEl>
                                          </p:spTgt>
                                        </p:tgtEl>
                                        <p:attrNameLst>
                                          <p:attrName>style.visibility</p:attrName>
                                        </p:attrNameLst>
                                      </p:cBhvr>
                                      <p:to>
                                        <p:strVal val="visible"/>
                                      </p:to>
                                    </p:set>
                                    <p:animEffect transition="in" filter="wipe(left)">
                                      <p:cBhvr>
                                        <p:cTn id="38" dur="500"/>
                                        <p:tgtEl>
                                          <p:spTgt spid="338947">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38947">
                                            <p:txEl>
                                              <p:pRg st="10" end="10"/>
                                            </p:txEl>
                                          </p:spTgt>
                                        </p:tgtEl>
                                        <p:attrNameLst>
                                          <p:attrName>style.visibility</p:attrName>
                                        </p:attrNameLst>
                                      </p:cBhvr>
                                      <p:to>
                                        <p:strVal val="visible"/>
                                      </p:to>
                                    </p:set>
                                    <p:animEffect transition="in" filter="wipe(left)">
                                      <p:cBhvr>
                                        <p:cTn id="41" dur="500"/>
                                        <p:tgtEl>
                                          <p:spTgt spid="33894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8947">
                                            <p:txEl>
                                              <p:pRg st="11" end="11"/>
                                            </p:txEl>
                                          </p:spTgt>
                                        </p:tgtEl>
                                        <p:attrNameLst>
                                          <p:attrName>style.visibility</p:attrName>
                                        </p:attrNameLst>
                                      </p:cBhvr>
                                      <p:to>
                                        <p:strVal val="visible"/>
                                      </p:to>
                                    </p:set>
                                    <p:animEffect transition="in" filter="wipe(left)">
                                      <p:cBhvr>
                                        <p:cTn id="46" dur="500"/>
                                        <p:tgtEl>
                                          <p:spTgt spid="3389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Exercise 2</a:t>
            </a:r>
            <a:endParaRPr lang="zh-CN" altLang="en-US" dirty="0"/>
          </a:p>
        </p:txBody>
      </p:sp>
      <p:sp>
        <p:nvSpPr>
          <p:cNvPr id="3" name="内容占位符 2"/>
          <p:cNvSpPr>
            <a:spLocks noGrp="1"/>
          </p:cNvSpPr>
          <p:nvPr>
            <p:ph idx="1"/>
          </p:nvPr>
        </p:nvSpPr>
        <p:spPr/>
        <p:txBody>
          <a:bodyPr>
            <a:normAutofit/>
          </a:bodyPr>
          <a:lstStyle/>
          <a:p>
            <a:pPr>
              <a:spcBef>
                <a:spcPts val="700"/>
              </a:spcBef>
            </a:pPr>
            <a:r>
              <a:rPr lang="en-US" altLang="zh-CN" dirty="0">
                <a:latin typeface="Times New Roman" panose="02020603050405020304" pitchFamily="18" charset="0"/>
              </a:rPr>
              <a:t>There are 10 processes executing concurrently in a single-processor system.</a:t>
            </a:r>
          </a:p>
          <a:p>
            <a:pPr lvl="1">
              <a:spcBef>
                <a:spcPts val="700"/>
              </a:spcBef>
            </a:pPr>
            <a:r>
              <a:rPr lang="en-US" altLang="zh-CN" dirty="0">
                <a:latin typeface="Times New Roman" panose="02020603050405020304" pitchFamily="18" charset="0"/>
              </a:rPr>
              <a:t>The number of processes in running state:  </a:t>
            </a:r>
            <a:r>
              <a:rPr lang="en-US" altLang="zh-CN" dirty="0" err="1">
                <a:latin typeface="Times New Roman" panose="02020603050405020304" pitchFamily="18" charset="0"/>
              </a:rPr>
              <a:t>max:___________min</a:t>
            </a:r>
            <a:r>
              <a:rPr lang="en-US" altLang="zh-CN" dirty="0">
                <a:latin typeface="Times New Roman" panose="02020603050405020304" pitchFamily="18" charset="0"/>
              </a:rPr>
              <a:t>:___________</a:t>
            </a:r>
          </a:p>
          <a:p>
            <a:pPr lvl="1">
              <a:spcBef>
                <a:spcPts val="700"/>
              </a:spcBef>
            </a:pPr>
            <a:r>
              <a:rPr lang="en-US" altLang="zh-CN" dirty="0">
                <a:latin typeface="Times New Roman" panose="02020603050405020304" pitchFamily="18" charset="0"/>
              </a:rPr>
              <a:t>The number of processes in ready state:      </a:t>
            </a:r>
            <a:r>
              <a:rPr lang="en-US" altLang="zh-CN" dirty="0" err="1">
                <a:latin typeface="Times New Roman" panose="02020603050405020304" pitchFamily="18" charset="0"/>
              </a:rPr>
              <a:t>max:___________min</a:t>
            </a:r>
            <a:r>
              <a:rPr lang="en-US" altLang="zh-CN" dirty="0">
                <a:latin typeface="Times New Roman" panose="02020603050405020304" pitchFamily="18" charset="0"/>
              </a:rPr>
              <a:t>:___________</a:t>
            </a:r>
          </a:p>
          <a:p>
            <a:pPr lvl="1">
              <a:spcBef>
                <a:spcPts val="700"/>
              </a:spcBef>
            </a:pPr>
            <a:r>
              <a:rPr lang="en-US" altLang="zh-CN" dirty="0">
                <a:latin typeface="Times New Roman" panose="02020603050405020304" pitchFamily="18" charset="0"/>
              </a:rPr>
              <a:t>The number of processes in waiting state:   </a:t>
            </a:r>
            <a:r>
              <a:rPr lang="en-US" altLang="zh-CN" dirty="0" err="1">
                <a:latin typeface="Times New Roman" panose="02020603050405020304" pitchFamily="18" charset="0"/>
              </a:rPr>
              <a:t>max:___________min</a:t>
            </a:r>
            <a:r>
              <a:rPr lang="en-US" altLang="zh-CN" dirty="0">
                <a:latin typeface="Times New Roman" panose="02020603050405020304" pitchFamily="18" charset="0"/>
              </a:rPr>
              <a:t>:___________</a:t>
            </a:r>
          </a:p>
          <a:p>
            <a:pPr>
              <a:spcBef>
                <a:spcPts val="700"/>
              </a:spcBef>
            </a:pPr>
            <a:r>
              <a:rPr lang="en-US" altLang="zh-CN" i="1" dirty="0">
                <a:latin typeface="Times New Roman" panose="02020603050405020304" pitchFamily="18" charset="0"/>
              </a:rPr>
              <a:t>_________________</a:t>
            </a:r>
            <a:r>
              <a:rPr lang="en-US" altLang="zh-CN" dirty="0">
                <a:latin typeface="Times New Roman" panose="02020603050405020304" pitchFamily="18" charset="0"/>
              </a:rPr>
              <a:t>selects from among the processes that are </a:t>
            </a:r>
            <a:r>
              <a:rPr lang="en-US" altLang="zh-CN" i="1" dirty="0">
                <a:latin typeface="Times New Roman" panose="02020603050405020304" pitchFamily="18" charset="0"/>
              </a:rPr>
              <a:t>ready</a:t>
            </a:r>
            <a:r>
              <a:rPr lang="en-US" altLang="zh-CN" dirty="0">
                <a:latin typeface="Times New Roman" panose="02020603050405020304" pitchFamily="18" charset="0"/>
              </a:rPr>
              <a:t> to execute and allocates the CPU to one of them.</a:t>
            </a:r>
          </a:p>
          <a:p>
            <a:pPr>
              <a:spcBef>
                <a:spcPts val="700"/>
              </a:spcBef>
            </a:pPr>
            <a:r>
              <a:rPr lang="en-US" altLang="zh-CN" dirty="0">
                <a:latin typeface="Times New Roman" panose="02020603050405020304" pitchFamily="18" charset="0"/>
                <a:ea typeface="宋体" pitchFamily="2" charset="-122"/>
              </a:rPr>
              <a:t>The </a:t>
            </a:r>
            <a:r>
              <a:rPr lang="en-US" altLang="zh-CN" i="1" dirty="0">
                <a:latin typeface="Times New Roman" panose="02020603050405020304" pitchFamily="18" charset="0"/>
              </a:rPr>
              <a:t>_________________</a:t>
            </a:r>
            <a:r>
              <a:rPr lang="en-US" altLang="zh-CN" dirty="0">
                <a:latin typeface="Times New Roman" panose="02020603050405020304" pitchFamily="18" charset="0"/>
                <a:ea typeface="宋体" pitchFamily="2" charset="-122"/>
              </a:rPr>
              <a:t>  scheduler controls the degree of multiprogramming  (the number of processes in memory).</a:t>
            </a:r>
          </a:p>
          <a:p>
            <a:pPr>
              <a:spcBef>
                <a:spcPts val="700"/>
              </a:spcBef>
            </a:pPr>
            <a:r>
              <a:rPr lang="en-US" altLang="zh-CN" dirty="0">
                <a:latin typeface="Times New Roman" panose="02020603050405020304" pitchFamily="18" charset="0"/>
              </a:rPr>
              <a:t>The process is swapped out, and is later swapped in, by the ___</a:t>
            </a:r>
            <a:r>
              <a:rPr lang="en-US" altLang="zh-CN" i="1" dirty="0">
                <a:latin typeface="Times New Roman" panose="02020603050405020304" pitchFamily="18" charset="0"/>
              </a:rPr>
              <a:t>___________</a:t>
            </a:r>
            <a:r>
              <a:rPr lang="en-US" altLang="zh-CN" dirty="0">
                <a:latin typeface="Times New Roman" panose="02020603050405020304" pitchFamily="18" charset="0"/>
              </a:rPr>
              <a:t> scheduler.</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25</a:t>
            </a:fld>
            <a:endParaRPr lang="en-US" altLang="zh-CN"/>
          </a:p>
        </p:txBody>
      </p:sp>
      <p:sp>
        <p:nvSpPr>
          <p:cNvPr id="5" name="动作按钮: 结束 13">
            <a:hlinkClick r:id="" action="ppaction://noaction" highlightClick="1"/>
            <a:extLst>
              <a:ext uri="{FF2B5EF4-FFF2-40B4-BE49-F238E27FC236}">
                <a16:creationId xmlns:a16="http://schemas.microsoft.com/office/drawing/2014/main" id="{F70F6B46-C4D4-0516-DF38-43620CEC0301}"/>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25018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a:lnSpc>
                <a:spcPct val="80000"/>
              </a:lnSpc>
            </a:pPr>
            <a:r>
              <a:rPr lang="en-US" altLang="zh-CN" dirty="0"/>
              <a:t>3.3  Operations on Processes</a:t>
            </a:r>
          </a:p>
        </p:txBody>
      </p:sp>
      <p:sp>
        <p:nvSpPr>
          <p:cNvPr id="343093" name="Rectangle 53"/>
          <p:cNvSpPr>
            <a:spLocks noGrp="1" noChangeArrowheads="1"/>
          </p:cNvSpPr>
          <p:nvPr>
            <p:ph sz="half" idx="1"/>
          </p:nvPr>
        </p:nvSpPr>
        <p:spPr/>
        <p:txBody>
          <a:bodyPr/>
          <a:lstStyle/>
          <a:p>
            <a:pPr>
              <a:spcBef>
                <a:spcPts val="300"/>
              </a:spcBef>
            </a:pPr>
            <a:r>
              <a:rPr lang="en-US" altLang="zh-CN" dirty="0">
                <a:solidFill>
                  <a:srgbClr val="0000FF"/>
                </a:solidFill>
                <a:latin typeface="Times New Roman" panose="02020603050405020304" pitchFamily="18" charset="0"/>
              </a:rPr>
              <a:t>Process Creation</a:t>
            </a:r>
          </a:p>
          <a:p>
            <a:pPr lvl="1">
              <a:spcBef>
                <a:spcPts val="300"/>
              </a:spcBef>
            </a:pPr>
            <a:r>
              <a:rPr lang="en-US" altLang="zh-CN" dirty="0">
                <a:solidFill>
                  <a:srgbClr val="0000FF"/>
                </a:solidFill>
                <a:latin typeface="Times New Roman" panose="02020603050405020304" pitchFamily="18" charset="0"/>
              </a:rPr>
              <a:t>Reason for Process Creation</a:t>
            </a:r>
          </a:p>
          <a:p>
            <a:pPr lvl="2">
              <a:spcBef>
                <a:spcPts val="300"/>
              </a:spcBef>
            </a:pPr>
            <a:r>
              <a:rPr lang="en-US" altLang="zh-CN" sz="2400" dirty="0">
                <a:latin typeface="Times New Roman" panose="02020603050405020304" pitchFamily="18" charset="0"/>
              </a:rPr>
              <a:t>Submission of a batch job</a:t>
            </a:r>
          </a:p>
          <a:p>
            <a:pPr lvl="2">
              <a:spcBef>
                <a:spcPts val="300"/>
              </a:spcBef>
            </a:pPr>
            <a:r>
              <a:rPr lang="en-US" altLang="zh-CN" sz="2400" dirty="0">
                <a:latin typeface="Times New Roman" panose="02020603050405020304" pitchFamily="18" charset="0"/>
              </a:rPr>
              <a:t>User logs on</a:t>
            </a:r>
          </a:p>
          <a:p>
            <a:pPr lvl="2">
              <a:spcBef>
                <a:spcPts val="300"/>
              </a:spcBef>
            </a:pPr>
            <a:r>
              <a:rPr lang="en-US" altLang="zh-CN" sz="2400" dirty="0">
                <a:latin typeface="Times New Roman" panose="02020603050405020304" pitchFamily="18" charset="0"/>
              </a:rPr>
              <a:t>Created to provide a service such as printing</a:t>
            </a:r>
          </a:p>
          <a:p>
            <a:pPr lvl="2">
              <a:spcBef>
                <a:spcPts val="300"/>
              </a:spcBef>
            </a:pPr>
            <a:r>
              <a:rPr lang="en-US" altLang="zh-CN" sz="2400" dirty="0">
                <a:latin typeface="Times New Roman" panose="02020603050405020304" pitchFamily="18" charset="0"/>
              </a:rPr>
              <a:t>Process creates another process</a:t>
            </a:r>
          </a:p>
          <a:p>
            <a:pPr lvl="1">
              <a:spcBef>
                <a:spcPts val="300"/>
              </a:spcBef>
            </a:pPr>
            <a:r>
              <a:rPr lang="en-US" altLang="zh-CN" dirty="0">
                <a:latin typeface="Times New Roman" panose="02020603050405020304" pitchFamily="18" charset="0"/>
              </a:rPr>
              <a:t>A typical process tree for Linux OS</a:t>
            </a:r>
          </a:p>
        </p:txBody>
      </p:sp>
      <p:pic>
        <p:nvPicPr>
          <p:cNvPr id="7" name="Picture 2">
            <a:extLst>
              <a:ext uri="{FF2B5EF4-FFF2-40B4-BE49-F238E27FC236}">
                <a16:creationId xmlns:a16="http://schemas.microsoft.com/office/drawing/2014/main" id="{D4BA22AC-2026-4A15-9829-679D124E177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2045" y="1223755"/>
            <a:ext cx="5689600" cy="3253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7729BCC3-90C1-4804-B011-02819B88A955}" type="slidenum">
              <a:rPr lang="en-US" altLang="zh-CN"/>
              <a:pPr/>
              <a:t>26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3093">
                                            <p:txEl>
                                              <p:pRg st="0" end="0"/>
                                            </p:txEl>
                                          </p:spTgt>
                                        </p:tgtEl>
                                        <p:attrNameLst>
                                          <p:attrName>style.visibility</p:attrName>
                                        </p:attrNameLst>
                                      </p:cBhvr>
                                      <p:to>
                                        <p:strVal val="visible"/>
                                      </p:to>
                                    </p:set>
                                    <p:animEffect transition="in" filter="wipe(left)">
                                      <p:cBhvr>
                                        <p:cTn id="7" dur="500"/>
                                        <p:tgtEl>
                                          <p:spTgt spid="34309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3093">
                                            <p:txEl>
                                              <p:pRg st="1" end="1"/>
                                            </p:txEl>
                                          </p:spTgt>
                                        </p:tgtEl>
                                        <p:attrNameLst>
                                          <p:attrName>style.visibility</p:attrName>
                                        </p:attrNameLst>
                                      </p:cBhvr>
                                      <p:to>
                                        <p:strVal val="visible"/>
                                      </p:to>
                                    </p:set>
                                    <p:animEffect transition="in" filter="wipe(left)">
                                      <p:cBhvr>
                                        <p:cTn id="10" dur="500"/>
                                        <p:tgtEl>
                                          <p:spTgt spid="34309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3093">
                                            <p:txEl>
                                              <p:pRg st="2" end="2"/>
                                            </p:txEl>
                                          </p:spTgt>
                                        </p:tgtEl>
                                        <p:attrNameLst>
                                          <p:attrName>style.visibility</p:attrName>
                                        </p:attrNameLst>
                                      </p:cBhvr>
                                      <p:to>
                                        <p:strVal val="visible"/>
                                      </p:to>
                                    </p:set>
                                    <p:animEffect transition="in" filter="wipe(left)">
                                      <p:cBhvr>
                                        <p:cTn id="13" dur="500"/>
                                        <p:tgtEl>
                                          <p:spTgt spid="34309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3093">
                                            <p:txEl>
                                              <p:pRg st="3" end="3"/>
                                            </p:txEl>
                                          </p:spTgt>
                                        </p:tgtEl>
                                        <p:attrNameLst>
                                          <p:attrName>style.visibility</p:attrName>
                                        </p:attrNameLst>
                                      </p:cBhvr>
                                      <p:to>
                                        <p:strVal val="visible"/>
                                      </p:to>
                                    </p:set>
                                    <p:animEffect transition="in" filter="wipe(left)">
                                      <p:cBhvr>
                                        <p:cTn id="16" dur="500"/>
                                        <p:tgtEl>
                                          <p:spTgt spid="34309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43093">
                                            <p:txEl>
                                              <p:pRg st="4" end="4"/>
                                            </p:txEl>
                                          </p:spTgt>
                                        </p:tgtEl>
                                        <p:attrNameLst>
                                          <p:attrName>style.visibility</p:attrName>
                                        </p:attrNameLst>
                                      </p:cBhvr>
                                      <p:to>
                                        <p:strVal val="visible"/>
                                      </p:to>
                                    </p:set>
                                    <p:animEffect transition="in" filter="wipe(left)">
                                      <p:cBhvr>
                                        <p:cTn id="19" dur="500"/>
                                        <p:tgtEl>
                                          <p:spTgt spid="34309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3093">
                                            <p:txEl>
                                              <p:pRg st="5" end="5"/>
                                            </p:txEl>
                                          </p:spTgt>
                                        </p:tgtEl>
                                        <p:attrNameLst>
                                          <p:attrName>style.visibility</p:attrName>
                                        </p:attrNameLst>
                                      </p:cBhvr>
                                      <p:to>
                                        <p:strVal val="visible"/>
                                      </p:to>
                                    </p:set>
                                    <p:animEffect transition="in" filter="wipe(left)">
                                      <p:cBhvr>
                                        <p:cTn id="22" dur="500"/>
                                        <p:tgtEl>
                                          <p:spTgt spid="34309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3093">
                                            <p:txEl>
                                              <p:pRg st="6" end="6"/>
                                            </p:txEl>
                                          </p:spTgt>
                                        </p:tgtEl>
                                        <p:attrNameLst>
                                          <p:attrName>style.visibility</p:attrName>
                                        </p:attrNameLst>
                                      </p:cBhvr>
                                      <p:to>
                                        <p:strVal val="visible"/>
                                      </p:to>
                                    </p:set>
                                    <p:animEffect transition="in" filter="wipe(left)">
                                      <p:cBhvr>
                                        <p:cTn id="27" dur="500"/>
                                        <p:tgtEl>
                                          <p:spTgt spid="343093">
                                            <p:txEl>
                                              <p:pRg st="6" end="6"/>
                                            </p:txEl>
                                          </p:spTgt>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9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bwMode="auto">
          <a:xfrm>
            <a:off x="1801289" y="3744035"/>
            <a:ext cx="3510510" cy="2925325"/>
          </a:xfrm>
          <a:prstGeom prst="roundRect">
            <a:avLst>
              <a:gd name="adj" fmla="val 7783"/>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endParaRPr lang="en-US" altLang="zh-CN" sz="1800" b="1" dirty="0">
              <a:ea typeface="黑体" pitchFamily="2" charset="-122"/>
            </a:endParaRPr>
          </a:p>
          <a:p>
            <a:pPr algn="r"/>
            <a:r>
              <a:rPr lang="zh-CN" altLang="en-US" sz="1800" b="1" dirty="0">
                <a:latin typeface="楷体" panose="02010609060101010101" pitchFamily="49" charset="-122"/>
                <a:ea typeface="楷体" panose="02010609060101010101" pitchFamily="49" charset="-122"/>
              </a:rPr>
              <a:t>进程树</a:t>
            </a:r>
          </a:p>
        </p:txBody>
      </p:sp>
      <p:sp>
        <p:nvSpPr>
          <p:cNvPr id="2" name="标题 1"/>
          <p:cNvSpPr>
            <a:spLocks noGrp="1"/>
          </p:cNvSpPr>
          <p:nvPr>
            <p:ph type="title"/>
          </p:nvPr>
        </p:nvSpPr>
        <p:spPr>
          <a:solidFill>
            <a:srgbClr val="002060"/>
          </a:solidFill>
        </p:spPr>
        <p:txBody>
          <a:bodyPr/>
          <a:lstStyle/>
          <a:p>
            <a:r>
              <a:rPr lang="en-US" altLang="zh-CN" dirty="0"/>
              <a:t>Process tree in </a:t>
            </a:r>
            <a:r>
              <a:rPr lang="en-US" altLang="zh-CN" dirty="0" err="1"/>
              <a:t>openEuler</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pPr/>
              <a:t>27</a:t>
            </a:fld>
            <a:endParaRPr lang="en-US" altLang="zh-CN"/>
          </a:p>
        </p:txBody>
      </p:sp>
      <p:sp>
        <p:nvSpPr>
          <p:cNvPr id="6" name="线形标注 1 5"/>
          <p:cNvSpPr/>
          <p:nvPr/>
        </p:nvSpPr>
        <p:spPr bwMode="auto">
          <a:xfrm>
            <a:off x="740407" y="1088740"/>
            <a:ext cx="2835033" cy="755794"/>
          </a:xfrm>
          <a:prstGeom prst="borderCallout1">
            <a:avLst>
              <a:gd name="adj1" fmla="val 48180"/>
              <a:gd name="adj2" fmla="val 99596"/>
              <a:gd name="adj3" fmla="val 71114"/>
              <a:gd name="adj4" fmla="val 125037"/>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800" b="1" dirty="0">
                <a:ea typeface="楷体" panose="02010609060101010101" pitchFamily="49" charset="-122"/>
                <a:cs typeface="Times New Roman" panose="02020603050405020304" pitchFamily="18" charset="0"/>
              </a:rPr>
              <a:t>内核使用静态数据 </a:t>
            </a:r>
            <a:r>
              <a:rPr lang="en-US" altLang="zh-CN" sz="1800" b="1" dirty="0" err="1">
                <a:ea typeface="楷体" panose="02010609060101010101" pitchFamily="49" charset="-122"/>
                <a:cs typeface="Times New Roman" panose="02020603050405020304" pitchFamily="18" charset="0"/>
              </a:rPr>
              <a:t>init_task</a:t>
            </a: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创建</a:t>
            </a:r>
            <a:r>
              <a:rPr lang="en-US" altLang="zh-CN" sz="1800" b="1" dirty="0">
                <a:ea typeface="楷体" panose="02010609060101010101" pitchFamily="49" charset="-122"/>
                <a:cs typeface="Times New Roman" panose="02020603050405020304" pitchFamily="18" charset="0"/>
              </a:rPr>
              <a:t>0</a:t>
            </a:r>
            <a:r>
              <a:rPr lang="zh-CN" altLang="en-US" sz="1800" b="1" dirty="0">
                <a:ea typeface="楷体" panose="02010609060101010101" pitchFamily="49" charset="-122"/>
                <a:cs typeface="Times New Roman" panose="02020603050405020304" pitchFamily="18" charset="0"/>
              </a:rPr>
              <a:t>号进程</a:t>
            </a:r>
          </a:p>
        </p:txBody>
      </p:sp>
      <p:sp>
        <p:nvSpPr>
          <p:cNvPr id="7" name="线形标注 1 6"/>
          <p:cNvSpPr/>
          <p:nvPr/>
        </p:nvSpPr>
        <p:spPr bwMode="auto">
          <a:xfrm>
            <a:off x="7086110" y="1835480"/>
            <a:ext cx="4679586" cy="1368495"/>
          </a:xfrm>
          <a:prstGeom prst="borderCallout1">
            <a:avLst>
              <a:gd name="adj1" fmla="val 51842"/>
              <a:gd name="adj2" fmla="val -144"/>
              <a:gd name="adj3" fmla="val 23436"/>
              <a:gd name="adj4" fmla="val -46361"/>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altLang="zh-CN" sz="1800" b="1" dirty="0">
                <a:ea typeface="楷体" panose="02010609060101010101" pitchFamily="49" charset="-122"/>
                <a:cs typeface="Times New Roman" panose="02020603050405020304" pitchFamily="18" charset="0"/>
              </a:rPr>
              <a:t>0</a:t>
            </a:r>
            <a:r>
              <a:rPr lang="zh-CN" altLang="en-US" sz="1800" b="1" dirty="0">
                <a:ea typeface="楷体" panose="02010609060101010101" pitchFamily="49" charset="-122"/>
                <a:cs typeface="Times New Roman" panose="02020603050405020304" pitchFamily="18" charset="0"/>
              </a:rPr>
              <a:t>号进程完成内核初始化；</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创建</a:t>
            </a:r>
            <a:r>
              <a:rPr lang="en-US" altLang="zh-CN" sz="1800" b="1" dirty="0">
                <a:ea typeface="楷体" panose="02010609060101010101" pitchFamily="49" charset="-122"/>
                <a:cs typeface="Times New Roman" panose="02020603050405020304" pitchFamily="18" charset="0"/>
              </a:rPr>
              <a:t>1</a:t>
            </a:r>
            <a:r>
              <a:rPr lang="zh-CN" altLang="en-US" sz="1800" b="1" dirty="0">
                <a:ea typeface="楷体" panose="02010609060101010101" pitchFamily="49" charset="-122"/>
                <a:cs typeface="Times New Roman" panose="02020603050405020304" pitchFamily="18" charset="0"/>
              </a:rPr>
              <a:t>号进程和</a:t>
            </a:r>
            <a:r>
              <a:rPr lang="en-US" altLang="zh-CN" sz="1800" b="1" dirty="0">
                <a:ea typeface="楷体" panose="02010609060101010101" pitchFamily="49" charset="-122"/>
                <a:cs typeface="Times New Roman" panose="02020603050405020304" pitchFamily="18" charset="0"/>
              </a:rPr>
              <a:t>2</a:t>
            </a:r>
            <a:r>
              <a:rPr lang="zh-CN" altLang="en-US" sz="1800" b="1" dirty="0">
                <a:ea typeface="楷体" panose="02010609060101010101" pitchFamily="49" charset="-122"/>
                <a:cs typeface="Times New Roman" panose="02020603050405020304" pitchFamily="18" charset="0"/>
              </a:rPr>
              <a:t>号进程；</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（三个进程均运行在内核态，无用户空间）</a:t>
            </a:r>
            <a:endParaRPr lang="en-US" altLang="zh-CN" sz="1800" b="1" dirty="0">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0</a:t>
            </a:r>
            <a:r>
              <a:rPr lang="zh-CN" altLang="en-US" sz="1800" b="1" dirty="0">
                <a:ea typeface="楷体" panose="02010609060101010101" pitchFamily="49" charset="-122"/>
                <a:cs typeface="Times New Roman" panose="02020603050405020304" pitchFamily="18" charset="0"/>
              </a:rPr>
              <a:t>号进程演变为</a:t>
            </a:r>
            <a:r>
              <a:rPr lang="en-US" altLang="zh-CN" sz="1800" b="1" dirty="0">
                <a:ea typeface="楷体" panose="02010609060101010101" pitchFamily="49" charset="-122"/>
                <a:cs typeface="Times New Roman" panose="02020603050405020304" pitchFamily="18" charset="0"/>
              </a:rPr>
              <a:t>idle</a:t>
            </a:r>
            <a:r>
              <a:rPr lang="zh-CN" altLang="en-US" sz="1800" b="1" dirty="0">
                <a:ea typeface="楷体" panose="02010609060101010101" pitchFamily="49" charset="-122"/>
                <a:cs typeface="Times New Roman" panose="02020603050405020304" pitchFamily="18" charset="0"/>
              </a:rPr>
              <a:t>进程，一直运行在内核中。</a:t>
            </a:r>
          </a:p>
        </p:txBody>
      </p:sp>
      <p:sp>
        <p:nvSpPr>
          <p:cNvPr id="8" name="线形标注 1 7"/>
          <p:cNvSpPr/>
          <p:nvPr/>
        </p:nvSpPr>
        <p:spPr bwMode="auto">
          <a:xfrm>
            <a:off x="6321024" y="4824155"/>
            <a:ext cx="5444669" cy="1558716"/>
          </a:xfrm>
          <a:prstGeom prst="borderCallout1">
            <a:avLst>
              <a:gd name="adj1" fmla="val 50212"/>
              <a:gd name="adj2" fmla="val 590"/>
              <a:gd name="adj3" fmla="val -100571"/>
              <a:gd name="adj4" fmla="val -47052"/>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altLang="zh-CN" sz="1800" b="1" dirty="0">
                <a:ea typeface="楷体" panose="02010609060101010101" pitchFamily="49" charset="-122"/>
                <a:cs typeface="Times New Roman" panose="02020603050405020304" pitchFamily="18" charset="0"/>
              </a:rPr>
              <a:t>1</a:t>
            </a:r>
            <a:r>
              <a:rPr lang="zh-CN" altLang="en-US" sz="1800" b="1" dirty="0">
                <a:ea typeface="楷体" panose="02010609060101010101" pitchFamily="49" charset="-122"/>
                <a:cs typeface="Times New Roman" panose="02020603050405020304" pitchFamily="18" charset="0"/>
              </a:rPr>
              <a:t>号进程完成剩下的系统初始化工作；</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执行 </a:t>
            </a:r>
            <a:r>
              <a:rPr lang="en-US" altLang="zh-CN" sz="1800" b="1" dirty="0">
                <a:ea typeface="楷体" panose="02010609060101010101" pitchFamily="49" charset="-122"/>
                <a:cs typeface="Times New Roman" panose="02020603050405020304" pitchFamily="18" charset="0"/>
              </a:rPr>
              <a:t>/</a:t>
            </a:r>
            <a:r>
              <a:rPr lang="en-US" altLang="zh-CN" sz="1800" b="1" dirty="0" err="1">
                <a:ea typeface="楷体" panose="02010609060101010101" pitchFamily="49" charset="-122"/>
                <a:cs typeface="Times New Roman" panose="02020603050405020304" pitchFamily="18" charset="0"/>
              </a:rPr>
              <a:t>sbin</a:t>
            </a:r>
            <a:r>
              <a:rPr lang="en-US" altLang="zh-CN" sz="1800" b="1" dirty="0">
                <a:ea typeface="楷体" panose="02010609060101010101" pitchFamily="49" charset="-122"/>
                <a:cs typeface="Times New Roman" panose="02020603050405020304" pitchFamily="18" charset="0"/>
              </a:rPr>
              <a:t>/</a:t>
            </a:r>
            <a:r>
              <a:rPr lang="en-US" altLang="zh-CN" sz="1800" b="1" dirty="0" err="1">
                <a:ea typeface="楷体" panose="02010609060101010101" pitchFamily="49" charset="-122"/>
                <a:cs typeface="Times New Roman" panose="02020603050405020304" pitchFamily="18" charset="0"/>
              </a:rPr>
              <a:t>init</a:t>
            </a: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程序，初始化用户空间，成为</a:t>
            </a:r>
            <a:r>
              <a:rPr lang="en-US" altLang="zh-CN" sz="1800" b="1" dirty="0" err="1">
                <a:ea typeface="楷体" panose="02010609060101010101" pitchFamily="49" charset="-122"/>
                <a:cs typeface="Times New Roman" panose="02020603050405020304" pitchFamily="18" charset="0"/>
              </a:rPr>
              <a:t>init</a:t>
            </a: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进程，运行在用户态下；</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所有用户进程的祖先进程，负责孤儿进程的管理与回收。</a:t>
            </a:r>
          </a:p>
        </p:txBody>
      </p:sp>
      <p:sp>
        <p:nvSpPr>
          <p:cNvPr id="9" name="线形标注 1 8"/>
          <p:cNvSpPr/>
          <p:nvPr/>
        </p:nvSpPr>
        <p:spPr bwMode="auto">
          <a:xfrm>
            <a:off x="7086109" y="3459418"/>
            <a:ext cx="4679585" cy="1004700"/>
          </a:xfrm>
          <a:prstGeom prst="borderCallout1">
            <a:avLst>
              <a:gd name="adj1" fmla="val 51842"/>
              <a:gd name="adj2" fmla="val 399"/>
              <a:gd name="adj3" fmla="val -16197"/>
              <a:gd name="adj4" fmla="val -20061"/>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altLang="zh-CN" sz="1800" b="1" dirty="0">
                <a:ea typeface="楷体" panose="02010609060101010101" pitchFamily="49" charset="-122"/>
                <a:cs typeface="Times New Roman" panose="02020603050405020304" pitchFamily="18" charset="0"/>
              </a:rPr>
              <a:t>2</a:t>
            </a:r>
            <a:r>
              <a:rPr lang="zh-CN" altLang="en-US" sz="1800" b="1" dirty="0">
                <a:ea typeface="楷体" panose="02010609060101010101" pitchFamily="49" charset="-122"/>
                <a:cs typeface="Times New Roman" panose="02020603050405020304" pitchFamily="18" charset="0"/>
              </a:rPr>
              <a:t>号进程，</a:t>
            </a:r>
            <a:r>
              <a:rPr lang="en-US" altLang="zh-CN" sz="1800" b="1" dirty="0" err="1">
                <a:ea typeface="楷体" panose="02010609060101010101" pitchFamily="49" charset="-122"/>
                <a:cs typeface="Times New Roman" panose="02020603050405020304" pitchFamily="18" charset="0"/>
              </a:rPr>
              <a:t>kthreadd</a:t>
            </a: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内核线程。</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一直运行在内核空间。</a:t>
            </a:r>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对之后所有内核线程进行管理和调度。</a:t>
            </a:r>
          </a:p>
        </p:txBody>
      </p:sp>
      <p:sp>
        <p:nvSpPr>
          <p:cNvPr id="3" name="圆角矩形 2"/>
          <p:cNvSpPr/>
          <p:nvPr/>
        </p:nvSpPr>
        <p:spPr bwMode="auto">
          <a:xfrm>
            <a:off x="3826514" y="1088739"/>
            <a:ext cx="1080000" cy="360040"/>
          </a:xfrm>
          <a:prstGeom prst="roundRect">
            <a:avLst>
              <a:gd name="adj" fmla="val 348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b="1" dirty="0">
                <a:latin typeface="宋体" panose="02010600030101010101" pitchFamily="2" charset="-122"/>
              </a:rPr>
              <a:t>内核启动</a:t>
            </a:r>
          </a:p>
        </p:txBody>
      </p:sp>
      <p:sp>
        <p:nvSpPr>
          <p:cNvPr id="10" name="圆角矩形 9"/>
          <p:cNvSpPr/>
          <p:nvPr/>
        </p:nvSpPr>
        <p:spPr bwMode="auto">
          <a:xfrm>
            <a:off x="3826514" y="1808819"/>
            <a:ext cx="1080000" cy="360040"/>
          </a:xfrm>
          <a:prstGeom prst="roundRect">
            <a:avLst>
              <a:gd name="adj" fmla="val 348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a:latin typeface="宋体" panose="02010600030101010101" pitchFamily="2" charset="-122"/>
              </a:rPr>
              <a:t>0</a:t>
            </a:r>
            <a:r>
              <a:rPr lang="zh-CN" altLang="en-US" sz="1600" b="1" dirty="0">
                <a:latin typeface="宋体" panose="02010600030101010101" pitchFamily="2" charset="-122"/>
              </a:rPr>
              <a:t>号进程</a:t>
            </a:r>
          </a:p>
        </p:txBody>
      </p:sp>
      <p:sp>
        <p:nvSpPr>
          <p:cNvPr id="11" name="圆角矩形 10"/>
          <p:cNvSpPr/>
          <p:nvPr/>
        </p:nvSpPr>
        <p:spPr bwMode="auto">
          <a:xfrm>
            <a:off x="5311799" y="1808819"/>
            <a:ext cx="1080000" cy="360040"/>
          </a:xfrm>
          <a:prstGeom prst="roundRect">
            <a:avLst>
              <a:gd name="adj" fmla="val 2444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a:latin typeface="宋体" panose="02010600030101010101" pitchFamily="2" charset="-122"/>
              </a:rPr>
              <a:t>idle</a:t>
            </a:r>
            <a:r>
              <a:rPr lang="zh-CN" altLang="en-US" sz="1600" b="1" dirty="0">
                <a:latin typeface="宋体" panose="02010600030101010101" pitchFamily="2" charset="-122"/>
              </a:rPr>
              <a:t>进程</a:t>
            </a:r>
          </a:p>
        </p:txBody>
      </p:sp>
      <p:sp>
        <p:nvSpPr>
          <p:cNvPr id="12" name="圆角矩形 11"/>
          <p:cNvSpPr/>
          <p:nvPr/>
        </p:nvSpPr>
        <p:spPr bwMode="auto">
          <a:xfrm>
            <a:off x="2701509" y="2933944"/>
            <a:ext cx="1080000" cy="360040"/>
          </a:xfrm>
          <a:prstGeom prst="roundRect">
            <a:avLst>
              <a:gd name="adj" fmla="val 3221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a:latin typeface="宋体" panose="02010600030101010101" pitchFamily="2" charset="-122"/>
              </a:rPr>
              <a:t>1</a:t>
            </a:r>
            <a:r>
              <a:rPr lang="zh-CN" altLang="en-US" sz="1600" b="1" dirty="0">
                <a:latin typeface="宋体" panose="02010600030101010101" pitchFamily="2" charset="-122"/>
              </a:rPr>
              <a:t>号进程</a:t>
            </a:r>
          </a:p>
        </p:txBody>
      </p:sp>
      <p:sp>
        <p:nvSpPr>
          <p:cNvPr id="13" name="圆角矩形 12"/>
          <p:cNvSpPr/>
          <p:nvPr/>
        </p:nvSpPr>
        <p:spPr bwMode="auto">
          <a:xfrm>
            <a:off x="3961529" y="2933944"/>
            <a:ext cx="2880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a:latin typeface="宋体" panose="02010600030101010101" pitchFamily="2" charset="-122"/>
              </a:rPr>
              <a:t>2</a:t>
            </a:r>
            <a:r>
              <a:rPr lang="zh-CN" altLang="en-US" sz="1600" b="1" dirty="0">
                <a:latin typeface="宋体" panose="02010600030101010101" pitchFamily="2" charset="-122"/>
              </a:rPr>
              <a:t>号进程（</a:t>
            </a:r>
            <a:r>
              <a:rPr lang="en-US" altLang="zh-CN" sz="1600" b="1" dirty="0" err="1">
                <a:latin typeface="宋体" panose="02010600030101010101" pitchFamily="2" charset="-122"/>
              </a:rPr>
              <a:t>kthreadd</a:t>
            </a:r>
            <a:r>
              <a:rPr lang="zh-CN" altLang="en-US" sz="1600" b="1" dirty="0">
                <a:latin typeface="宋体" panose="02010600030101010101" pitchFamily="2" charset="-122"/>
              </a:rPr>
              <a:t>内核线程）</a:t>
            </a:r>
          </a:p>
        </p:txBody>
      </p:sp>
      <p:sp>
        <p:nvSpPr>
          <p:cNvPr id="14" name="圆角矩形 13"/>
          <p:cNvSpPr/>
          <p:nvPr/>
        </p:nvSpPr>
        <p:spPr bwMode="auto">
          <a:xfrm>
            <a:off x="2134574" y="3839626"/>
            <a:ext cx="2232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init</a:t>
            </a:r>
            <a:r>
              <a:rPr lang="zh-CN" altLang="en-US" sz="1600" b="1" dirty="0">
                <a:latin typeface="宋体" panose="02010600030101010101" pitchFamily="2" charset="-122"/>
              </a:rPr>
              <a:t>进程（用户进程）</a:t>
            </a:r>
          </a:p>
        </p:txBody>
      </p:sp>
      <p:cxnSp>
        <p:nvCxnSpPr>
          <p:cNvPr id="22" name="直接箭头连接符 21"/>
          <p:cNvCxnSpPr>
            <a:stCxn id="3" idx="2"/>
            <a:endCxn id="10" idx="0"/>
          </p:cNvCxnSpPr>
          <p:nvPr/>
        </p:nvCxnSpPr>
        <p:spPr bwMode="auto">
          <a:xfrm>
            <a:off x="4366514" y="1448779"/>
            <a:ext cx="0" cy="36004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10" idx="3"/>
            <a:endCxn id="11" idx="1"/>
          </p:cNvCxnSpPr>
          <p:nvPr/>
        </p:nvCxnSpPr>
        <p:spPr bwMode="auto">
          <a:xfrm>
            <a:off x="4906515" y="1988839"/>
            <a:ext cx="405285"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9" name="组合 68"/>
          <p:cNvGrpSpPr/>
          <p:nvPr/>
        </p:nvGrpSpPr>
        <p:grpSpPr>
          <a:xfrm>
            <a:off x="2405590" y="2168858"/>
            <a:ext cx="2995939" cy="765086"/>
            <a:chOff x="1710915" y="2168858"/>
            <a:chExt cx="2995939" cy="765086"/>
          </a:xfrm>
        </p:grpSpPr>
        <p:cxnSp>
          <p:nvCxnSpPr>
            <p:cNvPr id="35" name="肘形连接符 34"/>
            <p:cNvCxnSpPr>
              <a:stCxn id="10" idx="2"/>
              <a:endCxn id="12" idx="0"/>
            </p:cNvCxnSpPr>
            <p:nvPr/>
          </p:nvCxnSpPr>
          <p:spPr bwMode="auto">
            <a:xfrm rot="5400000">
              <a:off x="2726795" y="1988899"/>
              <a:ext cx="765085" cy="1125005"/>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肘形连接符 35"/>
            <p:cNvCxnSpPr>
              <a:stCxn id="10" idx="2"/>
              <a:endCxn id="13" idx="0"/>
            </p:cNvCxnSpPr>
            <p:nvPr/>
          </p:nvCxnSpPr>
          <p:spPr bwMode="auto">
            <a:xfrm rot="16200000" flipH="1">
              <a:off x="3806804" y="2033893"/>
              <a:ext cx="765085" cy="1035015"/>
            </a:xfrm>
            <a:prstGeom prst="bentConnector3">
              <a:avLst>
                <a:gd name="adj1" fmla="val 50000"/>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nvSpPr>
          <p:spPr>
            <a:xfrm>
              <a:off x="1710915" y="2204573"/>
              <a:ext cx="1783502" cy="369332"/>
            </a:xfrm>
            <a:prstGeom prst="rect">
              <a:avLst/>
            </a:prstGeom>
            <a:noFill/>
          </p:spPr>
          <p:txBody>
            <a:bodyPr wrap="none" rtlCol="0">
              <a:spAutoFit/>
            </a:bodyPr>
            <a:lstStyle/>
            <a:p>
              <a:pPr algn="r"/>
              <a:r>
                <a:rPr lang="en-US" altLang="zh-CN" sz="1800" b="1" dirty="0" err="1"/>
                <a:t>Kernel_thread</a:t>
              </a:r>
              <a:r>
                <a:rPr lang="en-US" altLang="zh-CN" sz="1800" b="1" dirty="0"/>
                <a:t>()</a:t>
              </a:r>
              <a:endParaRPr lang="zh-CN" altLang="en-US" sz="1800" b="1" dirty="0"/>
            </a:p>
          </p:txBody>
        </p:sp>
      </p:grpSp>
      <p:sp>
        <p:nvSpPr>
          <p:cNvPr id="40" name="TextBox 39"/>
          <p:cNvSpPr txBox="1"/>
          <p:nvPr/>
        </p:nvSpPr>
        <p:spPr>
          <a:xfrm>
            <a:off x="1559095" y="3338990"/>
            <a:ext cx="1521570" cy="369332"/>
          </a:xfrm>
          <a:prstGeom prst="rect">
            <a:avLst/>
          </a:prstGeom>
          <a:noFill/>
        </p:spPr>
        <p:txBody>
          <a:bodyPr wrap="none" rtlCol="0">
            <a:spAutoFit/>
          </a:bodyPr>
          <a:lstStyle/>
          <a:p>
            <a:pPr algn="r"/>
            <a:r>
              <a:rPr lang="en-US" altLang="zh-CN" sz="1800" b="1" dirty="0"/>
              <a:t>/</a:t>
            </a:r>
            <a:r>
              <a:rPr lang="en-US" altLang="zh-CN" sz="1800" b="1" dirty="0" err="1"/>
              <a:t>sbin</a:t>
            </a:r>
            <a:r>
              <a:rPr lang="en-US" altLang="zh-CN" sz="1800" b="1" dirty="0"/>
              <a:t>/</a:t>
            </a:r>
            <a:r>
              <a:rPr lang="en-US" altLang="zh-CN" sz="1800" b="1" dirty="0" err="1"/>
              <a:t>init</a:t>
            </a:r>
            <a:r>
              <a:rPr lang="zh-CN" altLang="en-US" sz="1800" b="1" dirty="0"/>
              <a:t>程序</a:t>
            </a:r>
          </a:p>
        </p:txBody>
      </p:sp>
      <p:cxnSp>
        <p:nvCxnSpPr>
          <p:cNvPr id="41" name="直接箭头连接符 40"/>
          <p:cNvCxnSpPr>
            <a:stCxn id="12" idx="2"/>
            <a:endCxn id="14" idx="0"/>
          </p:cNvCxnSpPr>
          <p:nvPr/>
        </p:nvCxnSpPr>
        <p:spPr bwMode="auto">
          <a:xfrm>
            <a:off x="3241510" y="3293984"/>
            <a:ext cx="9065" cy="545642"/>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 name="组合 67"/>
          <p:cNvGrpSpPr/>
          <p:nvPr/>
        </p:nvGrpSpPr>
        <p:grpSpPr>
          <a:xfrm>
            <a:off x="2161330" y="4199666"/>
            <a:ext cx="2835315" cy="2379687"/>
            <a:chOff x="1466655" y="4199663"/>
            <a:chExt cx="2835315" cy="2379687"/>
          </a:xfrm>
        </p:grpSpPr>
        <p:sp>
          <p:nvSpPr>
            <p:cNvPr id="15" name="圆角矩形 14"/>
            <p:cNvSpPr/>
            <p:nvPr/>
          </p:nvSpPr>
          <p:spPr bwMode="auto">
            <a:xfrm>
              <a:off x="2132825" y="4464115"/>
              <a:ext cx="864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Pid</a:t>
              </a:r>
              <a:r>
                <a:rPr lang="en-US" altLang="zh-CN" sz="1600" b="1" dirty="0">
                  <a:latin typeface="宋体" panose="02010600030101010101" pitchFamily="2" charset="-122"/>
                </a:rPr>
                <a:t>=3</a:t>
              </a:r>
              <a:endParaRPr lang="zh-CN" altLang="en-US" sz="1600" b="1" dirty="0">
                <a:latin typeface="宋体" panose="02010600030101010101" pitchFamily="2" charset="-122"/>
              </a:endParaRPr>
            </a:p>
          </p:txBody>
        </p:sp>
        <p:sp>
          <p:nvSpPr>
            <p:cNvPr id="16" name="圆角矩形 15"/>
            <p:cNvSpPr/>
            <p:nvPr/>
          </p:nvSpPr>
          <p:spPr bwMode="auto">
            <a:xfrm>
              <a:off x="1466655" y="5049180"/>
              <a:ext cx="900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Pid</a:t>
              </a:r>
              <a:r>
                <a:rPr lang="en-US" altLang="zh-CN" sz="1600" b="1" dirty="0">
                  <a:latin typeface="宋体" panose="02010600030101010101" pitchFamily="2" charset="-122"/>
                </a:rPr>
                <a:t>=4</a:t>
              </a:r>
              <a:endParaRPr lang="zh-CN" altLang="en-US" sz="1600" b="1" dirty="0">
                <a:latin typeface="宋体" panose="02010600030101010101" pitchFamily="2" charset="-122"/>
              </a:endParaRPr>
            </a:p>
          </p:txBody>
        </p:sp>
        <p:sp>
          <p:nvSpPr>
            <p:cNvPr id="17" name="圆角矩形 16"/>
            <p:cNvSpPr/>
            <p:nvPr/>
          </p:nvSpPr>
          <p:spPr bwMode="auto">
            <a:xfrm>
              <a:off x="2771900" y="5049180"/>
              <a:ext cx="900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Pid</a:t>
              </a:r>
              <a:r>
                <a:rPr lang="en-US" altLang="zh-CN" sz="1600" b="1" dirty="0">
                  <a:latin typeface="宋体" panose="02010600030101010101" pitchFamily="2" charset="-122"/>
                </a:rPr>
                <a:t>=56</a:t>
              </a:r>
              <a:endParaRPr lang="zh-CN" altLang="en-US" sz="1600" b="1" dirty="0">
                <a:latin typeface="宋体" panose="02010600030101010101" pitchFamily="2" charset="-122"/>
              </a:endParaRPr>
            </a:p>
          </p:txBody>
        </p:sp>
        <p:sp>
          <p:nvSpPr>
            <p:cNvPr id="18" name="圆角矩形 17"/>
            <p:cNvSpPr/>
            <p:nvPr/>
          </p:nvSpPr>
          <p:spPr bwMode="auto">
            <a:xfrm>
              <a:off x="2186735" y="5634245"/>
              <a:ext cx="900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Pid</a:t>
              </a:r>
              <a:r>
                <a:rPr lang="en-US" altLang="zh-CN" sz="1600" b="1" dirty="0">
                  <a:latin typeface="宋体" panose="02010600030101010101" pitchFamily="2" charset="-122"/>
                </a:rPr>
                <a:t>=90</a:t>
              </a:r>
              <a:endParaRPr lang="zh-CN" altLang="en-US" sz="1600" b="1" dirty="0">
                <a:latin typeface="宋体" panose="02010600030101010101" pitchFamily="2" charset="-122"/>
              </a:endParaRPr>
            </a:p>
          </p:txBody>
        </p:sp>
        <p:sp>
          <p:nvSpPr>
            <p:cNvPr id="19" name="圆角矩形 18"/>
            <p:cNvSpPr/>
            <p:nvPr/>
          </p:nvSpPr>
          <p:spPr bwMode="auto">
            <a:xfrm>
              <a:off x="3293970" y="5634245"/>
              <a:ext cx="1008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err="1">
                  <a:latin typeface="宋体" panose="02010600030101010101" pitchFamily="2" charset="-122"/>
                </a:rPr>
                <a:t>Pid</a:t>
              </a:r>
              <a:r>
                <a:rPr lang="en-US" altLang="zh-CN" sz="1600" b="1" dirty="0">
                  <a:latin typeface="宋体" panose="02010600030101010101" pitchFamily="2" charset="-122"/>
                </a:rPr>
                <a:t>=128</a:t>
              </a:r>
              <a:endParaRPr lang="zh-CN" altLang="en-US" sz="1600" b="1" dirty="0">
                <a:latin typeface="宋体" panose="02010600030101010101" pitchFamily="2" charset="-122"/>
              </a:endParaRPr>
            </a:p>
          </p:txBody>
        </p:sp>
        <p:sp>
          <p:nvSpPr>
            <p:cNvPr id="20" name="圆角矩形 19"/>
            <p:cNvSpPr/>
            <p:nvPr/>
          </p:nvSpPr>
          <p:spPr bwMode="auto">
            <a:xfrm>
              <a:off x="1601770" y="6219310"/>
              <a:ext cx="900000" cy="36004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600" b="1" dirty="0">
                  <a:latin typeface="宋体" panose="02010600030101010101" pitchFamily="2" charset="-122"/>
                </a:rPr>
                <a:t>…</a:t>
              </a:r>
              <a:endParaRPr lang="zh-CN" altLang="en-US" sz="1600" b="1" dirty="0">
                <a:latin typeface="宋体" panose="02010600030101010101" pitchFamily="2" charset="-122"/>
              </a:endParaRPr>
            </a:p>
          </p:txBody>
        </p:sp>
        <p:cxnSp>
          <p:nvCxnSpPr>
            <p:cNvPr id="44" name="直接箭头连接符 43"/>
            <p:cNvCxnSpPr>
              <a:stCxn id="14" idx="2"/>
              <a:endCxn id="15" idx="0"/>
            </p:cNvCxnSpPr>
            <p:nvPr/>
          </p:nvCxnSpPr>
          <p:spPr bwMode="auto">
            <a:xfrm>
              <a:off x="2555899" y="4199663"/>
              <a:ext cx="8926" cy="264452"/>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a:stCxn id="15" idx="2"/>
              <a:endCxn id="16" idx="0"/>
            </p:cNvCxnSpPr>
            <p:nvPr/>
          </p:nvCxnSpPr>
          <p:spPr bwMode="auto">
            <a:xfrm flipH="1">
              <a:off x="1916655" y="4824155"/>
              <a:ext cx="648170" cy="22502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15" idx="2"/>
              <a:endCxn id="17" idx="0"/>
            </p:cNvCxnSpPr>
            <p:nvPr/>
          </p:nvCxnSpPr>
          <p:spPr bwMode="auto">
            <a:xfrm>
              <a:off x="2564825" y="4824155"/>
              <a:ext cx="648000" cy="22502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a:stCxn id="17" idx="2"/>
              <a:endCxn id="18" idx="0"/>
            </p:cNvCxnSpPr>
            <p:nvPr/>
          </p:nvCxnSpPr>
          <p:spPr bwMode="auto">
            <a:xfrm flipH="1">
              <a:off x="2636735" y="5409220"/>
              <a:ext cx="576000" cy="22502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stCxn id="17" idx="2"/>
              <a:endCxn id="19" idx="0"/>
            </p:cNvCxnSpPr>
            <p:nvPr/>
          </p:nvCxnSpPr>
          <p:spPr bwMode="auto">
            <a:xfrm>
              <a:off x="3221900" y="5409220"/>
              <a:ext cx="576070" cy="22502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a:stCxn id="18" idx="2"/>
              <a:endCxn id="20" idx="0"/>
            </p:cNvCxnSpPr>
            <p:nvPr/>
          </p:nvCxnSpPr>
          <p:spPr bwMode="auto">
            <a:xfrm flipH="1">
              <a:off x="2051770" y="5994285"/>
              <a:ext cx="584965" cy="22502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5283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500"/>
                                        <p:tgtEl>
                                          <p:spTgt spid="69"/>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up)">
                                      <p:cBhvr>
                                        <p:cTn id="69" dur="500"/>
                                        <p:tgtEl>
                                          <p:spTgt spid="6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left)">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left)">
                                      <p:cBhvr>
                                        <p:cTn id="7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 grpId="0" animBg="1"/>
      <p:bldP spid="7" grpId="0" animBg="1"/>
      <p:bldP spid="8" grpId="0" animBg="1"/>
      <p:bldP spid="9" grpId="0" animBg="1"/>
      <p:bldP spid="3" grpId="0" animBg="1"/>
      <p:bldP spid="10" grpId="0" animBg="1"/>
      <p:bldP spid="11" grpId="0" animBg="1"/>
      <p:bldP spid="12" grpId="0" animBg="1"/>
      <p:bldP spid="13" grpId="0" animBg="1"/>
      <p:bldP spid="14" grpId="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dirty="0"/>
              <a:t>Process Creation</a:t>
            </a:r>
          </a:p>
        </p:txBody>
      </p:sp>
      <p:sp>
        <p:nvSpPr>
          <p:cNvPr id="347139" name="Rectangle 3"/>
          <p:cNvSpPr>
            <a:spLocks noGrp="1" noChangeArrowheads="1"/>
          </p:cNvSpPr>
          <p:nvPr>
            <p:ph sz="half" idx="1"/>
          </p:nvPr>
        </p:nvSpPr>
        <p:spPr>
          <a:xfrm>
            <a:off x="409255" y="1089360"/>
            <a:ext cx="8342040" cy="5580000"/>
          </a:xfrm>
        </p:spPr>
        <p:txBody>
          <a:bodyPr>
            <a:normAutofit fontScale="92500" lnSpcReduction="20000"/>
          </a:bodyPr>
          <a:lstStyle/>
          <a:p>
            <a:pPr>
              <a:lnSpc>
                <a:spcPct val="120000"/>
              </a:lnSpc>
              <a:spcBef>
                <a:spcPts val="0"/>
              </a:spcBef>
            </a:pPr>
            <a:r>
              <a:rPr lang="en-US" altLang="zh-CN" dirty="0">
                <a:latin typeface="Times New Roman" panose="02020603050405020304" pitchFamily="18" charset="0"/>
              </a:rPr>
              <a:t>Assign a unique </a:t>
            </a:r>
            <a:r>
              <a:rPr lang="en-US" altLang="zh-CN" dirty="0">
                <a:solidFill>
                  <a:srgbClr val="0000FF"/>
                </a:solidFill>
                <a:latin typeface="Times New Roman" panose="02020603050405020304" pitchFamily="18" charset="0"/>
              </a:rPr>
              <a:t>process identifier,  an integer number.</a:t>
            </a:r>
          </a:p>
          <a:p>
            <a:pPr>
              <a:lnSpc>
                <a:spcPct val="120000"/>
              </a:lnSpc>
              <a:spcBef>
                <a:spcPts val="0"/>
              </a:spcBef>
            </a:pPr>
            <a:r>
              <a:rPr lang="en-US" altLang="zh-CN" dirty="0">
                <a:solidFill>
                  <a:srgbClr val="0000FF"/>
                </a:solidFill>
                <a:latin typeface="Times New Roman" panose="02020603050405020304" pitchFamily="18" charset="0"/>
              </a:rPr>
              <a:t>Allocate space </a:t>
            </a:r>
            <a:r>
              <a:rPr lang="en-US" altLang="zh-CN" dirty="0">
                <a:latin typeface="Times New Roman" panose="02020603050405020304" pitchFamily="18" charset="0"/>
              </a:rPr>
              <a:t>for the process</a:t>
            </a:r>
          </a:p>
          <a:p>
            <a:pPr>
              <a:lnSpc>
                <a:spcPct val="120000"/>
              </a:lnSpc>
              <a:spcBef>
                <a:spcPts val="0"/>
              </a:spcBef>
            </a:pPr>
            <a:r>
              <a:rPr lang="en-US" altLang="zh-CN" dirty="0">
                <a:latin typeface="Times New Roman" panose="02020603050405020304" pitchFamily="18" charset="0"/>
              </a:rPr>
              <a:t>Initialize process control block (</a:t>
            </a:r>
            <a:r>
              <a:rPr lang="en-US" altLang="zh-CN" dirty="0">
                <a:solidFill>
                  <a:srgbClr val="0000FF"/>
                </a:solidFill>
                <a:latin typeface="Times New Roman" panose="02020603050405020304" pitchFamily="18" charset="0"/>
              </a:rPr>
              <a:t>PCB</a:t>
            </a:r>
            <a:r>
              <a:rPr lang="en-US" altLang="zh-CN" dirty="0">
                <a:latin typeface="Times New Roman" panose="02020603050405020304" pitchFamily="18" charset="0"/>
              </a:rPr>
              <a:t>)</a:t>
            </a:r>
          </a:p>
          <a:p>
            <a:pPr>
              <a:lnSpc>
                <a:spcPct val="120000"/>
              </a:lnSpc>
              <a:spcBef>
                <a:spcPts val="0"/>
              </a:spcBef>
            </a:pPr>
            <a:r>
              <a:rPr lang="en-US" altLang="zh-CN" dirty="0">
                <a:latin typeface="Times New Roman" panose="02020603050405020304" pitchFamily="18" charset="0"/>
              </a:rPr>
              <a:t>Set up appropriate linkages</a:t>
            </a:r>
          </a:p>
          <a:p>
            <a:pPr lvl="1">
              <a:lnSpc>
                <a:spcPct val="120000"/>
              </a:lnSpc>
              <a:spcBef>
                <a:spcPts val="0"/>
              </a:spcBef>
            </a:pPr>
            <a:r>
              <a:rPr lang="en-US" altLang="zh-CN" dirty="0">
                <a:latin typeface="Times New Roman" panose="02020603050405020304" pitchFamily="18" charset="0"/>
              </a:rPr>
              <a:t>e.g.  add new process to linked list used for scheduling queue</a:t>
            </a:r>
          </a:p>
          <a:p>
            <a:pPr>
              <a:lnSpc>
                <a:spcPct val="120000"/>
              </a:lnSpc>
              <a:spcBef>
                <a:spcPts val="0"/>
              </a:spcBef>
            </a:pPr>
            <a:r>
              <a:rPr lang="en-US" altLang="zh-CN" dirty="0">
                <a:latin typeface="Times New Roman" panose="02020603050405020304" pitchFamily="18" charset="0"/>
              </a:rPr>
              <a:t>Create or expand other data structures</a:t>
            </a:r>
          </a:p>
          <a:p>
            <a:pPr lvl="1">
              <a:lnSpc>
                <a:spcPct val="120000"/>
              </a:lnSpc>
              <a:spcBef>
                <a:spcPts val="0"/>
              </a:spcBef>
            </a:pPr>
            <a:r>
              <a:rPr lang="en-US" altLang="zh-CN" dirty="0">
                <a:latin typeface="Times New Roman" panose="02020603050405020304" pitchFamily="18" charset="0"/>
              </a:rPr>
              <a:t>e.g.  maintain an accounting file</a:t>
            </a:r>
          </a:p>
          <a:p>
            <a:pPr>
              <a:lnSpc>
                <a:spcPct val="120000"/>
              </a:lnSpc>
              <a:spcBef>
                <a:spcPts val="0"/>
              </a:spcBef>
            </a:pPr>
            <a:r>
              <a:rPr lang="en-US" altLang="zh-CN" dirty="0">
                <a:solidFill>
                  <a:srgbClr val="0000FF"/>
                </a:solidFill>
                <a:latin typeface="Times New Roman" panose="02020603050405020304" pitchFamily="18" charset="0"/>
              </a:rPr>
              <a:t>Resource</a:t>
            </a:r>
            <a:r>
              <a:rPr lang="en-US" altLang="zh-CN" dirty="0">
                <a:latin typeface="Times New Roman" panose="02020603050405020304" pitchFamily="18" charset="0"/>
              </a:rPr>
              <a:t> sharing</a:t>
            </a:r>
          </a:p>
          <a:p>
            <a:pPr lvl="1">
              <a:lnSpc>
                <a:spcPct val="120000"/>
              </a:lnSpc>
              <a:spcBef>
                <a:spcPts val="0"/>
              </a:spcBef>
            </a:pPr>
            <a:r>
              <a:rPr lang="en-US" altLang="zh-CN" dirty="0">
                <a:latin typeface="Times New Roman" panose="02020603050405020304" pitchFamily="18" charset="0"/>
              </a:rPr>
              <a:t>Parent and children share all resources.</a:t>
            </a:r>
          </a:p>
          <a:p>
            <a:pPr lvl="1">
              <a:lnSpc>
                <a:spcPct val="120000"/>
              </a:lnSpc>
              <a:spcBef>
                <a:spcPts val="0"/>
              </a:spcBef>
            </a:pPr>
            <a:r>
              <a:rPr lang="en-US" altLang="zh-CN" dirty="0">
                <a:latin typeface="Times New Roman" panose="02020603050405020304" pitchFamily="18" charset="0"/>
              </a:rPr>
              <a:t>Children share subset of parent’s resources.</a:t>
            </a:r>
          </a:p>
          <a:p>
            <a:pPr lvl="1">
              <a:lnSpc>
                <a:spcPct val="120000"/>
              </a:lnSpc>
              <a:spcBef>
                <a:spcPts val="0"/>
              </a:spcBef>
            </a:pPr>
            <a:r>
              <a:rPr lang="en-US" altLang="zh-CN" dirty="0">
                <a:latin typeface="Times New Roman" panose="02020603050405020304" pitchFamily="18" charset="0"/>
              </a:rPr>
              <a:t>Parent and child share no resources.</a:t>
            </a:r>
          </a:p>
          <a:p>
            <a:pPr>
              <a:lnSpc>
                <a:spcPct val="120000"/>
              </a:lnSpc>
              <a:spcBef>
                <a:spcPts val="0"/>
              </a:spcBef>
            </a:pPr>
            <a:r>
              <a:rPr lang="en-US" altLang="zh-CN" dirty="0">
                <a:latin typeface="Times New Roman" panose="02020603050405020304" pitchFamily="18" charset="0"/>
              </a:rPr>
              <a:t>When a process is created, it obtains initialization data that may be passed along from the parent process to the child process.</a:t>
            </a:r>
          </a:p>
        </p:txBody>
      </p:sp>
      <p:pic>
        <p:nvPicPr>
          <p:cNvPr id="7" name="Picture 2">
            <a:extLst>
              <a:ext uri="{FF2B5EF4-FFF2-40B4-BE49-F238E27FC236}">
                <a16:creationId xmlns:a16="http://schemas.microsoft.com/office/drawing/2014/main" id="{26EA5BE6-E304-4B8E-A1B2-244489E3A37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012950" y="1088740"/>
            <a:ext cx="2933700"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263CAEAF-89C1-40F5-B66A-B63FAD6C3227}" type="slidenum">
              <a:rPr lang="en-US" altLang="zh-CN"/>
              <a:pPr/>
              <a:t>28</a:t>
            </a:fld>
            <a:endParaRPr lang="en-US" altLang="zh-CN"/>
          </a:p>
        </p:txBody>
      </p:sp>
    </p:spTree>
    <p:extLst>
      <p:ext uri="{BB962C8B-B14F-4D97-AF65-F5344CB8AC3E}">
        <p14:creationId xmlns:p14="http://schemas.microsoft.com/office/powerpoint/2010/main" val="2274191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Effect transition="in" filter="wipe(left)">
                                      <p:cBhvr>
                                        <p:cTn id="7" dur="500"/>
                                        <p:tgtEl>
                                          <p:spTgt spid="347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7139">
                                            <p:txEl>
                                              <p:pRg st="1" end="1"/>
                                            </p:txEl>
                                          </p:spTgt>
                                        </p:tgtEl>
                                        <p:attrNameLst>
                                          <p:attrName>style.visibility</p:attrName>
                                        </p:attrNameLst>
                                      </p:cBhvr>
                                      <p:to>
                                        <p:strVal val="visible"/>
                                      </p:to>
                                    </p:set>
                                    <p:animEffect transition="in" filter="wipe(left)">
                                      <p:cBhvr>
                                        <p:cTn id="12" dur="500"/>
                                        <p:tgtEl>
                                          <p:spTgt spid="3471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7139">
                                            <p:txEl>
                                              <p:pRg st="2" end="2"/>
                                            </p:txEl>
                                          </p:spTgt>
                                        </p:tgtEl>
                                        <p:attrNameLst>
                                          <p:attrName>style.visibility</p:attrName>
                                        </p:attrNameLst>
                                      </p:cBhvr>
                                      <p:to>
                                        <p:strVal val="visible"/>
                                      </p:to>
                                    </p:set>
                                    <p:animEffect transition="in" filter="wipe(left)">
                                      <p:cBhvr>
                                        <p:cTn id="17" dur="500"/>
                                        <p:tgtEl>
                                          <p:spTgt spid="3471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7139">
                                            <p:txEl>
                                              <p:pRg st="3" end="3"/>
                                            </p:txEl>
                                          </p:spTgt>
                                        </p:tgtEl>
                                        <p:attrNameLst>
                                          <p:attrName>style.visibility</p:attrName>
                                        </p:attrNameLst>
                                      </p:cBhvr>
                                      <p:to>
                                        <p:strVal val="visible"/>
                                      </p:to>
                                    </p:set>
                                    <p:animEffect transition="in" filter="wipe(left)">
                                      <p:cBhvr>
                                        <p:cTn id="22" dur="500"/>
                                        <p:tgtEl>
                                          <p:spTgt spid="347139">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47139">
                                            <p:txEl>
                                              <p:pRg st="4" end="4"/>
                                            </p:txEl>
                                          </p:spTgt>
                                        </p:tgtEl>
                                        <p:attrNameLst>
                                          <p:attrName>style.visibility</p:attrName>
                                        </p:attrNameLst>
                                      </p:cBhvr>
                                      <p:to>
                                        <p:strVal val="visible"/>
                                      </p:to>
                                    </p:set>
                                    <p:animEffect transition="in" filter="wipe(left)">
                                      <p:cBhvr>
                                        <p:cTn id="25" dur="500"/>
                                        <p:tgtEl>
                                          <p:spTgt spid="34713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47139">
                                            <p:txEl>
                                              <p:pRg st="5" end="5"/>
                                            </p:txEl>
                                          </p:spTgt>
                                        </p:tgtEl>
                                        <p:attrNameLst>
                                          <p:attrName>style.visibility</p:attrName>
                                        </p:attrNameLst>
                                      </p:cBhvr>
                                      <p:to>
                                        <p:strVal val="visible"/>
                                      </p:to>
                                    </p:set>
                                    <p:animEffect transition="in" filter="wipe(left)">
                                      <p:cBhvr>
                                        <p:cTn id="30" dur="500"/>
                                        <p:tgtEl>
                                          <p:spTgt spid="347139">
                                            <p:txEl>
                                              <p:pRg st="5" end="5"/>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7139">
                                            <p:txEl>
                                              <p:pRg st="6" end="6"/>
                                            </p:txEl>
                                          </p:spTgt>
                                        </p:tgtEl>
                                        <p:attrNameLst>
                                          <p:attrName>style.visibility</p:attrName>
                                        </p:attrNameLst>
                                      </p:cBhvr>
                                      <p:to>
                                        <p:strVal val="visible"/>
                                      </p:to>
                                    </p:set>
                                    <p:animEffect transition="in" filter="wipe(left)">
                                      <p:cBhvr>
                                        <p:cTn id="33" dur="500"/>
                                        <p:tgtEl>
                                          <p:spTgt spid="34713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47139">
                                            <p:txEl>
                                              <p:pRg st="7" end="7"/>
                                            </p:txEl>
                                          </p:spTgt>
                                        </p:tgtEl>
                                        <p:attrNameLst>
                                          <p:attrName>style.visibility</p:attrName>
                                        </p:attrNameLst>
                                      </p:cBhvr>
                                      <p:to>
                                        <p:strVal val="visible"/>
                                      </p:to>
                                    </p:set>
                                    <p:animEffect transition="in" filter="wipe(left)">
                                      <p:cBhvr>
                                        <p:cTn id="38" dur="500"/>
                                        <p:tgtEl>
                                          <p:spTgt spid="347139">
                                            <p:txEl>
                                              <p:pRg st="7" end="7"/>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47139">
                                            <p:txEl>
                                              <p:pRg st="8" end="8"/>
                                            </p:txEl>
                                          </p:spTgt>
                                        </p:tgtEl>
                                        <p:attrNameLst>
                                          <p:attrName>style.visibility</p:attrName>
                                        </p:attrNameLst>
                                      </p:cBhvr>
                                      <p:to>
                                        <p:strVal val="visible"/>
                                      </p:to>
                                    </p:set>
                                    <p:animEffect transition="in" filter="wipe(left)">
                                      <p:cBhvr>
                                        <p:cTn id="41" dur="500"/>
                                        <p:tgtEl>
                                          <p:spTgt spid="347139">
                                            <p:txEl>
                                              <p:pRg st="8" end="8"/>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47139">
                                            <p:txEl>
                                              <p:pRg st="9" end="9"/>
                                            </p:txEl>
                                          </p:spTgt>
                                        </p:tgtEl>
                                        <p:attrNameLst>
                                          <p:attrName>style.visibility</p:attrName>
                                        </p:attrNameLst>
                                      </p:cBhvr>
                                      <p:to>
                                        <p:strVal val="visible"/>
                                      </p:to>
                                    </p:set>
                                    <p:animEffect transition="in" filter="wipe(left)">
                                      <p:cBhvr>
                                        <p:cTn id="44" dur="500"/>
                                        <p:tgtEl>
                                          <p:spTgt spid="347139">
                                            <p:txEl>
                                              <p:pRg st="9" end="9"/>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47139">
                                            <p:txEl>
                                              <p:pRg st="10" end="10"/>
                                            </p:txEl>
                                          </p:spTgt>
                                        </p:tgtEl>
                                        <p:attrNameLst>
                                          <p:attrName>style.visibility</p:attrName>
                                        </p:attrNameLst>
                                      </p:cBhvr>
                                      <p:to>
                                        <p:strVal val="visible"/>
                                      </p:to>
                                    </p:set>
                                    <p:animEffect transition="in" filter="wipe(left)">
                                      <p:cBhvr>
                                        <p:cTn id="47" dur="500"/>
                                        <p:tgtEl>
                                          <p:spTgt spid="34713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7139">
                                            <p:txEl>
                                              <p:pRg st="11" end="11"/>
                                            </p:txEl>
                                          </p:spTgt>
                                        </p:tgtEl>
                                        <p:attrNameLst>
                                          <p:attrName>style.visibility</p:attrName>
                                        </p:attrNameLst>
                                      </p:cBhvr>
                                      <p:to>
                                        <p:strVal val="visible"/>
                                      </p:to>
                                    </p:set>
                                    <p:animEffect transition="in" filter="wipe(left)">
                                      <p:cBhvr>
                                        <p:cTn id="52"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altLang="zh-CN" dirty="0"/>
              <a:t>Process Creation</a:t>
            </a:r>
          </a:p>
        </p:txBody>
      </p:sp>
      <p:sp>
        <p:nvSpPr>
          <p:cNvPr id="349187" name="Rectangle 3"/>
          <p:cNvSpPr>
            <a:spLocks noGrp="1" noChangeArrowheads="1"/>
          </p:cNvSpPr>
          <p:nvPr>
            <p:ph sz="half" idx="1"/>
          </p:nvPr>
        </p:nvSpPr>
        <p:spPr/>
        <p:txBody>
          <a:bodyPr>
            <a:normAutofit/>
          </a:bodyPr>
          <a:lstStyle/>
          <a:p>
            <a:r>
              <a:rPr lang="en-US" altLang="zh-CN" dirty="0">
                <a:latin typeface="Times New Roman" panose="02020603050405020304" pitchFamily="18" charset="0"/>
              </a:rPr>
              <a:t>Execution</a:t>
            </a:r>
            <a:r>
              <a:rPr lang="zh-CN" altLang="en-US" dirty="0">
                <a:latin typeface="Times New Roman" panose="02020603050405020304" pitchFamily="18" charset="0"/>
              </a:rPr>
              <a:t>，</a:t>
            </a:r>
            <a:r>
              <a:rPr lang="en-US" altLang="zh-CN" dirty="0">
                <a:latin typeface="Times New Roman" panose="02020603050405020304" pitchFamily="18" charset="0"/>
              </a:rPr>
              <a:t>two possibilities</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Parent and children execute </a:t>
            </a:r>
            <a:r>
              <a:rPr lang="en-US" altLang="zh-CN" dirty="0">
                <a:solidFill>
                  <a:srgbClr val="0000FF"/>
                </a:solidFill>
                <a:latin typeface="Times New Roman" panose="02020603050405020304" pitchFamily="18" charset="0"/>
              </a:rPr>
              <a:t>concurrently</a:t>
            </a:r>
            <a:r>
              <a:rPr lang="en-US" altLang="zh-CN" dirty="0">
                <a:latin typeface="Times New Roman" panose="02020603050405020304" pitchFamily="18" charset="0"/>
              </a:rPr>
              <a:t>.</a:t>
            </a:r>
          </a:p>
          <a:p>
            <a:pPr lvl="1"/>
            <a:r>
              <a:rPr lang="en-US" altLang="zh-CN" dirty="0">
                <a:solidFill>
                  <a:srgbClr val="0000FF"/>
                </a:solidFill>
                <a:latin typeface="Times New Roman" panose="02020603050405020304" pitchFamily="18" charset="0"/>
              </a:rPr>
              <a:t>Parent waits </a:t>
            </a:r>
            <a:r>
              <a:rPr lang="en-US" altLang="zh-CN" dirty="0">
                <a:latin typeface="Times New Roman" panose="02020603050405020304" pitchFamily="18" charset="0"/>
              </a:rPr>
              <a:t>until some or all of its children terminate.</a:t>
            </a:r>
          </a:p>
          <a:p>
            <a:r>
              <a:rPr lang="en-US" altLang="zh-CN" dirty="0">
                <a:latin typeface="Times New Roman" panose="02020603050405020304" pitchFamily="18" charset="0"/>
              </a:rPr>
              <a:t>Address space</a:t>
            </a:r>
            <a:r>
              <a:rPr lang="zh-CN" altLang="en-US" dirty="0">
                <a:latin typeface="Times New Roman" panose="02020603050405020304" pitchFamily="18" charset="0"/>
              </a:rPr>
              <a:t>，</a:t>
            </a:r>
            <a:r>
              <a:rPr lang="en-US" altLang="zh-CN" dirty="0">
                <a:latin typeface="Times New Roman" panose="02020603050405020304" pitchFamily="18" charset="0"/>
              </a:rPr>
              <a:t>two possibilities</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Child is a duplicate of the parent.</a:t>
            </a:r>
          </a:p>
          <a:p>
            <a:pPr lvl="1"/>
            <a:r>
              <a:rPr lang="en-US" altLang="zh-CN" dirty="0">
                <a:latin typeface="Times New Roman" panose="02020603050405020304" pitchFamily="18" charset="0"/>
              </a:rPr>
              <a:t>Child has a program loaded into it.</a:t>
            </a:r>
          </a:p>
        </p:txBody>
      </p:sp>
      <p:sp>
        <p:nvSpPr>
          <p:cNvPr id="3" name="内容占位符 2">
            <a:extLst>
              <a:ext uri="{FF2B5EF4-FFF2-40B4-BE49-F238E27FC236}">
                <a16:creationId xmlns:a16="http://schemas.microsoft.com/office/drawing/2014/main" id="{5882731C-ACC6-406A-B0C7-4A04C6D40CF2}"/>
              </a:ext>
            </a:extLst>
          </p:cNvPr>
          <p:cNvSpPr>
            <a:spLocks noGrp="1"/>
          </p:cNvSpPr>
          <p:nvPr>
            <p:ph sz="half" idx="2"/>
          </p:nvPr>
        </p:nvSpPr>
        <p:spPr/>
        <p:txBody>
          <a:bodyPr/>
          <a:lstStyle/>
          <a:p>
            <a:r>
              <a:rPr lang="en-US" altLang="zh-CN" dirty="0">
                <a:latin typeface="Times New Roman" panose="02020603050405020304" pitchFamily="18" charset="0"/>
              </a:rPr>
              <a:t>UNIX examples</a:t>
            </a:r>
          </a:p>
          <a:p>
            <a:pPr lvl="1"/>
            <a:r>
              <a:rPr lang="en-US" altLang="zh-CN" dirty="0">
                <a:latin typeface="Times New Roman" panose="02020603050405020304" pitchFamily="18" charset="0"/>
              </a:rPr>
              <a:t>each process is identified by its process identifier, an unique integer</a:t>
            </a:r>
          </a:p>
          <a:p>
            <a:pPr lvl="1"/>
            <a:r>
              <a:rPr lang="en-US" altLang="zh-CN" dirty="0">
                <a:latin typeface="Times New Roman" panose="02020603050405020304" pitchFamily="18" charset="0"/>
              </a:rPr>
              <a:t>system call </a:t>
            </a:r>
            <a:r>
              <a:rPr lang="en-US" altLang="zh-CN" dirty="0">
                <a:solidFill>
                  <a:srgbClr val="0000FF"/>
                </a:solidFill>
                <a:latin typeface="Times New Roman" panose="02020603050405020304" pitchFamily="18" charset="0"/>
              </a:rPr>
              <a:t>fork()</a:t>
            </a:r>
            <a:r>
              <a:rPr lang="en-US" altLang="zh-CN" dirty="0">
                <a:latin typeface="Times New Roman" panose="02020603050405020304" pitchFamily="18" charset="0"/>
              </a:rPr>
              <a:t> creates new process</a:t>
            </a:r>
          </a:p>
          <a:p>
            <a:pPr lvl="1"/>
            <a:r>
              <a:rPr lang="en-US" altLang="zh-CN" dirty="0">
                <a:latin typeface="Times New Roman" panose="02020603050405020304" pitchFamily="18" charset="0"/>
              </a:rPr>
              <a:t>system call </a:t>
            </a:r>
            <a:r>
              <a:rPr lang="en-US" altLang="zh-CN" dirty="0">
                <a:solidFill>
                  <a:srgbClr val="0000FF"/>
                </a:solidFill>
                <a:latin typeface="Times New Roman" panose="02020603050405020304" pitchFamily="18" charset="0"/>
              </a:rPr>
              <a:t>exec()</a:t>
            </a:r>
            <a:r>
              <a:rPr lang="en-US" altLang="zh-CN" dirty="0">
                <a:latin typeface="Times New Roman" panose="02020603050405020304" pitchFamily="18" charset="0"/>
              </a:rPr>
              <a:t> used after a fork to replace the child process’ memory space with a new program.</a:t>
            </a:r>
          </a:p>
          <a:p>
            <a:endParaRPr lang="zh-CN" altLang="en-US" dirty="0"/>
          </a:p>
        </p:txBody>
      </p:sp>
      <p:sp>
        <p:nvSpPr>
          <p:cNvPr id="4" name="灯片编号占位符 3"/>
          <p:cNvSpPr>
            <a:spLocks noGrp="1"/>
          </p:cNvSpPr>
          <p:nvPr>
            <p:ph type="sldNum" sz="quarter" idx="10"/>
          </p:nvPr>
        </p:nvSpPr>
        <p:spPr/>
        <p:txBody>
          <a:bodyPr/>
          <a:lstStyle/>
          <a:p>
            <a:fld id="{70F12C3A-0977-40C4-9BF4-EA1EC951E7E2}" type="slidenum">
              <a:rPr lang="en-US" altLang="zh-CN"/>
              <a:pPr/>
              <a:t>29</a:t>
            </a:fld>
            <a:endParaRPr lang="en-US" altLang="zh-CN"/>
          </a:p>
        </p:txBody>
      </p:sp>
      <p:sp>
        <p:nvSpPr>
          <p:cNvPr id="2" name="云形 1">
            <a:hlinkClick r:id="rId3" action="ppaction://hlinksldjump"/>
            <a:extLst>
              <a:ext uri="{FF2B5EF4-FFF2-40B4-BE49-F238E27FC236}">
                <a16:creationId xmlns:a16="http://schemas.microsoft.com/office/drawing/2014/main" id="{806C7CEB-7F74-4532-AE34-E44266D2BD5B}"/>
              </a:ext>
            </a:extLst>
          </p:cNvPr>
          <p:cNvSpPr/>
          <p:nvPr/>
        </p:nvSpPr>
        <p:spPr bwMode="auto">
          <a:xfrm>
            <a:off x="7793810" y="4959170"/>
            <a:ext cx="3240000" cy="90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ea typeface="黑体" pitchFamily="2" charset="-122"/>
              </a:rPr>
              <a:t>A2: </a:t>
            </a:r>
            <a:r>
              <a:rPr lang="en-US" altLang="zh-CN" sz="2000" b="1" dirty="0" err="1">
                <a:solidFill>
                  <a:srgbClr val="0000FF"/>
                </a:solidFill>
                <a:ea typeface="黑体" pitchFamily="2" charset="-122"/>
              </a:rPr>
              <a:t>openEuler</a:t>
            </a:r>
            <a:r>
              <a:rPr lang="en-US" altLang="zh-CN" sz="2000" b="1" dirty="0">
                <a:solidFill>
                  <a:srgbClr val="0000FF"/>
                </a:solidFill>
                <a:ea typeface="黑体" pitchFamily="2" charset="-122"/>
              </a:rPr>
              <a:t> </a:t>
            </a:r>
          </a:p>
          <a:p>
            <a:pPr algn="ctr"/>
            <a:r>
              <a:rPr lang="en-US" altLang="zh-CN" sz="2000" b="1" dirty="0">
                <a:solidFill>
                  <a:srgbClr val="0000FF"/>
                </a:solidFill>
                <a:ea typeface="黑体" pitchFamily="2" charset="-122"/>
              </a:rPr>
              <a:t>Process Creation</a:t>
            </a:r>
            <a:endParaRPr lang="zh-CN" altLang="en-US" sz="2000" b="1" dirty="0">
              <a:solidFill>
                <a:srgbClr val="0000FF"/>
              </a:solidFill>
              <a:ea typeface="黑体" pitchFamily="2" charset="-122"/>
            </a:endParaRPr>
          </a:p>
        </p:txBody>
      </p:sp>
    </p:spTree>
    <p:extLst>
      <p:ext uri="{BB962C8B-B14F-4D97-AF65-F5344CB8AC3E}">
        <p14:creationId xmlns:p14="http://schemas.microsoft.com/office/powerpoint/2010/main" val="125586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wipe(left)">
                                      <p:cBhvr>
                                        <p:cTn id="7" dur="500"/>
                                        <p:tgtEl>
                                          <p:spTgt spid="34918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9187">
                                            <p:txEl>
                                              <p:pRg st="1" end="1"/>
                                            </p:txEl>
                                          </p:spTgt>
                                        </p:tgtEl>
                                        <p:attrNameLst>
                                          <p:attrName>style.visibility</p:attrName>
                                        </p:attrNameLst>
                                      </p:cBhvr>
                                      <p:to>
                                        <p:strVal val="visible"/>
                                      </p:to>
                                    </p:set>
                                    <p:animEffect transition="in" filter="wipe(left)">
                                      <p:cBhvr>
                                        <p:cTn id="10" dur="500"/>
                                        <p:tgtEl>
                                          <p:spTgt spid="34918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9187">
                                            <p:txEl>
                                              <p:pRg st="2" end="2"/>
                                            </p:txEl>
                                          </p:spTgt>
                                        </p:tgtEl>
                                        <p:attrNameLst>
                                          <p:attrName>style.visibility</p:attrName>
                                        </p:attrNameLst>
                                      </p:cBhvr>
                                      <p:to>
                                        <p:strVal val="visible"/>
                                      </p:to>
                                    </p:set>
                                    <p:animEffect transition="in" filter="wipe(left)">
                                      <p:cBhvr>
                                        <p:cTn id="13" dur="500"/>
                                        <p:tgtEl>
                                          <p:spTgt spid="34918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49187">
                                            <p:txEl>
                                              <p:pRg st="3" end="3"/>
                                            </p:txEl>
                                          </p:spTgt>
                                        </p:tgtEl>
                                        <p:attrNameLst>
                                          <p:attrName>style.visibility</p:attrName>
                                        </p:attrNameLst>
                                      </p:cBhvr>
                                      <p:to>
                                        <p:strVal val="visible"/>
                                      </p:to>
                                    </p:set>
                                    <p:animEffect transition="in" filter="wipe(left)">
                                      <p:cBhvr>
                                        <p:cTn id="18" dur="500"/>
                                        <p:tgtEl>
                                          <p:spTgt spid="34918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9187">
                                            <p:txEl>
                                              <p:pRg st="4" end="4"/>
                                            </p:txEl>
                                          </p:spTgt>
                                        </p:tgtEl>
                                        <p:attrNameLst>
                                          <p:attrName>style.visibility</p:attrName>
                                        </p:attrNameLst>
                                      </p:cBhvr>
                                      <p:to>
                                        <p:strVal val="visible"/>
                                      </p:to>
                                    </p:set>
                                    <p:animEffect transition="in" filter="wipe(left)">
                                      <p:cBhvr>
                                        <p:cTn id="21" dur="500"/>
                                        <p:tgtEl>
                                          <p:spTgt spid="349187">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49187">
                                            <p:txEl>
                                              <p:pRg st="5" end="5"/>
                                            </p:txEl>
                                          </p:spTgt>
                                        </p:tgtEl>
                                        <p:attrNameLst>
                                          <p:attrName>style.visibility</p:attrName>
                                        </p:attrNameLst>
                                      </p:cBhvr>
                                      <p:to>
                                        <p:strVal val="visible"/>
                                      </p:to>
                                    </p:set>
                                    <p:animEffect transition="in" filter="wipe(left)">
                                      <p:cBhvr>
                                        <p:cTn id="24" dur="500"/>
                                        <p:tgtEl>
                                          <p:spTgt spid="34918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left)">
                                      <p:cBhvr>
                                        <p:cTn id="29" dur="500"/>
                                        <p:tgtEl>
                                          <p:spTgt spid="3">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left)">
                                      <p:cBhvr>
                                        <p:cTn id="35" dur="500"/>
                                        <p:tgtEl>
                                          <p:spTgt spid="3">
                                            <p:txEl>
                                              <p:pRg st="2" end="2"/>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left)">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autoUpdateAnimBg="0"/>
      <p:bldP spid="3" grpId="0" build="p"/>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endParaRPr lang="zh-CN" altLang="en-US" dirty="0"/>
          </a:p>
        </p:txBody>
      </p:sp>
      <p:sp>
        <p:nvSpPr>
          <p:cNvPr id="3" name="内容占位符 2"/>
          <p:cNvSpPr>
            <a:spLocks noGrp="1"/>
          </p:cNvSpPr>
          <p:nvPr>
            <p:ph idx="1"/>
          </p:nvPr>
        </p:nvSpPr>
        <p:spPr/>
        <p:txBody>
          <a:bodyPr/>
          <a:lstStyle/>
          <a:p>
            <a:pPr>
              <a:buNone/>
            </a:pPr>
            <a:r>
              <a:rPr lang="en-US" altLang="zh-CN" dirty="0">
                <a:latin typeface="Times New Roman" panose="02020603050405020304" pitchFamily="18" charset="0"/>
              </a:rPr>
              <a:t>3.1    Process Concept</a:t>
            </a:r>
          </a:p>
          <a:p>
            <a:pPr>
              <a:buNone/>
            </a:pPr>
            <a:r>
              <a:rPr lang="en-US" altLang="zh-CN" dirty="0">
                <a:latin typeface="Times New Roman" panose="02020603050405020304" pitchFamily="18" charset="0"/>
              </a:rPr>
              <a:t>3.2    Process Scheduling</a:t>
            </a:r>
          </a:p>
          <a:p>
            <a:pPr>
              <a:buNone/>
            </a:pPr>
            <a:r>
              <a:rPr lang="en-US" altLang="zh-CN" dirty="0">
                <a:latin typeface="Times New Roman" panose="02020603050405020304" pitchFamily="18" charset="0"/>
              </a:rPr>
              <a:t>3.3    Operations on Processes</a:t>
            </a:r>
          </a:p>
          <a:p>
            <a:pPr>
              <a:buNone/>
            </a:pPr>
            <a:r>
              <a:rPr lang="en-US" altLang="zh-CN" dirty="0">
                <a:latin typeface="Times New Roman" panose="02020603050405020304" pitchFamily="18" charset="0"/>
              </a:rPr>
              <a:t>3.4    </a:t>
            </a:r>
            <a:r>
              <a:rPr lang="en-US" altLang="zh-CN" dirty="0" err="1">
                <a:latin typeface="Times New Roman" panose="02020603050405020304" pitchFamily="18" charset="0"/>
              </a:rPr>
              <a:t>Interprocess</a:t>
            </a:r>
            <a:r>
              <a:rPr lang="en-US" altLang="zh-CN" dirty="0">
                <a:latin typeface="Times New Roman" panose="02020603050405020304" pitchFamily="18" charset="0"/>
              </a:rPr>
              <a:t> Communication</a:t>
            </a:r>
          </a:p>
          <a:p>
            <a:pPr>
              <a:buNone/>
            </a:pPr>
            <a:r>
              <a:rPr lang="en-US" altLang="zh-CN" dirty="0">
                <a:latin typeface="Times New Roman" panose="02020603050405020304" pitchFamily="18" charset="0"/>
              </a:rPr>
              <a:t>3.5    Example of IPC Systems</a:t>
            </a:r>
          </a:p>
          <a:p>
            <a:pPr>
              <a:buNone/>
            </a:pPr>
            <a:r>
              <a:rPr lang="en-US" altLang="zh-CN" dirty="0">
                <a:latin typeface="Times New Roman" panose="02020603050405020304" pitchFamily="18" charset="0"/>
              </a:rPr>
              <a:t>3.6    Communication in Client-Server Systems</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66D2CC7-F4CF-4117-A897-807AC786776F}" type="slidenum">
              <a:rPr lang="en-US" altLang="zh-CN" smtClean="0"/>
              <a:pPr/>
              <a:t>3</a:t>
            </a:fld>
            <a:endParaRPr lang="en-US" altLang="zh-CN"/>
          </a:p>
        </p:txBody>
      </p:sp>
    </p:spTree>
    <p:extLst>
      <p:ext uri="{BB962C8B-B14F-4D97-AF65-F5344CB8AC3E}">
        <p14:creationId xmlns:p14="http://schemas.microsoft.com/office/powerpoint/2010/main" val="3981072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 program forking a separate process</a:t>
            </a:r>
            <a:endParaRPr lang="zh-CN" altLang="en-US" dirty="0"/>
          </a:p>
        </p:txBody>
      </p:sp>
      <p:sp>
        <p:nvSpPr>
          <p:cNvPr id="4" name="灯片编号占位符 2"/>
          <p:cNvSpPr>
            <a:spLocks noGrp="1"/>
          </p:cNvSpPr>
          <p:nvPr>
            <p:ph type="sldNum" sz="quarter" idx="10"/>
          </p:nvPr>
        </p:nvSpPr>
        <p:spPr/>
        <p:txBody>
          <a:bodyPr/>
          <a:lstStyle/>
          <a:p>
            <a:fld id="{115A7C0A-9809-4D45-8587-788FCA0C374C}" type="slidenum">
              <a:rPr lang="en-US" altLang="zh-CN"/>
              <a:pPr/>
              <a:t>30</a:t>
            </a:fld>
            <a:endParaRPr lang="en-US" altLang="zh-CN"/>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l="383" t="33247" r="575" b="33249"/>
          <a:stretch>
            <a:fillRect/>
          </a:stretch>
        </p:blipFill>
        <p:spPr bwMode="auto">
          <a:xfrm>
            <a:off x="6816080" y="1088740"/>
            <a:ext cx="5085565" cy="1499019"/>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406400" y="1089360"/>
            <a:ext cx="7264775" cy="5580000"/>
          </a:xfrm>
          <a:prstGeom prst="rect">
            <a:avLst/>
          </a:prstGeom>
        </p:spPr>
        <p:txBody>
          <a:bodyPr>
            <a:normAutofit fontScale="62500" lnSpcReduction="20000"/>
          </a:bodyPr>
          <a:lstStyle>
            <a:lvl1pPr marL="342900" indent="-342900" algn="l" rtl="0" fontAlgn="base">
              <a:spcBef>
                <a:spcPct val="20000"/>
              </a:spcBef>
              <a:spcAft>
                <a:spcPct val="0"/>
              </a:spcAft>
              <a:buClr>
                <a:srgbClr val="0000FF"/>
              </a:buClr>
              <a:buSzPct val="70000"/>
              <a:buFont typeface="Monotype Sorts" pitchFamily="2" charset="2"/>
              <a:buChar char="n"/>
              <a:defRPr kumimoji="1" sz="2800" b="1">
                <a:solidFill>
                  <a:schemeClr val="tx1"/>
                </a:solidFill>
                <a:latin typeface="+mn-lt"/>
                <a:ea typeface="+mn-ea"/>
                <a:cs typeface="+mn-cs"/>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mn-lt"/>
                <a:ea typeface="+mn-ea"/>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mn-lt"/>
                <a:ea typeface="+mn-ea"/>
              </a:defRPr>
            </a:lvl3pPr>
            <a:lvl4pPr marL="1600200" indent="-228600" algn="l" rtl="0" fontAlgn="base">
              <a:spcBef>
                <a:spcPct val="20000"/>
              </a:spcBef>
              <a:spcAft>
                <a:spcPct val="0"/>
              </a:spcAft>
              <a:buChar char="–"/>
              <a:defRPr kumimoji="1" b="1">
                <a:solidFill>
                  <a:schemeClr val="tx1"/>
                </a:solidFill>
                <a:latin typeface="+mn-lt"/>
                <a:ea typeface="+mn-ea"/>
              </a:defRPr>
            </a:lvl4pPr>
            <a:lvl5pPr marL="2057400" indent="-228600" algn="l" rtl="0" fontAlgn="base">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marL="0" indent="0">
              <a:buNone/>
            </a:pPr>
            <a:r>
              <a:rPr lang="en-US" altLang="zh-CN" dirty="0">
                <a:latin typeface="Times New Roman" panose="02020603050405020304" pitchFamily="18" charset="0"/>
                <a:cs typeface="Times New Roman" panose="02020603050405020304" pitchFamily="18" charset="0"/>
              </a:rPr>
              <a:t>#include &lt;sys/</a:t>
            </a:r>
            <a:r>
              <a:rPr lang="en-US" altLang="zh-CN" dirty="0" err="1">
                <a:latin typeface="Times New Roman" panose="02020603050405020304" pitchFamily="18" charset="0"/>
                <a:cs typeface="Times New Roman" panose="02020603050405020304" pitchFamily="18" charset="0"/>
              </a:rPr>
              <a:t>types.h</a:t>
            </a:r>
            <a:r>
              <a:rPr lang="en-US" altLang="zh-CN" dirty="0">
                <a:latin typeface="Times New Roman" panose="02020603050405020304" pitchFamily="18" charset="0"/>
                <a:cs typeface="Times New Roman" panose="02020603050405020304" pitchFamily="18" charset="0"/>
              </a:rPr>
              <a:t>&gt;</a:t>
            </a:r>
          </a:p>
          <a:p>
            <a:pPr marL="0" indent="0">
              <a:buNone/>
            </a:pPr>
            <a:r>
              <a:rPr lang="en-US" altLang="zh-CN" dirty="0">
                <a:latin typeface="Times New Roman" panose="02020603050405020304" pitchFamily="18" charset="0"/>
                <a:cs typeface="Times New Roman" panose="02020603050405020304" pitchFamily="18" charset="0"/>
              </a:rPr>
              <a:t>#include &lt;</a:t>
            </a:r>
            <a:r>
              <a:rPr lang="en-US" altLang="zh-CN" dirty="0" err="1">
                <a:latin typeface="Times New Roman" panose="02020603050405020304" pitchFamily="18" charset="0"/>
                <a:cs typeface="Times New Roman" panose="02020603050405020304" pitchFamily="18" charset="0"/>
              </a:rPr>
              <a:t>stdio.h</a:t>
            </a:r>
            <a:r>
              <a:rPr lang="en-US" altLang="zh-CN" dirty="0">
                <a:latin typeface="Times New Roman" panose="02020603050405020304" pitchFamily="18" charset="0"/>
                <a:cs typeface="Times New Roman" panose="02020603050405020304" pitchFamily="18" charset="0"/>
              </a:rPr>
              <a:t>&gt;</a:t>
            </a:r>
          </a:p>
          <a:p>
            <a:pPr marL="0" indent="0">
              <a:buNone/>
            </a:pPr>
            <a:r>
              <a:rPr lang="en-US" altLang="zh-CN" dirty="0">
                <a:latin typeface="Times New Roman" panose="02020603050405020304" pitchFamily="18" charset="0"/>
                <a:cs typeface="Times New Roman" panose="02020603050405020304" pitchFamily="18" charset="0"/>
              </a:rPr>
              <a:t>#include &lt;</a:t>
            </a:r>
            <a:r>
              <a:rPr lang="en-US" altLang="zh-CN" dirty="0" err="1">
                <a:latin typeface="Times New Roman" panose="02020603050405020304" pitchFamily="18" charset="0"/>
                <a:cs typeface="Times New Roman" panose="02020603050405020304" pitchFamily="18" charset="0"/>
              </a:rPr>
              <a:t>unistd.h</a:t>
            </a:r>
            <a:r>
              <a:rPr lang="en-US" altLang="zh-CN" dirty="0">
                <a:latin typeface="Times New Roman" panose="02020603050405020304" pitchFamily="18" charset="0"/>
                <a:cs typeface="Times New Roman" panose="02020603050405020304" pitchFamily="18" charset="0"/>
              </a:rPr>
              <a:t>&gt;</a:t>
            </a:r>
          </a:p>
          <a:p>
            <a:pPr marL="0" indent="0">
              <a:buNone/>
            </a:pPr>
            <a:r>
              <a:rPr lang="en-US" altLang="zh-CN" dirty="0">
                <a:latin typeface="Times New Roman" panose="02020603050405020304" pitchFamily="18" charset="0"/>
                <a:cs typeface="Times New Roman" panose="02020603050405020304" pitchFamily="18" charset="0"/>
              </a:rPr>
              <a:t>void main( )</a:t>
            </a:r>
          </a:p>
          <a:p>
            <a:pPr marL="0" indent="0">
              <a:buNone/>
            </a:pPr>
            <a:r>
              <a:rPr lang="en-US" altLang="zh-CN" kern="0" dirty="0">
                <a:latin typeface="Times New Roman" panose="02020603050405020304" pitchFamily="18" charset="0"/>
                <a:cs typeface="Times New Roman" panose="02020603050405020304" pitchFamily="18" charset="0"/>
              </a:rPr>
              <a:t>{</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pid_t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pid</a:t>
            </a:r>
            <a:r>
              <a:rPr lang="en-US" altLang="zh-CN" dirty="0">
                <a:latin typeface="Times New Roman" panose="02020603050405020304" pitchFamily="18" charset="0"/>
                <a:cs typeface="Times New Roman" panose="02020603050405020304" pitchFamily="18" charset="0"/>
              </a:rPr>
              <a:t>;</a:t>
            </a:r>
          </a:p>
          <a:p>
            <a:pPr marL="0" indent="0">
              <a:buNone/>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pid</a:t>
            </a:r>
            <a:r>
              <a:rPr lang="en-US" altLang="zh-CN" dirty="0">
                <a:solidFill>
                  <a:srgbClr val="0000FF"/>
                </a:solidFill>
                <a:latin typeface="Times New Roman" panose="02020603050405020304" pitchFamily="18" charset="0"/>
                <a:cs typeface="Times New Roman" panose="02020603050405020304" pitchFamily="18" charset="0"/>
              </a:rPr>
              <a:t>=fork();     </a:t>
            </a:r>
            <a:r>
              <a:rPr lang="en-US" altLang="zh-CN" dirty="0">
                <a:latin typeface="Times New Roman" panose="02020603050405020304" pitchFamily="18" charset="0"/>
                <a:cs typeface="Times New Roman" panose="02020603050405020304" pitchFamily="18" charset="0"/>
              </a:rPr>
              <a:t>// fork a child process</a:t>
            </a:r>
          </a:p>
          <a:p>
            <a:pPr marL="0" indent="0">
              <a:buNone/>
            </a:pPr>
            <a:r>
              <a:rPr lang="en-US" altLang="zh-CN" dirty="0">
                <a:latin typeface="Times New Roman" panose="02020603050405020304" pitchFamily="18" charset="0"/>
                <a:cs typeface="Times New Roman" panose="02020603050405020304" pitchFamily="18" charset="0"/>
              </a:rPr>
              <a:t>    if (</a:t>
            </a:r>
            <a:r>
              <a:rPr lang="en-US" altLang="zh-CN" dirty="0" err="1">
                <a:latin typeface="Times New Roman" panose="02020603050405020304" pitchFamily="18" charset="0"/>
                <a:cs typeface="Times New Roman" panose="02020603050405020304" pitchFamily="18" charset="0"/>
              </a:rPr>
              <a:t>pid</a:t>
            </a:r>
            <a:r>
              <a:rPr lang="en-US" altLang="zh-CN" dirty="0">
                <a:latin typeface="Times New Roman" panose="02020603050405020304" pitchFamily="18" charset="0"/>
                <a:cs typeface="Times New Roman" panose="02020603050405020304" pitchFamily="18" charset="0"/>
              </a:rPr>
              <a:t>&lt;0) {      // error occurred</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fprientf</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stderr</a:t>
            </a:r>
            <a:r>
              <a:rPr lang="en-US" altLang="zh-CN" dirty="0">
                <a:latin typeface="Times New Roman" panose="02020603050405020304" pitchFamily="18" charset="0"/>
                <a:cs typeface="Times New Roman" panose="02020603050405020304" pitchFamily="18" charset="0"/>
              </a:rPr>
              <a:t>, “Fork failed”);</a:t>
            </a:r>
          </a:p>
          <a:p>
            <a:pPr marL="0" indent="0">
              <a:buNone/>
            </a:pPr>
            <a:r>
              <a:rPr lang="en-US" altLang="zh-CN" dirty="0">
                <a:latin typeface="Times New Roman" panose="02020603050405020304" pitchFamily="18" charset="0"/>
                <a:cs typeface="Times New Roman" panose="02020603050405020304" pitchFamily="18" charset="0"/>
              </a:rPr>
              <a:t>        exit(-1);</a:t>
            </a:r>
          </a:p>
          <a:p>
            <a:pPr marL="0" indent="0">
              <a:buNone/>
            </a:pPr>
            <a:r>
              <a:rPr lang="en-US" altLang="zh-CN" kern="0"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else if (</a:t>
            </a:r>
            <a:r>
              <a:rPr lang="en-US" altLang="zh-CN" dirty="0" err="1">
                <a:solidFill>
                  <a:srgbClr val="0000FF"/>
                </a:solidFill>
                <a:latin typeface="Times New Roman" panose="02020603050405020304" pitchFamily="18" charset="0"/>
                <a:cs typeface="Times New Roman" panose="02020603050405020304" pitchFamily="18" charset="0"/>
              </a:rPr>
              <a:t>pid</a:t>
            </a:r>
            <a:r>
              <a:rPr lang="en-US" altLang="zh-CN" dirty="0">
                <a:solidFill>
                  <a:srgbClr val="0000FF"/>
                </a:solidFill>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        // child process</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execlp</a:t>
            </a:r>
            <a:r>
              <a:rPr lang="en-US" altLang="zh-CN" dirty="0">
                <a:solidFill>
                  <a:srgbClr val="0000FF"/>
                </a:solidFill>
                <a:latin typeface="Times New Roman" panose="02020603050405020304" pitchFamily="18" charset="0"/>
                <a:cs typeface="Times New Roman" panose="02020603050405020304" pitchFamily="18" charset="0"/>
              </a:rPr>
              <a:t>(“/bin/ls”, “ls”, null);</a:t>
            </a:r>
          </a:p>
          <a:p>
            <a:pPr marL="0" indent="0">
              <a:buNone/>
            </a:pPr>
            <a:r>
              <a:rPr lang="en-US" altLang="zh-CN" kern="0" dirty="0">
                <a:solidFill>
                  <a:srgbClr val="0000FF"/>
                </a:solidFill>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else {             // parent process</a:t>
            </a:r>
          </a:p>
          <a:p>
            <a:pPr marL="0" indent="0">
              <a:buNone/>
            </a:pPr>
            <a:r>
              <a:rPr lang="en-US" altLang="zh-CN" dirty="0">
                <a:solidFill>
                  <a:srgbClr val="0000FF"/>
                </a:solidFill>
                <a:latin typeface="Times New Roman" panose="02020603050405020304" pitchFamily="18" charset="0"/>
                <a:cs typeface="Times New Roman" panose="02020603050405020304" pitchFamily="18" charset="0"/>
              </a:rPr>
              <a:t>        wait(null);  </a:t>
            </a:r>
            <a:r>
              <a:rPr lang="en-US" altLang="zh-CN" dirty="0">
                <a:latin typeface="Times New Roman" panose="02020603050405020304" pitchFamily="18" charset="0"/>
                <a:cs typeface="Times New Roman" panose="02020603050405020304" pitchFamily="18" charset="0"/>
              </a:rPr>
              <a:t>// parent process will wait for the child to complete</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printf</a:t>
            </a:r>
            <a:r>
              <a:rPr lang="en-US" altLang="zh-CN" dirty="0">
                <a:solidFill>
                  <a:srgbClr val="0000FF"/>
                </a:solidFill>
                <a:latin typeface="Times New Roman" panose="02020603050405020304" pitchFamily="18" charset="0"/>
                <a:cs typeface="Times New Roman" panose="02020603050405020304" pitchFamily="18" charset="0"/>
              </a:rPr>
              <a:t>(“Child Complete”);</a:t>
            </a:r>
          </a:p>
          <a:p>
            <a:pPr marL="0" indent="0">
              <a:buNone/>
            </a:pPr>
            <a:r>
              <a:rPr lang="en-US" altLang="zh-CN" dirty="0">
                <a:latin typeface="Times New Roman" panose="02020603050405020304" pitchFamily="18" charset="0"/>
                <a:cs typeface="Times New Roman" panose="02020603050405020304" pitchFamily="18" charset="0"/>
              </a:rPr>
              <a:t>        exit(0);</a:t>
            </a:r>
          </a:p>
          <a:p>
            <a:pPr marL="0" indent="0">
              <a:buNone/>
            </a:pPr>
            <a:r>
              <a:rPr lang="en-US" altLang="zh-CN" kern="0" dirty="0">
                <a:latin typeface="Times New Roman" panose="02020603050405020304" pitchFamily="18" charset="0"/>
                <a:cs typeface="Times New Roman" panose="02020603050405020304" pitchFamily="18" charset="0"/>
              </a:rPr>
              <a:t>    }</a:t>
            </a:r>
          </a:p>
          <a:p>
            <a:pPr marL="0" indent="0">
              <a:buNone/>
            </a:pPr>
            <a:r>
              <a:rPr lang="en-US" altLang="zh-CN" kern="0" dirty="0">
                <a:latin typeface="Times New Roman" panose="02020603050405020304" pitchFamily="18" charset="0"/>
                <a:cs typeface="Times New Roman" panose="02020603050405020304" pitchFamily="18" charset="0"/>
              </a:rPr>
              <a:t>}</a:t>
            </a:r>
          </a:p>
        </p:txBody>
      </p:sp>
      <p:pic>
        <p:nvPicPr>
          <p:cNvPr id="6" name="内容占位符 4">
            <a:extLst>
              <a:ext uri="{FF2B5EF4-FFF2-40B4-BE49-F238E27FC236}">
                <a16:creationId xmlns:a16="http://schemas.microsoft.com/office/drawing/2014/main" id="{53CCF332-95BD-F009-6C07-C5405835E1F9}"/>
              </a:ext>
            </a:extLst>
          </p:cNvPr>
          <p:cNvPicPr>
            <a:picLocks noChangeAspect="1"/>
          </p:cNvPicPr>
          <p:nvPr/>
        </p:nvPicPr>
        <p:blipFill>
          <a:blip r:embed="rId4"/>
          <a:stretch>
            <a:fillRect/>
          </a:stretch>
        </p:blipFill>
        <p:spPr>
          <a:xfrm>
            <a:off x="6850529" y="2843935"/>
            <a:ext cx="5062841" cy="2174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C program forking a separate process</a:t>
            </a:r>
            <a:endParaRPr lang="zh-CN" altLang="en-US" dirty="0"/>
          </a:p>
        </p:txBody>
      </p:sp>
      <p:pic>
        <p:nvPicPr>
          <p:cNvPr id="8" name="Picture 2">
            <a:extLst>
              <a:ext uri="{FF2B5EF4-FFF2-40B4-BE49-F238E27FC236}">
                <a16:creationId xmlns:a16="http://schemas.microsoft.com/office/drawing/2014/main" id="{98FA804D-0577-4384-BAB5-47BCB20D2B2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60000" y="909340"/>
            <a:ext cx="5567376"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内容占位符 8">
            <a:extLst>
              <a:ext uri="{FF2B5EF4-FFF2-40B4-BE49-F238E27FC236}">
                <a16:creationId xmlns:a16="http://schemas.microsoft.com/office/drawing/2014/main" id="{AAB1B6CE-6FFC-42DD-8632-DF725C75B7F7}"/>
              </a:ext>
            </a:extLst>
          </p:cNvPr>
          <p:cNvPicPr>
            <a:picLocks noGrp="1"/>
          </p:cNvPicPr>
          <p:nvPr>
            <p:ph sz="half" idx="2"/>
          </p:nvPr>
        </p:nvPicPr>
        <p:blipFill>
          <a:blip r:embed="rId3"/>
          <a:stretch>
            <a:fillRect/>
          </a:stretch>
        </p:blipFill>
        <p:spPr>
          <a:xfrm>
            <a:off x="6186010" y="3053288"/>
            <a:ext cx="5689600" cy="1562636"/>
          </a:xfrm>
          <a:prstGeom prst="rect">
            <a:avLst/>
          </a:prstGeom>
        </p:spPr>
      </p:pic>
      <p:sp>
        <p:nvSpPr>
          <p:cNvPr id="3" name="灯片编号占位符 2"/>
          <p:cNvSpPr>
            <a:spLocks noGrp="1"/>
          </p:cNvSpPr>
          <p:nvPr>
            <p:ph type="sldNum" sz="quarter" idx="10"/>
          </p:nvPr>
        </p:nvSpPr>
        <p:spPr/>
        <p:txBody>
          <a:bodyPr/>
          <a:lstStyle/>
          <a:p>
            <a:fld id="{B46DCD4B-A773-44AB-A5AF-CE3CB9FE704A}" type="slidenum">
              <a:rPr lang="en-US" altLang="zh-CN" smtClean="0"/>
              <a:pPr/>
              <a:t>31</a:t>
            </a:fld>
            <a:endParaRPr lang="en-US" altLang="zh-CN"/>
          </a:p>
        </p:txBody>
      </p:sp>
      <p:sp>
        <p:nvSpPr>
          <p:cNvPr id="4" name="云形 3">
            <a:hlinkClick r:id="rId4" action="ppaction://hlinksldjump"/>
            <a:extLst>
              <a:ext uri="{FF2B5EF4-FFF2-40B4-BE49-F238E27FC236}">
                <a16:creationId xmlns:a16="http://schemas.microsoft.com/office/drawing/2014/main" id="{E8F560D4-90CF-B281-B32C-6009B4AEB3C4}"/>
              </a:ext>
            </a:extLst>
          </p:cNvPr>
          <p:cNvSpPr/>
          <p:nvPr/>
        </p:nvSpPr>
        <p:spPr bwMode="auto">
          <a:xfrm>
            <a:off x="8571275" y="5454225"/>
            <a:ext cx="2835075" cy="90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A3: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endPar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Exec</a:t>
            </a:r>
            <a:r>
              <a:rPr lang="en-US" altLang="zh-CN" sz="2000" b="1" dirty="0">
                <a:solidFill>
                  <a:srgbClr val="0000FF"/>
                </a:solidFill>
                <a:ea typeface="楷体" panose="02010609060101010101" pitchFamily="49" charset="-122"/>
                <a:cs typeface="Times New Roman" panose="02020603050405020304" pitchFamily="18" charset="0"/>
              </a:rPr>
              <a:t>()</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476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ltLang="zh-CN" sz="3200" dirty="0"/>
              <a:t>Creating a separate process using the win32 API</a:t>
            </a:r>
          </a:p>
        </p:txBody>
      </p:sp>
      <p:sp>
        <p:nvSpPr>
          <p:cNvPr id="360451" name="Rectangle 3"/>
          <p:cNvSpPr>
            <a:spLocks noGrp="1" noChangeArrowheads="1"/>
          </p:cNvSpPr>
          <p:nvPr>
            <p:ph sz="half" idx="1"/>
          </p:nvPr>
        </p:nvSpPr>
        <p:spPr/>
        <p:txBody>
          <a:bodyPr/>
          <a:lstStyle/>
          <a:p>
            <a:pPr>
              <a:buFont typeface="Monotype Sorts" pitchFamily="2" charset="2"/>
              <a:buNone/>
            </a:pPr>
            <a:r>
              <a:rPr lang="en-US" altLang="zh-CN" sz="2000" dirty="0"/>
              <a:t>#include &lt;</a:t>
            </a:r>
            <a:r>
              <a:rPr lang="en-US" altLang="zh-CN" sz="2000" dirty="0" err="1"/>
              <a:t>windows.h</a:t>
            </a:r>
            <a:r>
              <a:rPr lang="en-US" altLang="zh-CN" sz="2000" dirty="0"/>
              <a:t>&gt;</a:t>
            </a:r>
          </a:p>
          <a:p>
            <a:pPr>
              <a:buFont typeface="Monotype Sorts" pitchFamily="2" charset="2"/>
              <a:buNone/>
            </a:pPr>
            <a:r>
              <a:rPr lang="en-US" altLang="zh-CN" sz="2000" dirty="0"/>
              <a:t>#include &lt;</a:t>
            </a:r>
            <a:r>
              <a:rPr lang="en-US" altLang="zh-CN" sz="2000" dirty="0" err="1"/>
              <a:t>stdio.h</a:t>
            </a:r>
            <a:r>
              <a:rPr lang="en-US" altLang="zh-CN" sz="2000" dirty="0"/>
              <a:t>&gt;</a:t>
            </a:r>
          </a:p>
          <a:p>
            <a:pPr>
              <a:buFont typeface="Monotype Sorts" pitchFamily="2" charset="2"/>
              <a:buNone/>
            </a:pPr>
            <a:r>
              <a:rPr lang="en-US" altLang="zh-CN" sz="2000" dirty="0" err="1"/>
              <a:t>int</a:t>
            </a:r>
            <a:r>
              <a:rPr lang="en-US" altLang="zh-CN" sz="2000" dirty="0"/>
              <a:t> main( VOID )</a:t>
            </a:r>
          </a:p>
          <a:p>
            <a:pPr>
              <a:buFont typeface="Monotype Sorts" pitchFamily="2" charset="2"/>
              <a:buNone/>
            </a:pPr>
            <a:r>
              <a:rPr lang="en-US" altLang="zh-CN" sz="2000" dirty="0"/>
              <a:t>{</a:t>
            </a:r>
          </a:p>
          <a:p>
            <a:pPr>
              <a:buFont typeface="Monotype Sorts" pitchFamily="2" charset="2"/>
              <a:buNone/>
            </a:pPr>
            <a:r>
              <a:rPr lang="en-US" altLang="zh-CN" sz="2000" dirty="0"/>
              <a:t>	STARTUPINFO </a:t>
            </a:r>
            <a:r>
              <a:rPr lang="en-US" altLang="zh-CN" sz="2000" dirty="0" err="1"/>
              <a:t>si</a:t>
            </a:r>
            <a:r>
              <a:rPr lang="en-US" altLang="zh-CN" sz="2000" dirty="0"/>
              <a:t>;    </a:t>
            </a:r>
          </a:p>
          <a:p>
            <a:pPr>
              <a:buFont typeface="Monotype Sorts" pitchFamily="2" charset="2"/>
              <a:buNone/>
            </a:pPr>
            <a:r>
              <a:rPr lang="en-US" altLang="zh-CN" sz="2000" dirty="0"/>
              <a:t>     PROCESS_INFORMATION pi;</a:t>
            </a:r>
          </a:p>
          <a:p>
            <a:pPr>
              <a:buFont typeface="Monotype Sorts" pitchFamily="2" charset="2"/>
              <a:buNone/>
            </a:pPr>
            <a:r>
              <a:rPr lang="en-US" altLang="zh-CN" sz="2000" dirty="0"/>
              <a:t>     </a:t>
            </a:r>
            <a:r>
              <a:rPr lang="en-US" altLang="zh-CN" sz="2000" dirty="0" err="1">
                <a:solidFill>
                  <a:srgbClr val="0000FF"/>
                </a:solidFill>
              </a:rPr>
              <a:t>ZeroMemory</a:t>
            </a:r>
            <a:r>
              <a:rPr lang="en-US" altLang="zh-CN" sz="2000" dirty="0"/>
              <a:t>( &amp;</a:t>
            </a:r>
            <a:r>
              <a:rPr lang="en-US" altLang="zh-CN" sz="2000" dirty="0" err="1"/>
              <a:t>si</a:t>
            </a:r>
            <a:r>
              <a:rPr lang="en-US" altLang="zh-CN" sz="2000" dirty="0"/>
              <a:t>, </a:t>
            </a:r>
            <a:r>
              <a:rPr lang="en-US" altLang="zh-CN" sz="2000" dirty="0" err="1"/>
              <a:t>sizeof</a:t>
            </a:r>
            <a:r>
              <a:rPr lang="en-US" altLang="zh-CN" sz="2000" dirty="0"/>
              <a:t>(</a:t>
            </a:r>
            <a:r>
              <a:rPr lang="en-US" altLang="zh-CN" sz="2000" dirty="0" err="1"/>
              <a:t>si</a:t>
            </a:r>
            <a:r>
              <a:rPr lang="en-US" altLang="zh-CN" sz="2000" dirty="0"/>
              <a:t>) );     </a:t>
            </a:r>
          </a:p>
          <a:p>
            <a:pPr>
              <a:buFont typeface="Monotype Sorts" pitchFamily="2" charset="2"/>
              <a:buNone/>
            </a:pPr>
            <a:r>
              <a:rPr lang="en-US" altLang="zh-CN" sz="2000" dirty="0"/>
              <a:t>     </a:t>
            </a:r>
            <a:r>
              <a:rPr lang="en-US" altLang="zh-CN" sz="2000" dirty="0" err="1"/>
              <a:t>si.cb</a:t>
            </a:r>
            <a:r>
              <a:rPr lang="en-US" altLang="zh-CN" sz="2000" dirty="0"/>
              <a:t> = </a:t>
            </a:r>
            <a:r>
              <a:rPr lang="en-US" altLang="zh-CN" sz="2000" dirty="0" err="1"/>
              <a:t>sizeof</a:t>
            </a:r>
            <a:r>
              <a:rPr lang="en-US" altLang="zh-CN" sz="2000" dirty="0"/>
              <a:t>(</a:t>
            </a:r>
            <a:r>
              <a:rPr lang="en-US" altLang="zh-CN" sz="2000" dirty="0" err="1"/>
              <a:t>si</a:t>
            </a:r>
            <a:r>
              <a:rPr lang="en-US" altLang="zh-CN" sz="2000" dirty="0"/>
              <a:t>);</a:t>
            </a:r>
          </a:p>
          <a:p>
            <a:pPr>
              <a:buFont typeface="Monotype Sorts" pitchFamily="2" charset="2"/>
              <a:buNone/>
            </a:pPr>
            <a:r>
              <a:rPr lang="en-US" altLang="zh-CN" sz="2000" dirty="0"/>
              <a:t>     </a:t>
            </a:r>
            <a:r>
              <a:rPr lang="en-US" altLang="zh-CN" sz="2000" dirty="0" err="1">
                <a:solidFill>
                  <a:srgbClr val="0000FF"/>
                </a:solidFill>
              </a:rPr>
              <a:t>ZeroMemory</a:t>
            </a:r>
            <a:r>
              <a:rPr lang="en-US" altLang="zh-CN" sz="2000" dirty="0"/>
              <a:t>( &amp;pi, </a:t>
            </a:r>
            <a:r>
              <a:rPr lang="en-US" altLang="zh-CN" sz="2000" dirty="0" err="1"/>
              <a:t>sizeof</a:t>
            </a:r>
            <a:r>
              <a:rPr lang="en-US" altLang="zh-CN" sz="2000" dirty="0"/>
              <a:t>(pi) ); </a:t>
            </a:r>
          </a:p>
          <a:p>
            <a:pPr>
              <a:buFont typeface="Monotype Sorts" pitchFamily="2" charset="2"/>
              <a:buNone/>
            </a:pPr>
            <a:r>
              <a:rPr lang="en-US" altLang="zh-CN" sz="2000" dirty="0"/>
              <a:t>     </a:t>
            </a:r>
          </a:p>
        </p:txBody>
      </p:sp>
      <p:sp>
        <p:nvSpPr>
          <p:cNvPr id="5" name="内容占位符 4">
            <a:extLst>
              <a:ext uri="{FF2B5EF4-FFF2-40B4-BE49-F238E27FC236}">
                <a16:creationId xmlns:a16="http://schemas.microsoft.com/office/drawing/2014/main" id="{D1042133-4ADB-4087-9AC4-B8031E71AC27}"/>
              </a:ext>
            </a:extLst>
          </p:cNvPr>
          <p:cNvSpPr>
            <a:spLocks noGrp="1"/>
          </p:cNvSpPr>
          <p:nvPr>
            <p:ph sz="half" idx="2"/>
          </p:nvPr>
        </p:nvSpPr>
        <p:spPr>
          <a:xfrm>
            <a:off x="5735960" y="998730"/>
            <a:ext cx="6255696" cy="5535615"/>
          </a:xfrm>
          <a:solidFill>
            <a:schemeClr val="bg1"/>
          </a:solidFill>
        </p:spPr>
        <p:txBody>
          <a:bodyPr>
            <a:noAutofit/>
          </a:bodyPr>
          <a:lstStyle/>
          <a:p>
            <a:pPr>
              <a:spcBef>
                <a:spcPts val="0"/>
              </a:spcBef>
              <a:buFont typeface="Monotype Sorts" pitchFamily="2" charset="2"/>
              <a:buNone/>
            </a:pPr>
            <a:r>
              <a:rPr lang="en-US" altLang="zh-CN" sz="2000" dirty="0"/>
              <a:t>if ( !</a:t>
            </a:r>
            <a:r>
              <a:rPr lang="en-US" altLang="zh-CN" sz="2000" dirty="0" err="1">
                <a:solidFill>
                  <a:srgbClr val="0000FF"/>
                </a:solidFill>
              </a:rPr>
              <a:t>CreateProcess</a:t>
            </a:r>
            <a:r>
              <a:rPr lang="en-US" altLang="zh-CN" sz="2000" dirty="0">
                <a:solidFill>
                  <a:srgbClr val="0000FF"/>
                </a:solidFill>
              </a:rPr>
              <a:t> </a:t>
            </a:r>
            <a:r>
              <a:rPr lang="en-US" altLang="zh-CN" sz="2000" dirty="0"/>
              <a:t>( NULL,   // use command line</a:t>
            </a:r>
          </a:p>
          <a:p>
            <a:pPr>
              <a:spcBef>
                <a:spcPts val="0"/>
              </a:spcBef>
              <a:buFont typeface="Monotype Sorts" pitchFamily="2" charset="2"/>
              <a:buNone/>
            </a:pPr>
            <a:r>
              <a:rPr lang="en-US" altLang="zh-CN" sz="2000" dirty="0"/>
              <a:t>        "C:\\WINDOWS\\system32\\</a:t>
            </a:r>
            <a:r>
              <a:rPr lang="en-US" altLang="zh-CN" sz="2000" dirty="0">
                <a:solidFill>
                  <a:srgbClr val="FF0000"/>
                </a:solidFill>
              </a:rPr>
              <a:t>mspaint.exe</a:t>
            </a:r>
            <a:r>
              <a:rPr lang="en-US" altLang="zh-CN" sz="2000" dirty="0"/>
              <a:t>",    </a:t>
            </a:r>
          </a:p>
          <a:p>
            <a:pPr>
              <a:spcBef>
                <a:spcPts val="0"/>
              </a:spcBef>
              <a:buFont typeface="Monotype Sorts" pitchFamily="2" charset="2"/>
              <a:buNone/>
            </a:pPr>
            <a:r>
              <a:rPr lang="en-US" altLang="zh-CN" sz="2000" dirty="0"/>
              <a:t>          NULL,           // don’t inherit process handle</a:t>
            </a:r>
          </a:p>
          <a:p>
            <a:pPr>
              <a:spcBef>
                <a:spcPts val="0"/>
              </a:spcBef>
              <a:buNone/>
            </a:pPr>
            <a:r>
              <a:rPr lang="en-US" altLang="zh-CN" sz="2000" dirty="0"/>
              <a:t>          NULL,           // don’t inherit thread handle</a:t>
            </a:r>
          </a:p>
          <a:p>
            <a:pPr>
              <a:spcBef>
                <a:spcPts val="0"/>
              </a:spcBef>
              <a:buFont typeface="Monotype Sorts" pitchFamily="2" charset="2"/>
              <a:buNone/>
            </a:pPr>
            <a:r>
              <a:rPr lang="en-US" altLang="zh-CN" sz="2000" dirty="0"/>
              <a:t>          FALSE,         // disable handle inheritance</a:t>
            </a:r>
          </a:p>
          <a:p>
            <a:pPr>
              <a:spcBef>
                <a:spcPts val="0"/>
              </a:spcBef>
              <a:buFont typeface="Monotype Sorts" pitchFamily="2" charset="2"/>
              <a:buNone/>
            </a:pPr>
            <a:r>
              <a:rPr lang="en-US" altLang="zh-CN" sz="2000" dirty="0"/>
              <a:t>          0,                    // no creation flags.</a:t>
            </a:r>
          </a:p>
          <a:p>
            <a:pPr>
              <a:spcBef>
                <a:spcPts val="0"/>
              </a:spcBef>
              <a:buFont typeface="Monotype Sorts" pitchFamily="2" charset="2"/>
              <a:buNone/>
            </a:pPr>
            <a:r>
              <a:rPr lang="en-US" altLang="zh-CN" sz="2000" dirty="0"/>
              <a:t>          NULL,           // use parent's environment block</a:t>
            </a:r>
          </a:p>
          <a:p>
            <a:pPr>
              <a:spcBef>
                <a:spcPts val="0"/>
              </a:spcBef>
              <a:buFont typeface="Monotype Sorts" pitchFamily="2" charset="2"/>
              <a:buNone/>
            </a:pPr>
            <a:r>
              <a:rPr lang="en-US" altLang="zh-CN" sz="2000" dirty="0"/>
              <a:t>          NULL,           // use parent's existing directory</a:t>
            </a:r>
          </a:p>
          <a:p>
            <a:pPr>
              <a:spcBef>
                <a:spcPts val="0"/>
              </a:spcBef>
              <a:buFont typeface="Monotype Sorts" pitchFamily="2" charset="2"/>
              <a:buNone/>
            </a:pPr>
            <a:r>
              <a:rPr lang="en-US" altLang="zh-CN" sz="2000" dirty="0"/>
              <a:t>          </a:t>
            </a:r>
            <a:r>
              <a:rPr lang="en-US" altLang="zh-CN" sz="2000" dirty="0">
                <a:solidFill>
                  <a:srgbClr val="FF0000"/>
                </a:solidFill>
              </a:rPr>
              <a:t>&amp;</a:t>
            </a:r>
            <a:r>
              <a:rPr lang="en-US" altLang="zh-CN" sz="2000" dirty="0" err="1">
                <a:solidFill>
                  <a:srgbClr val="FF0000"/>
                </a:solidFill>
              </a:rPr>
              <a:t>si</a:t>
            </a:r>
            <a:r>
              <a:rPr lang="en-US" altLang="zh-CN" sz="2000" dirty="0">
                <a:solidFill>
                  <a:srgbClr val="FF0000"/>
                </a:solidFill>
              </a:rPr>
              <a:t>,                </a:t>
            </a:r>
            <a:endParaRPr lang="en-US" altLang="zh-CN" sz="2000" dirty="0"/>
          </a:p>
          <a:p>
            <a:pPr>
              <a:spcBef>
                <a:spcPts val="0"/>
              </a:spcBef>
              <a:buFont typeface="Monotype Sorts" pitchFamily="2" charset="2"/>
              <a:buNone/>
            </a:pPr>
            <a:r>
              <a:rPr lang="en-US" altLang="zh-CN" sz="2000" dirty="0"/>
              <a:t>          </a:t>
            </a:r>
            <a:r>
              <a:rPr lang="en-US" altLang="zh-CN" sz="2000" dirty="0">
                <a:solidFill>
                  <a:srgbClr val="FF0000"/>
                </a:solidFill>
              </a:rPr>
              <a:t>&amp;pi </a:t>
            </a:r>
            <a:r>
              <a:rPr lang="en-US" altLang="zh-CN" sz="2000" dirty="0"/>
              <a:t>) )  </a:t>
            </a:r>
          </a:p>
          <a:p>
            <a:pPr>
              <a:spcBef>
                <a:spcPts val="0"/>
              </a:spcBef>
              <a:buFont typeface="Monotype Sorts" pitchFamily="2" charset="2"/>
              <a:buNone/>
            </a:pPr>
            <a:r>
              <a:rPr lang="en-US" altLang="zh-CN" sz="2000" dirty="0"/>
              <a:t>    {        </a:t>
            </a:r>
            <a:r>
              <a:rPr lang="en-US" altLang="zh-CN" sz="2000" dirty="0" err="1"/>
              <a:t>fprintf</a:t>
            </a:r>
            <a:r>
              <a:rPr lang="en-US" altLang="zh-CN" sz="2000" dirty="0"/>
              <a:t>( stderr, "Create Process failed \n" );</a:t>
            </a:r>
          </a:p>
          <a:p>
            <a:pPr>
              <a:spcBef>
                <a:spcPts val="0"/>
              </a:spcBef>
              <a:buFont typeface="Monotype Sorts" pitchFamily="2" charset="2"/>
              <a:buNone/>
            </a:pPr>
            <a:r>
              <a:rPr lang="en-US" altLang="zh-CN" sz="2000" dirty="0"/>
              <a:t>             return -1;   </a:t>
            </a:r>
          </a:p>
          <a:p>
            <a:pPr>
              <a:spcBef>
                <a:spcPts val="0"/>
              </a:spcBef>
              <a:buFont typeface="Monotype Sorts" pitchFamily="2" charset="2"/>
              <a:buNone/>
            </a:pPr>
            <a:r>
              <a:rPr lang="en-US" altLang="zh-CN" sz="2000" dirty="0"/>
              <a:t>    }</a:t>
            </a:r>
          </a:p>
          <a:p>
            <a:pPr>
              <a:spcBef>
                <a:spcPts val="0"/>
              </a:spcBef>
              <a:buFont typeface="Monotype Sorts" pitchFamily="2" charset="2"/>
              <a:buNone/>
            </a:pPr>
            <a:r>
              <a:rPr lang="en-US" altLang="zh-CN" sz="2000" dirty="0" err="1">
                <a:solidFill>
                  <a:srgbClr val="0000FF"/>
                </a:solidFill>
              </a:rPr>
              <a:t>WaitForSingleObject</a:t>
            </a:r>
            <a:r>
              <a:rPr lang="en-US" altLang="zh-CN" sz="2000" dirty="0"/>
              <a:t>( </a:t>
            </a:r>
            <a:r>
              <a:rPr lang="en-US" altLang="zh-CN" sz="2000" dirty="0" err="1"/>
              <a:t>pi.hProcess</a:t>
            </a:r>
            <a:r>
              <a:rPr lang="en-US" altLang="zh-CN" sz="2000" dirty="0"/>
              <a:t>, INFINITE ); </a:t>
            </a:r>
          </a:p>
          <a:p>
            <a:pPr>
              <a:spcBef>
                <a:spcPts val="0"/>
              </a:spcBef>
              <a:buFont typeface="Monotype Sorts" pitchFamily="2" charset="2"/>
              <a:buNone/>
            </a:pPr>
            <a:r>
              <a:rPr lang="en-US" altLang="zh-CN" sz="2000" dirty="0" err="1"/>
              <a:t>printf</a:t>
            </a:r>
            <a:r>
              <a:rPr lang="en-US" altLang="zh-CN" sz="2000" dirty="0"/>
              <a:t>("Child Complete");</a:t>
            </a:r>
          </a:p>
          <a:p>
            <a:pPr>
              <a:spcBef>
                <a:spcPts val="0"/>
              </a:spcBef>
              <a:buFont typeface="Monotype Sorts" pitchFamily="2" charset="2"/>
              <a:buNone/>
            </a:pPr>
            <a:r>
              <a:rPr lang="en-US" altLang="zh-CN" sz="2000" dirty="0" err="1">
                <a:solidFill>
                  <a:srgbClr val="0000FF"/>
                </a:solidFill>
              </a:rPr>
              <a:t>CloseHandle</a:t>
            </a:r>
            <a:r>
              <a:rPr lang="en-US" altLang="zh-CN" sz="2000" dirty="0"/>
              <a:t>( </a:t>
            </a:r>
            <a:r>
              <a:rPr lang="en-US" altLang="zh-CN" sz="2000" dirty="0" err="1"/>
              <a:t>pi.hProcess</a:t>
            </a:r>
            <a:r>
              <a:rPr lang="en-US" altLang="zh-CN" sz="2000" dirty="0"/>
              <a:t> );   </a:t>
            </a:r>
          </a:p>
          <a:p>
            <a:pPr>
              <a:spcBef>
                <a:spcPts val="0"/>
              </a:spcBef>
              <a:buFont typeface="Monotype Sorts" pitchFamily="2" charset="2"/>
              <a:buNone/>
            </a:pPr>
            <a:r>
              <a:rPr lang="en-US" altLang="zh-CN" sz="2000" dirty="0" err="1">
                <a:solidFill>
                  <a:srgbClr val="0000FF"/>
                </a:solidFill>
              </a:rPr>
              <a:t>CloseHandle</a:t>
            </a:r>
            <a:r>
              <a:rPr lang="en-US" altLang="zh-CN" sz="2000" dirty="0"/>
              <a:t>( </a:t>
            </a:r>
            <a:r>
              <a:rPr lang="en-US" altLang="zh-CN" sz="2000" dirty="0" err="1"/>
              <a:t>pi.hThread</a:t>
            </a:r>
            <a:r>
              <a:rPr lang="en-US" altLang="zh-CN" sz="2000" dirty="0"/>
              <a:t> );</a:t>
            </a:r>
          </a:p>
          <a:p>
            <a:pPr>
              <a:spcBef>
                <a:spcPts val="0"/>
              </a:spcBef>
              <a:buFont typeface="Monotype Sorts" pitchFamily="2" charset="2"/>
              <a:buNone/>
            </a:pPr>
            <a:r>
              <a:rPr lang="en-US" altLang="zh-CN" sz="2000" dirty="0"/>
              <a:t>}</a:t>
            </a:r>
          </a:p>
          <a:p>
            <a:pPr>
              <a:spcBef>
                <a:spcPts val="0"/>
              </a:spcBef>
            </a:pPr>
            <a:endParaRPr lang="zh-CN" altLang="en-US" sz="2000" dirty="0"/>
          </a:p>
        </p:txBody>
      </p:sp>
      <p:sp>
        <p:nvSpPr>
          <p:cNvPr id="4" name="灯片编号占位符 3"/>
          <p:cNvSpPr>
            <a:spLocks noGrp="1"/>
          </p:cNvSpPr>
          <p:nvPr>
            <p:ph type="sldNum" sz="quarter" idx="10"/>
          </p:nvPr>
        </p:nvSpPr>
        <p:spPr/>
        <p:txBody>
          <a:bodyPr/>
          <a:lstStyle/>
          <a:p>
            <a:fld id="{A5342981-4384-4CCD-BCE7-C1C1375CC1CF}" type="slidenum">
              <a:rPr lang="en-US" altLang="zh-CN"/>
              <a:pPr/>
              <a:t>32</a:t>
            </a:fld>
            <a:endParaRPr lang="en-US" altLang="zh-CN"/>
          </a:p>
        </p:txBody>
      </p:sp>
      <p:sp>
        <p:nvSpPr>
          <p:cNvPr id="2" name="矩形标注 1"/>
          <p:cNvSpPr/>
          <p:nvPr/>
        </p:nvSpPr>
        <p:spPr bwMode="auto">
          <a:xfrm>
            <a:off x="2585610" y="1538790"/>
            <a:ext cx="1665185" cy="720080"/>
          </a:xfrm>
          <a:prstGeom prst="wedgeRectCallout">
            <a:avLst>
              <a:gd name="adj1" fmla="val -53626"/>
              <a:gd name="adj2" fmla="val 101058"/>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600" b="1" dirty="0">
                <a:ea typeface="楷体" panose="02010609060101010101" pitchFamily="49" charset="-122"/>
                <a:cs typeface="Times New Roman" panose="02020603050405020304" pitchFamily="18" charset="0"/>
              </a:rPr>
              <a:t>用于指定新进程的主窗口特性</a:t>
            </a:r>
          </a:p>
        </p:txBody>
      </p:sp>
      <p:sp>
        <p:nvSpPr>
          <p:cNvPr id="3" name="矩形标注 2"/>
          <p:cNvSpPr/>
          <p:nvPr/>
        </p:nvSpPr>
        <p:spPr bwMode="auto">
          <a:xfrm>
            <a:off x="4385810" y="2078851"/>
            <a:ext cx="1215135" cy="900100"/>
          </a:xfrm>
          <a:prstGeom prst="wedgeRectCallout">
            <a:avLst>
              <a:gd name="adj1" fmla="val -93551"/>
              <a:gd name="adj2" fmla="val 58180"/>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zh-CN" altLang="en-US" sz="1600" b="1" dirty="0">
                <a:ea typeface="楷体" panose="02010609060101010101" pitchFamily="49" charset="-122"/>
                <a:cs typeface="Times New Roman" panose="02020603050405020304" pitchFamily="18" charset="0"/>
              </a:rPr>
              <a:t>返回有关新进程及其主线程的信息</a:t>
            </a:r>
          </a:p>
        </p:txBody>
      </p:sp>
      <p:sp>
        <p:nvSpPr>
          <p:cNvPr id="8" name="五边形 3">
            <a:extLst>
              <a:ext uri="{FF2B5EF4-FFF2-40B4-BE49-F238E27FC236}">
                <a16:creationId xmlns:a16="http://schemas.microsoft.com/office/drawing/2014/main" id="{EE096F31-EB69-40FF-8F02-55D892136053}"/>
              </a:ext>
            </a:extLst>
          </p:cNvPr>
          <p:cNvSpPr/>
          <p:nvPr/>
        </p:nvSpPr>
        <p:spPr bwMode="auto">
          <a:xfrm>
            <a:off x="10191455" y="6372375"/>
            <a:ext cx="1980220" cy="432000"/>
          </a:xfrm>
          <a:prstGeom prst="homePlat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2000" b="1" dirty="0"/>
              <a:t>create process</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5FB9ABAD-9A7C-C286-743F-DB44A267A627}"/>
              </a:ext>
            </a:extLst>
          </p:cNvPr>
          <p:cNvPicPr>
            <a:picLocks noGrp="1" noChangeAspect="1"/>
          </p:cNvPicPr>
          <p:nvPr>
            <p:ph idx="1"/>
          </p:nvPr>
        </p:nvPicPr>
        <p:blipFill>
          <a:blip r:embed="rId2"/>
          <a:stretch>
            <a:fillRect/>
          </a:stretch>
        </p:blipFill>
        <p:spPr>
          <a:xfrm>
            <a:off x="434274" y="953725"/>
            <a:ext cx="8137001" cy="5580062"/>
          </a:xfrm>
        </p:spPr>
      </p:pic>
      <p:sp>
        <p:nvSpPr>
          <p:cNvPr id="2" name="标题 1"/>
          <p:cNvSpPr>
            <a:spLocks noGrp="1"/>
          </p:cNvSpPr>
          <p:nvPr>
            <p:ph type="title"/>
          </p:nvPr>
        </p:nvSpPr>
        <p:spPr>
          <a:solidFill>
            <a:srgbClr val="002060"/>
          </a:solidFill>
        </p:spPr>
        <p:txBody>
          <a:bodyPr/>
          <a:lstStyle/>
          <a:p>
            <a:r>
              <a:rPr lang="en-US" altLang="zh-CN" dirty="0"/>
              <a:t>Exercise 3</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33</a:t>
            </a:fld>
            <a:endParaRPr lang="en-US" altLang="zh-CN"/>
          </a:p>
        </p:txBody>
      </p:sp>
      <p:sp>
        <p:nvSpPr>
          <p:cNvPr id="5" name="TextBox 4"/>
          <p:cNvSpPr txBox="1"/>
          <p:nvPr/>
        </p:nvSpPr>
        <p:spPr>
          <a:xfrm>
            <a:off x="7726479" y="1866019"/>
            <a:ext cx="4176000" cy="707886"/>
          </a:xfrm>
          <a:prstGeom prst="rect">
            <a:avLst/>
          </a:prstGeom>
          <a:solidFill>
            <a:srgbClr val="FFFF00"/>
          </a:solidFill>
        </p:spPr>
        <p:txBody>
          <a:bodyPr wrap="square" rtlCol="0">
            <a:spAutoFit/>
          </a:bodyPr>
          <a:lstStyle/>
          <a:p>
            <a:r>
              <a:rPr lang="en-US" altLang="zh-CN" sz="2000" b="1" dirty="0">
                <a:ea typeface="楷体" panose="02010609060101010101" pitchFamily="49" charset="-122"/>
                <a:cs typeface="Times New Roman" panose="02020603050405020304" pitchFamily="18" charset="0"/>
              </a:rPr>
              <a:t>I am the child process, my </a:t>
            </a:r>
            <a:r>
              <a:rPr lang="en-US" altLang="zh-CN" sz="2000" b="1" dirty="0" err="1">
                <a:ea typeface="楷体" panose="02010609060101010101" pitchFamily="49" charset="-122"/>
                <a:cs typeface="Times New Roman" panose="02020603050405020304" pitchFamily="18" charset="0"/>
              </a:rPr>
              <a:t>pid</a:t>
            </a:r>
            <a:r>
              <a:rPr lang="en-US" altLang="zh-CN" sz="2000" b="1" dirty="0">
                <a:ea typeface="楷体" panose="02010609060101010101" pitchFamily="49" charset="-122"/>
                <a:cs typeface="Times New Roman" panose="02020603050405020304" pitchFamily="18" charset="0"/>
              </a:rPr>
              <a:t> is …</a:t>
            </a:r>
          </a:p>
          <a:p>
            <a:r>
              <a:rPr lang="zh-CN" altLang="en-US" sz="2000" b="1" dirty="0">
                <a:ea typeface="楷体" panose="02010609060101010101" pitchFamily="49" charset="-122"/>
                <a:cs typeface="Times New Roman" panose="02020603050405020304" pitchFamily="18" charset="0"/>
              </a:rPr>
              <a:t>统计结果是</a:t>
            </a:r>
            <a:r>
              <a:rPr lang="en-US" altLang="zh-CN" sz="2000" b="1" dirty="0">
                <a:ea typeface="楷体" panose="02010609060101010101" pitchFamily="49" charset="-122"/>
                <a:cs typeface="Times New Roman" panose="02020603050405020304" pitchFamily="18" charset="0"/>
              </a:rPr>
              <a:t>: 1</a:t>
            </a:r>
            <a:endParaRPr lang="zh-CN" altLang="en-US" sz="2000" b="1" dirty="0">
              <a:ea typeface="楷体" panose="02010609060101010101" pitchFamily="49" charset="-122"/>
              <a:cs typeface="Times New Roman" panose="02020603050405020304" pitchFamily="18" charset="0"/>
            </a:endParaRPr>
          </a:p>
        </p:txBody>
      </p:sp>
      <p:sp>
        <p:nvSpPr>
          <p:cNvPr id="6" name="TextBox 5"/>
          <p:cNvSpPr txBox="1"/>
          <p:nvPr/>
        </p:nvSpPr>
        <p:spPr>
          <a:xfrm>
            <a:off x="7716180" y="1113128"/>
            <a:ext cx="4195764" cy="707886"/>
          </a:xfrm>
          <a:prstGeom prst="rect">
            <a:avLst/>
          </a:prstGeom>
          <a:solidFill>
            <a:srgbClr val="66FFFF"/>
          </a:solidFill>
        </p:spPr>
        <p:txBody>
          <a:bodyPr wrap="none" rtlCol="0">
            <a:spAutoFit/>
          </a:bodyPr>
          <a:lstStyle/>
          <a:p>
            <a:r>
              <a:rPr lang="en-US" altLang="zh-CN" sz="2000" b="1" dirty="0">
                <a:ea typeface="楷体" panose="02010609060101010101" pitchFamily="49" charset="-122"/>
                <a:cs typeface="Times New Roman" panose="02020603050405020304" pitchFamily="18" charset="0"/>
              </a:rPr>
              <a:t>I am the parent process, my </a:t>
            </a:r>
            <a:r>
              <a:rPr lang="en-US" altLang="zh-CN" sz="2000" b="1" dirty="0" err="1">
                <a:ea typeface="楷体" panose="02010609060101010101" pitchFamily="49" charset="-122"/>
                <a:cs typeface="Times New Roman" panose="02020603050405020304" pitchFamily="18" charset="0"/>
              </a:rPr>
              <a:t>pid</a:t>
            </a:r>
            <a:r>
              <a:rPr lang="en-US" altLang="zh-CN" sz="2000" b="1" dirty="0">
                <a:ea typeface="楷体" panose="02010609060101010101" pitchFamily="49" charset="-122"/>
                <a:cs typeface="Times New Roman" panose="02020603050405020304" pitchFamily="18" charset="0"/>
              </a:rPr>
              <a:t> is …</a:t>
            </a:r>
          </a:p>
          <a:p>
            <a:r>
              <a:rPr lang="zh-CN" altLang="en-US" sz="2000" b="1" dirty="0">
                <a:ea typeface="楷体" panose="02010609060101010101" pitchFamily="49" charset="-122"/>
                <a:cs typeface="Times New Roman" panose="02020603050405020304" pitchFamily="18" charset="0"/>
              </a:rPr>
              <a:t>统计结果是</a:t>
            </a:r>
            <a:r>
              <a:rPr lang="en-US" altLang="zh-CN" sz="2000" b="1" dirty="0">
                <a:ea typeface="楷体" panose="02010609060101010101" pitchFamily="49" charset="-122"/>
                <a:cs typeface="Times New Roman" panose="02020603050405020304" pitchFamily="18" charset="0"/>
              </a:rPr>
              <a:t>: 1</a:t>
            </a:r>
            <a:endParaRPr lang="zh-CN" altLang="en-US" sz="2000" b="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870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Exercise 4</a:t>
            </a:r>
            <a:endParaRPr lang="zh-CN" altLang="en-US" dirty="0"/>
          </a:p>
        </p:txBody>
      </p:sp>
      <p:sp>
        <p:nvSpPr>
          <p:cNvPr id="3" name="内容占位符 2"/>
          <p:cNvSpPr>
            <a:spLocks noGrp="1"/>
          </p:cNvSpPr>
          <p:nvPr>
            <p:ph sz="half" idx="1"/>
          </p:nvPr>
        </p:nvSpPr>
        <p:spPr/>
        <p:txBody>
          <a:bodyPr/>
          <a:lstStyle/>
          <a:p>
            <a:r>
              <a:rPr lang="en-US" altLang="zh-CN" dirty="0"/>
              <a:t>How many processes are created?</a:t>
            </a:r>
            <a:endParaRPr lang="zh-CN" altLang="en-US" dirty="0"/>
          </a:p>
        </p:txBody>
      </p:sp>
      <p:pic>
        <p:nvPicPr>
          <p:cNvPr id="10" name="Picture 3">
            <a:extLst>
              <a:ext uri="{FF2B5EF4-FFF2-40B4-BE49-F238E27FC236}">
                <a16:creationId xmlns:a16="http://schemas.microsoft.com/office/drawing/2014/main" id="{D8F49282-3094-405F-82C5-EFC8E19CB3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26070" y="1651471"/>
            <a:ext cx="4438650" cy="3971925"/>
          </a:xfrm>
          <a:prstGeom prst="rect">
            <a:avLst/>
          </a:prstGeom>
          <a:solidFill>
            <a:schemeClr val="bg1">
              <a:lumMod val="75000"/>
            </a:schemeClr>
          </a:solidFill>
          <a:ln>
            <a:solidFill>
              <a:schemeClr val="accent1"/>
            </a:solidFill>
          </a:ln>
        </p:spPr>
      </p:pic>
      <p:sp>
        <p:nvSpPr>
          <p:cNvPr id="4" name="灯片编号占位符 3"/>
          <p:cNvSpPr>
            <a:spLocks noGrp="1"/>
          </p:cNvSpPr>
          <p:nvPr>
            <p:ph type="sldNum" sz="quarter" idx="10"/>
          </p:nvPr>
        </p:nvSpPr>
        <p:spPr/>
        <p:txBody>
          <a:bodyPr/>
          <a:lstStyle/>
          <a:p>
            <a:fld id="{C6E9FB16-BF1A-4A24-8417-A0C049D26A84}" type="slidenum">
              <a:rPr lang="en-US" altLang="zh-CN" smtClean="0"/>
              <a:pPr/>
              <a:t>34</a:t>
            </a:fld>
            <a:endParaRPr lang="en-US" altLang="zh-CN"/>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80" y="1654556"/>
            <a:ext cx="4925466" cy="47986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4621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 4</a:t>
            </a:r>
            <a:endParaRPr lang="zh-CN" altLang="en-US" dirty="0"/>
          </a:p>
        </p:txBody>
      </p:sp>
      <p:pic>
        <p:nvPicPr>
          <p:cNvPr id="274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2252" y="908720"/>
            <a:ext cx="3918603"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E66D2CC7-F4CF-4117-A897-807AC786776F}" type="slidenum">
              <a:rPr lang="en-US" altLang="zh-CN" smtClean="0"/>
              <a:pPr/>
              <a:t>35</a:t>
            </a:fld>
            <a:endParaRPr lang="en-US" altLang="zh-CN"/>
          </a:p>
        </p:txBody>
      </p:sp>
      <p:pic>
        <p:nvPicPr>
          <p:cNvPr id="6" name="图片 5"/>
          <p:cNvPicPr/>
          <p:nvPr/>
        </p:nvPicPr>
        <p:blipFill>
          <a:blip r:embed="rId3"/>
          <a:stretch>
            <a:fillRect/>
          </a:stretch>
        </p:blipFill>
        <p:spPr>
          <a:xfrm>
            <a:off x="8031295" y="1269240"/>
            <a:ext cx="720000" cy="4320000"/>
          </a:xfrm>
          <a:prstGeom prst="rect">
            <a:avLst/>
          </a:prstGeom>
        </p:spPr>
      </p:pic>
      <p:pic>
        <p:nvPicPr>
          <p:cNvPr id="7" name="图片 6"/>
          <p:cNvPicPr/>
          <p:nvPr/>
        </p:nvPicPr>
        <p:blipFill>
          <a:blip r:embed="rId4"/>
          <a:stretch>
            <a:fillRect/>
          </a:stretch>
        </p:blipFill>
        <p:spPr>
          <a:xfrm>
            <a:off x="9426450" y="1269240"/>
            <a:ext cx="720000" cy="4320000"/>
          </a:xfrm>
          <a:prstGeom prst="rect">
            <a:avLst/>
          </a:prstGeom>
        </p:spPr>
      </p:pic>
      <p:pic>
        <p:nvPicPr>
          <p:cNvPr id="8" name="图片 7"/>
          <p:cNvPicPr/>
          <p:nvPr/>
        </p:nvPicPr>
        <p:blipFill>
          <a:blip r:embed="rId5"/>
          <a:stretch>
            <a:fillRect/>
          </a:stretch>
        </p:blipFill>
        <p:spPr>
          <a:xfrm>
            <a:off x="10731595" y="1269240"/>
            <a:ext cx="720000" cy="4320000"/>
          </a:xfrm>
          <a:prstGeom prst="rect">
            <a:avLst/>
          </a:prstGeom>
        </p:spPr>
      </p:pic>
    </p:spTree>
    <p:extLst>
      <p:ext uri="{BB962C8B-B14F-4D97-AF65-F5344CB8AC3E}">
        <p14:creationId xmlns:p14="http://schemas.microsoft.com/office/powerpoint/2010/main" val="2677135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zh-CN" dirty="0"/>
              <a:t>Process Termination</a:t>
            </a:r>
          </a:p>
        </p:txBody>
      </p:sp>
      <p:sp>
        <p:nvSpPr>
          <p:cNvPr id="180227" name="Rectangle 3"/>
          <p:cNvSpPr>
            <a:spLocks noGrp="1" noChangeArrowheads="1"/>
          </p:cNvSpPr>
          <p:nvPr>
            <p:ph sz="half" idx="1"/>
          </p:nvPr>
        </p:nvSpPr>
        <p:spPr/>
        <p:txBody>
          <a:bodyPr/>
          <a:lstStyle/>
          <a:p>
            <a:r>
              <a:rPr lang="en-US" altLang="zh-CN" dirty="0"/>
              <a:t>Batch job issues </a:t>
            </a:r>
            <a:r>
              <a:rPr lang="en-US" altLang="zh-CN" i="1" dirty="0"/>
              <a:t>Halt</a:t>
            </a:r>
            <a:r>
              <a:rPr lang="en-US" altLang="zh-CN" dirty="0"/>
              <a:t> instruction</a:t>
            </a:r>
          </a:p>
          <a:p>
            <a:r>
              <a:rPr lang="en-US" altLang="zh-CN" dirty="0"/>
              <a:t>User logs off</a:t>
            </a:r>
          </a:p>
          <a:p>
            <a:r>
              <a:rPr lang="en-US" altLang="zh-CN" dirty="0"/>
              <a:t>Quit an application</a:t>
            </a:r>
          </a:p>
          <a:p>
            <a:r>
              <a:rPr lang="en-US" altLang="zh-CN" dirty="0"/>
              <a:t>Error and fault conditions</a:t>
            </a:r>
          </a:p>
        </p:txBody>
      </p:sp>
      <p:pic>
        <p:nvPicPr>
          <p:cNvPr id="7" name="Picture 2">
            <a:extLst>
              <a:ext uri="{FF2B5EF4-FFF2-40B4-BE49-F238E27FC236}">
                <a16:creationId xmlns:a16="http://schemas.microsoft.com/office/drawing/2014/main" id="{A0B87C31-585F-4683-9C68-CAB70EF971B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11135" y="1268760"/>
            <a:ext cx="3314219" cy="457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2910EF66-EB8A-4743-8A95-1E4434B57F5E}" type="slidenum">
              <a:rPr lang="en-US" altLang="zh-CN"/>
              <a:pPr/>
              <a:t>36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Effect transition="in" filter="wipe(left)">
                                      <p:cBhvr>
                                        <p:cTn id="7" dur="500"/>
                                        <p:tgtEl>
                                          <p:spTgt spid="180227">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0227">
                                            <p:txEl>
                                              <p:pRg st="1" end="1"/>
                                            </p:txEl>
                                          </p:spTgt>
                                        </p:tgtEl>
                                        <p:attrNameLst>
                                          <p:attrName>style.visibility</p:attrName>
                                        </p:attrNameLst>
                                      </p:cBhvr>
                                      <p:to>
                                        <p:strVal val="visible"/>
                                      </p:to>
                                    </p:set>
                                    <p:animEffect transition="in" filter="wipe(left)">
                                      <p:cBhvr>
                                        <p:cTn id="11" dur="500"/>
                                        <p:tgtEl>
                                          <p:spTgt spid="180227">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0227">
                                            <p:txEl>
                                              <p:pRg st="2" end="2"/>
                                            </p:txEl>
                                          </p:spTgt>
                                        </p:tgtEl>
                                        <p:attrNameLst>
                                          <p:attrName>style.visibility</p:attrName>
                                        </p:attrNameLst>
                                      </p:cBhvr>
                                      <p:to>
                                        <p:strVal val="visible"/>
                                      </p:to>
                                    </p:set>
                                    <p:animEffect transition="in" filter="wipe(left)">
                                      <p:cBhvr>
                                        <p:cTn id="15" dur="500"/>
                                        <p:tgtEl>
                                          <p:spTgt spid="180227">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0227">
                                            <p:txEl>
                                              <p:pRg st="3" end="3"/>
                                            </p:txEl>
                                          </p:spTgt>
                                        </p:tgtEl>
                                        <p:attrNameLst>
                                          <p:attrName>style.visibility</p:attrName>
                                        </p:attrNameLst>
                                      </p:cBhvr>
                                      <p:to>
                                        <p:strVal val="visible"/>
                                      </p:to>
                                    </p:set>
                                    <p:animEffect transition="in" filter="wipe(left)">
                                      <p:cBhvr>
                                        <p:cTn id="19" dur="500"/>
                                        <p:tgtEl>
                                          <p:spTgt spid="180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solidFill>
            <a:srgbClr val="002060"/>
          </a:solidFill>
        </p:spPr>
        <p:txBody>
          <a:bodyPr/>
          <a:lstStyle/>
          <a:p>
            <a:r>
              <a:rPr lang="en-US" altLang="zh-CN" dirty="0"/>
              <a:t>Reasons for Process Termination</a:t>
            </a:r>
          </a:p>
        </p:txBody>
      </p:sp>
      <p:sp>
        <p:nvSpPr>
          <p:cNvPr id="182275" name="Rectangle 3"/>
          <p:cNvSpPr>
            <a:spLocks noGrp="1" noChangeArrowheads="1"/>
          </p:cNvSpPr>
          <p:nvPr>
            <p:ph sz="half" idx="1"/>
          </p:nvPr>
        </p:nvSpPr>
        <p:spPr/>
        <p:txBody>
          <a:bodyPr>
            <a:normAutofit/>
          </a:bodyPr>
          <a:lstStyle/>
          <a:p>
            <a:pPr>
              <a:lnSpc>
                <a:spcPct val="110000"/>
              </a:lnSpc>
              <a:spcBef>
                <a:spcPts val="300"/>
              </a:spcBef>
            </a:pPr>
            <a:r>
              <a:rPr lang="en-US" altLang="zh-CN" dirty="0"/>
              <a:t>Normal completion</a:t>
            </a:r>
          </a:p>
          <a:p>
            <a:pPr>
              <a:lnSpc>
                <a:spcPct val="110000"/>
              </a:lnSpc>
              <a:spcBef>
                <a:spcPts val="300"/>
              </a:spcBef>
            </a:pPr>
            <a:r>
              <a:rPr lang="en-US" altLang="zh-CN" dirty="0"/>
              <a:t>Time limit exceeded</a:t>
            </a:r>
          </a:p>
          <a:p>
            <a:pPr>
              <a:lnSpc>
                <a:spcPct val="110000"/>
              </a:lnSpc>
              <a:spcBef>
                <a:spcPts val="300"/>
              </a:spcBef>
            </a:pPr>
            <a:r>
              <a:rPr lang="en-US" altLang="zh-CN" dirty="0"/>
              <a:t>Memory unavailable</a:t>
            </a:r>
          </a:p>
          <a:p>
            <a:pPr>
              <a:lnSpc>
                <a:spcPct val="110000"/>
              </a:lnSpc>
              <a:spcBef>
                <a:spcPts val="300"/>
              </a:spcBef>
            </a:pPr>
            <a:r>
              <a:rPr lang="en-US" altLang="zh-CN" dirty="0"/>
              <a:t>Bounds violation</a:t>
            </a:r>
          </a:p>
          <a:p>
            <a:pPr>
              <a:lnSpc>
                <a:spcPct val="110000"/>
              </a:lnSpc>
              <a:spcBef>
                <a:spcPts val="300"/>
              </a:spcBef>
            </a:pPr>
            <a:r>
              <a:rPr lang="en-US" altLang="zh-CN" dirty="0"/>
              <a:t>Protection error</a:t>
            </a:r>
          </a:p>
          <a:p>
            <a:pPr lvl="1">
              <a:lnSpc>
                <a:spcPct val="110000"/>
              </a:lnSpc>
              <a:spcBef>
                <a:spcPts val="300"/>
              </a:spcBef>
            </a:pPr>
            <a:r>
              <a:rPr lang="en-US" altLang="zh-CN" dirty="0"/>
              <a:t>example write to read-only file</a:t>
            </a:r>
          </a:p>
          <a:p>
            <a:pPr>
              <a:lnSpc>
                <a:spcPct val="110000"/>
              </a:lnSpc>
              <a:spcBef>
                <a:spcPts val="300"/>
              </a:spcBef>
            </a:pPr>
            <a:r>
              <a:rPr lang="en-US" altLang="zh-CN" dirty="0"/>
              <a:t>Arithmetic error</a:t>
            </a:r>
          </a:p>
          <a:p>
            <a:pPr>
              <a:lnSpc>
                <a:spcPct val="110000"/>
              </a:lnSpc>
              <a:spcBef>
                <a:spcPts val="300"/>
              </a:spcBef>
            </a:pPr>
            <a:r>
              <a:rPr lang="en-US" altLang="zh-CN" dirty="0"/>
              <a:t>Time overrun</a:t>
            </a:r>
          </a:p>
          <a:p>
            <a:pPr lvl="1">
              <a:lnSpc>
                <a:spcPct val="110000"/>
              </a:lnSpc>
              <a:spcBef>
                <a:spcPts val="300"/>
              </a:spcBef>
            </a:pPr>
            <a:r>
              <a:rPr lang="en-US" altLang="zh-CN" dirty="0"/>
              <a:t>process waited longer than a specified maximum for an event.</a:t>
            </a:r>
          </a:p>
          <a:p>
            <a:pPr>
              <a:lnSpc>
                <a:spcPct val="110000"/>
              </a:lnSpc>
              <a:spcBef>
                <a:spcPts val="300"/>
              </a:spcBef>
            </a:pPr>
            <a:r>
              <a:rPr lang="en-US" altLang="zh-CN" dirty="0"/>
              <a:t>I/O failure (e.g. file </a:t>
            </a:r>
            <a:r>
              <a:rPr lang="en-US" altLang="zh-CN" dirty="0" err="1"/>
              <a:t>unfinded</a:t>
            </a:r>
            <a:r>
              <a:rPr lang="en-US" altLang="zh-CN" dirty="0"/>
              <a:t>)</a:t>
            </a:r>
          </a:p>
        </p:txBody>
      </p:sp>
      <p:sp>
        <p:nvSpPr>
          <p:cNvPr id="2" name="内容占位符 1">
            <a:extLst>
              <a:ext uri="{FF2B5EF4-FFF2-40B4-BE49-F238E27FC236}">
                <a16:creationId xmlns:a16="http://schemas.microsoft.com/office/drawing/2014/main" id="{476B30B5-BDF6-45EB-88DB-BD6DEEE52B53}"/>
              </a:ext>
            </a:extLst>
          </p:cNvPr>
          <p:cNvSpPr>
            <a:spLocks noGrp="1"/>
          </p:cNvSpPr>
          <p:nvPr>
            <p:ph sz="half" idx="2"/>
          </p:nvPr>
        </p:nvSpPr>
        <p:spPr/>
        <p:txBody>
          <a:bodyPr/>
          <a:lstStyle/>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Invalid instruction</a:t>
            </a:r>
          </a:p>
          <a:p>
            <a:pPr lvl="1">
              <a:lnSpc>
                <a:spcPct val="110000"/>
              </a:lnSpc>
              <a:spcBef>
                <a:spcPts val="300"/>
              </a:spcBef>
            </a:pPr>
            <a:r>
              <a:rPr lang="en-US" altLang="zh-CN" kern="0" dirty="0">
                <a:latin typeface="Times New Roman" panose="02020603050405020304" pitchFamily="18" charset="0"/>
                <a:cs typeface="Times New Roman" panose="02020603050405020304" pitchFamily="18" charset="0"/>
              </a:rPr>
              <a:t>happens when try to execute data</a:t>
            </a:r>
          </a:p>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Privileged instruction</a:t>
            </a:r>
          </a:p>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Data misuse (e.g. type error)</a:t>
            </a:r>
          </a:p>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Operating system intervention</a:t>
            </a:r>
          </a:p>
          <a:p>
            <a:pPr lvl="1">
              <a:lnSpc>
                <a:spcPct val="110000"/>
              </a:lnSpc>
              <a:spcBef>
                <a:spcPts val="300"/>
              </a:spcBef>
            </a:pPr>
            <a:r>
              <a:rPr lang="en-US" altLang="zh-CN" kern="0" dirty="0">
                <a:latin typeface="Times New Roman" panose="02020603050405020304" pitchFamily="18" charset="0"/>
                <a:cs typeface="Times New Roman" panose="02020603050405020304" pitchFamily="18" charset="0"/>
              </a:rPr>
              <a:t>such as when deadlock occurs</a:t>
            </a:r>
          </a:p>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Parent terminates so child processes terminate</a:t>
            </a:r>
          </a:p>
          <a:p>
            <a:pPr>
              <a:lnSpc>
                <a:spcPct val="110000"/>
              </a:lnSpc>
              <a:spcBef>
                <a:spcPts val="300"/>
              </a:spcBef>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Parent request</a:t>
            </a:r>
          </a:p>
          <a:p>
            <a:pPr>
              <a:lnSpc>
                <a:spcPct val="110000"/>
              </a:lnSpc>
              <a:spcBef>
                <a:spcPts val="300"/>
              </a:spcBef>
            </a:pPr>
            <a:endParaRPr lang="en-US" altLang="zh-CN" kern="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92326A63-7994-46F5-8239-E72816EBB8BE}" type="slidenum">
              <a:rPr lang="en-US" altLang="zh-CN"/>
              <a:pPr/>
              <a:t>37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wipe(left)">
                                      <p:cBhvr>
                                        <p:cTn id="7" dur="500"/>
                                        <p:tgtEl>
                                          <p:spTgt spid="182275">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2275">
                                            <p:txEl>
                                              <p:pRg st="1" end="1"/>
                                            </p:txEl>
                                          </p:spTgt>
                                        </p:tgtEl>
                                        <p:attrNameLst>
                                          <p:attrName>style.visibility</p:attrName>
                                        </p:attrNameLst>
                                      </p:cBhvr>
                                      <p:to>
                                        <p:strVal val="visible"/>
                                      </p:to>
                                    </p:set>
                                    <p:animEffect transition="in" filter="wipe(left)">
                                      <p:cBhvr>
                                        <p:cTn id="11" dur="500"/>
                                        <p:tgtEl>
                                          <p:spTgt spid="182275">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2275">
                                            <p:txEl>
                                              <p:pRg st="2" end="2"/>
                                            </p:txEl>
                                          </p:spTgt>
                                        </p:tgtEl>
                                        <p:attrNameLst>
                                          <p:attrName>style.visibility</p:attrName>
                                        </p:attrNameLst>
                                      </p:cBhvr>
                                      <p:to>
                                        <p:strVal val="visible"/>
                                      </p:to>
                                    </p:set>
                                    <p:animEffect transition="in" filter="wipe(left)">
                                      <p:cBhvr>
                                        <p:cTn id="15" dur="500"/>
                                        <p:tgtEl>
                                          <p:spTgt spid="182275">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2275">
                                            <p:txEl>
                                              <p:pRg st="3" end="3"/>
                                            </p:txEl>
                                          </p:spTgt>
                                        </p:tgtEl>
                                        <p:attrNameLst>
                                          <p:attrName>style.visibility</p:attrName>
                                        </p:attrNameLst>
                                      </p:cBhvr>
                                      <p:to>
                                        <p:strVal val="visible"/>
                                      </p:to>
                                    </p:set>
                                    <p:animEffect transition="in" filter="wipe(left)">
                                      <p:cBhvr>
                                        <p:cTn id="19" dur="500"/>
                                        <p:tgtEl>
                                          <p:spTgt spid="182275">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2275">
                                            <p:txEl>
                                              <p:pRg st="4" end="4"/>
                                            </p:txEl>
                                          </p:spTgt>
                                        </p:tgtEl>
                                        <p:attrNameLst>
                                          <p:attrName>style.visibility</p:attrName>
                                        </p:attrNameLst>
                                      </p:cBhvr>
                                      <p:to>
                                        <p:strVal val="visible"/>
                                      </p:to>
                                    </p:set>
                                    <p:animEffect transition="in" filter="wipe(left)">
                                      <p:cBhvr>
                                        <p:cTn id="23" dur="500"/>
                                        <p:tgtEl>
                                          <p:spTgt spid="18227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2275">
                                            <p:txEl>
                                              <p:pRg st="5" end="5"/>
                                            </p:txEl>
                                          </p:spTgt>
                                        </p:tgtEl>
                                        <p:attrNameLst>
                                          <p:attrName>style.visibility</p:attrName>
                                        </p:attrNameLst>
                                      </p:cBhvr>
                                      <p:to>
                                        <p:strVal val="visible"/>
                                      </p:to>
                                    </p:set>
                                    <p:animEffect transition="in" filter="wipe(left)">
                                      <p:cBhvr>
                                        <p:cTn id="26" dur="500"/>
                                        <p:tgtEl>
                                          <p:spTgt spid="182275">
                                            <p:txEl>
                                              <p:pRg st="5" end="5"/>
                                            </p:txEl>
                                          </p:spTgt>
                                        </p:tgtEl>
                                      </p:cBhvr>
                                    </p:animEffect>
                                  </p:childTnLst>
                                </p:cTn>
                              </p:par>
                            </p:childTnLst>
                          </p:cTn>
                        </p:par>
                      </p:childTnLst>
                    </p:cTn>
                  </p:par>
                  <p:par>
                    <p:cTn id="27" fill="hold">
                      <p:stCondLst>
                        <p:cond delay="indefinite"/>
                      </p:stCondLst>
                      <p:childTnLst>
                        <p:par>
                          <p:cTn id="28" fill="hold" nodeType="after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2275">
                                            <p:txEl>
                                              <p:pRg st="6" end="6"/>
                                            </p:txEl>
                                          </p:spTgt>
                                        </p:tgtEl>
                                        <p:attrNameLst>
                                          <p:attrName>style.visibility</p:attrName>
                                        </p:attrNameLst>
                                      </p:cBhvr>
                                      <p:to>
                                        <p:strVal val="visible"/>
                                      </p:to>
                                    </p:set>
                                    <p:animEffect transition="in" filter="wipe(left)">
                                      <p:cBhvr>
                                        <p:cTn id="31" dur="500"/>
                                        <p:tgtEl>
                                          <p:spTgt spid="182275">
                                            <p:txEl>
                                              <p:pRg st="6" end="6"/>
                                            </p:txEl>
                                          </p:spTgt>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2275">
                                            <p:txEl>
                                              <p:pRg st="7" end="7"/>
                                            </p:txEl>
                                          </p:spTgt>
                                        </p:tgtEl>
                                        <p:attrNameLst>
                                          <p:attrName>style.visibility</p:attrName>
                                        </p:attrNameLst>
                                      </p:cBhvr>
                                      <p:to>
                                        <p:strVal val="visible"/>
                                      </p:to>
                                    </p:set>
                                    <p:animEffect transition="in" filter="wipe(left)">
                                      <p:cBhvr>
                                        <p:cTn id="35" dur="500"/>
                                        <p:tgtEl>
                                          <p:spTgt spid="182275">
                                            <p:txEl>
                                              <p:pRg st="7" end="7"/>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2275">
                                            <p:txEl>
                                              <p:pRg st="8" end="8"/>
                                            </p:txEl>
                                          </p:spTgt>
                                        </p:tgtEl>
                                        <p:attrNameLst>
                                          <p:attrName>style.visibility</p:attrName>
                                        </p:attrNameLst>
                                      </p:cBhvr>
                                      <p:to>
                                        <p:strVal val="visible"/>
                                      </p:to>
                                    </p:set>
                                    <p:animEffect transition="in" filter="wipe(left)">
                                      <p:cBhvr>
                                        <p:cTn id="38" dur="500"/>
                                        <p:tgtEl>
                                          <p:spTgt spid="18227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2275">
                                            <p:txEl>
                                              <p:pRg st="9" end="9"/>
                                            </p:txEl>
                                          </p:spTgt>
                                        </p:tgtEl>
                                        <p:attrNameLst>
                                          <p:attrName>style.visibility</p:attrName>
                                        </p:attrNameLst>
                                      </p:cBhvr>
                                      <p:to>
                                        <p:strVal val="visible"/>
                                      </p:to>
                                    </p:set>
                                    <p:animEffect transition="in" filter="wipe(left)">
                                      <p:cBhvr>
                                        <p:cTn id="43" dur="500"/>
                                        <p:tgtEl>
                                          <p:spTgt spid="18227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
                                            <p:txEl>
                                              <p:pRg st="0" end="0"/>
                                            </p:txEl>
                                          </p:spTgt>
                                        </p:tgtEl>
                                        <p:attrNameLst>
                                          <p:attrName>style.visibility</p:attrName>
                                        </p:attrNameLst>
                                      </p:cBhvr>
                                      <p:to>
                                        <p:strVal val="visible"/>
                                      </p:to>
                                    </p:set>
                                    <p:animEffect transition="in" filter="wipe(left)">
                                      <p:cBhvr>
                                        <p:cTn id="48" dur="500"/>
                                        <p:tgtEl>
                                          <p:spTgt spid="2">
                                            <p:txEl>
                                              <p:pRg st="0" end="0"/>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animEffect transition="in" filter="wipe(left)">
                                      <p:cBhvr>
                                        <p:cTn id="51" dur="500"/>
                                        <p:tgtEl>
                                          <p:spTgt spid="2">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xEl>
                                              <p:pRg st="2" end="2"/>
                                            </p:txEl>
                                          </p:spTgt>
                                        </p:tgtEl>
                                        <p:attrNameLst>
                                          <p:attrName>style.visibility</p:attrName>
                                        </p:attrNameLst>
                                      </p:cBhvr>
                                      <p:to>
                                        <p:strVal val="visible"/>
                                      </p:to>
                                    </p:set>
                                    <p:animEffect transition="in" filter="wipe(left)">
                                      <p:cBhvr>
                                        <p:cTn id="56" dur="500"/>
                                        <p:tgtEl>
                                          <p:spTgt spid="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
                                            <p:txEl>
                                              <p:pRg st="3" end="3"/>
                                            </p:txEl>
                                          </p:spTgt>
                                        </p:tgtEl>
                                        <p:attrNameLst>
                                          <p:attrName>style.visibility</p:attrName>
                                        </p:attrNameLst>
                                      </p:cBhvr>
                                      <p:to>
                                        <p:strVal val="visible"/>
                                      </p:to>
                                    </p:set>
                                    <p:animEffect transition="in" filter="wipe(left)">
                                      <p:cBhvr>
                                        <p:cTn id="61" dur="500"/>
                                        <p:tgtEl>
                                          <p:spTgt spid="2">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
                                            <p:txEl>
                                              <p:pRg st="4" end="4"/>
                                            </p:txEl>
                                          </p:spTgt>
                                        </p:tgtEl>
                                        <p:attrNameLst>
                                          <p:attrName>style.visibility</p:attrName>
                                        </p:attrNameLst>
                                      </p:cBhvr>
                                      <p:to>
                                        <p:strVal val="visible"/>
                                      </p:to>
                                    </p:set>
                                    <p:animEffect transition="in" filter="wipe(left)">
                                      <p:cBhvr>
                                        <p:cTn id="66" dur="500"/>
                                        <p:tgtEl>
                                          <p:spTgt spid="2">
                                            <p:txEl>
                                              <p:pRg st="4" end="4"/>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
                                            <p:txEl>
                                              <p:pRg st="5" end="5"/>
                                            </p:txEl>
                                          </p:spTgt>
                                        </p:tgtEl>
                                        <p:attrNameLst>
                                          <p:attrName>style.visibility</p:attrName>
                                        </p:attrNameLst>
                                      </p:cBhvr>
                                      <p:to>
                                        <p:strVal val="visible"/>
                                      </p:to>
                                    </p:set>
                                    <p:animEffect transition="in" filter="wipe(left)">
                                      <p:cBhvr>
                                        <p:cTn id="69" dur="500"/>
                                        <p:tgtEl>
                                          <p:spTgt spid="2">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
                                            <p:txEl>
                                              <p:pRg st="6" end="6"/>
                                            </p:txEl>
                                          </p:spTgt>
                                        </p:tgtEl>
                                        <p:attrNameLst>
                                          <p:attrName>style.visibility</p:attrName>
                                        </p:attrNameLst>
                                      </p:cBhvr>
                                      <p:to>
                                        <p:strVal val="visible"/>
                                      </p:to>
                                    </p:set>
                                    <p:animEffect transition="in" filter="wipe(left)">
                                      <p:cBhvr>
                                        <p:cTn id="74" dur="500"/>
                                        <p:tgtEl>
                                          <p:spTgt spid="2">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
                                            <p:txEl>
                                              <p:pRg st="7" end="7"/>
                                            </p:txEl>
                                          </p:spTgt>
                                        </p:tgtEl>
                                        <p:attrNameLst>
                                          <p:attrName>style.visibility</p:attrName>
                                        </p:attrNameLst>
                                      </p:cBhvr>
                                      <p:to>
                                        <p:strVal val="visible"/>
                                      </p:to>
                                    </p:set>
                                    <p:animEffect transition="in" filter="wipe(left)">
                                      <p:cBhvr>
                                        <p:cTn id="7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zh-CN" dirty="0"/>
              <a:t>Process Termination</a:t>
            </a:r>
          </a:p>
        </p:txBody>
      </p:sp>
      <p:sp>
        <p:nvSpPr>
          <p:cNvPr id="239619" name="Rectangle 3"/>
          <p:cNvSpPr>
            <a:spLocks noGrp="1" noChangeArrowheads="1"/>
          </p:cNvSpPr>
          <p:nvPr>
            <p:ph idx="1"/>
          </p:nvPr>
        </p:nvSpPr>
        <p:spPr/>
        <p:txBody>
          <a:bodyPr>
            <a:normAutofit/>
          </a:bodyPr>
          <a:lstStyle/>
          <a:p>
            <a:pPr>
              <a:spcBef>
                <a:spcPts val="600"/>
              </a:spcBef>
            </a:pPr>
            <a:r>
              <a:rPr lang="en-US" altLang="zh-CN" dirty="0"/>
              <a:t>Process executes last statement and asks the OS to delete it (via </a:t>
            </a:r>
            <a:r>
              <a:rPr lang="en-US" altLang="zh-CN" dirty="0">
                <a:solidFill>
                  <a:srgbClr val="0000FF"/>
                </a:solidFill>
              </a:rPr>
              <a:t>exit</a:t>
            </a:r>
            <a:r>
              <a:rPr lang="en-US" altLang="zh-CN" dirty="0"/>
              <a:t>).</a:t>
            </a:r>
          </a:p>
          <a:p>
            <a:pPr lvl="1">
              <a:spcBef>
                <a:spcPts val="600"/>
              </a:spcBef>
            </a:pPr>
            <a:r>
              <a:rPr lang="en-US" altLang="zh-CN" dirty="0"/>
              <a:t>Output data from child to parent (via </a:t>
            </a:r>
            <a:r>
              <a:rPr lang="en-US" altLang="zh-CN" dirty="0">
                <a:solidFill>
                  <a:srgbClr val="0000FF"/>
                </a:solidFill>
              </a:rPr>
              <a:t>wait</a:t>
            </a:r>
            <a:r>
              <a:rPr lang="en-US" altLang="zh-CN" dirty="0"/>
              <a:t>).</a:t>
            </a:r>
          </a:p>
          <a:p>
            <a:pPr lvl="1">
              <a:spcBef>
                <a:spcPts val="600"/>
              </a:spcBef>
            </a:pPr>
            <a:r>
              <a:rPr lang="en-US" altLang="zh-CN" dirty="0"/>
              <a:t>Process’ resources are deallocated by OS.</a:t>
            </a:r>
          </a:p>
          <a:p>
            <a:pPr>
              <a:spcBef>
                <a:spcPts val="600"/>
              </a:spcBef>
            </a:pPr>
            <a:r>
              <a:rPr lang="en-US" altLang="zh-CN" dirty="0"/>
              <a:t>Parent may terminate execution of its children processes (via </a:t>
            </a:r>
            <a:r>
              <a:rPr lang="en-US" altLang="zh-CN" dirty="0">
                <a:solidFill>
                  <a:srgbClr val="0000FF"/>
                </a:solidFill>
              </a:rPr>
              <a:t>abort</a:t>
            </a:r>
            <a:r>
              <a:rPr lang="en-US" altLang="zh-CN" dirty="0"/>
              <a:t>) for a variety of reasons:</a:t>
            </a:r>
          </a:p>
          <a:p>
            <a:pPr lvl="1">
              <a:spcBef>
                <a:spcPts val="600"/>
              </a:spcBef>
            </a:pPr>
            <a:r>
              <a:rPr lang="en-US" altLang="zh-CN" dirty="0"/>
              <a:t>Child has exceeded its usage of allocated resources.</a:t>
            </a:r>
          </a:p>
          <a:p>
            <a:pPr lvl="1">
              <a:spcBef>
                <a:spcPts val="600"/>
              </a:spcBef>
            </a:pPr>
            <a:r>
              <a:rPr lang="en-US" altLang="zh-CN" dirty="0"/>
              <a:t>Task assigned to child is no longer required.</a:t>
            </a:r>
          </a:p>
          <a:p>
            <a:pPr lvl="1">
              <a:spcBef>
                <a:spcPts val="600"/>
              </a:spcBef>
            </a:pPr>
            <a:r>
              <a:rPr lang="en-US" altLang="zh-CN" dirty="0"/>
              <a:t>Parent is exiting.</a:t>
            </a:r>
          </a:p>
          <a:p>
            <a:pPr lvl="2">
              <a:spcBef>
                <a:spcPts val="600"/>
              </a:spcBef>
            </a:pPr>
            <a:r>
              <a:rPr lang="en-US" altLang="zh-CN" sz="2400" dirty="0"/>
              <a:t>Operating system does not allow child to continue if its parent terminates.</a:t>
            </a:r>
          </a:p>
          <a:p>
            <a:pPr lvl="2">
              <a:spcBef>
                <a:spcPts val="600"/>
              </a:spcBef>
            </a:pPr>
            <a:r>
              <a:rPr lang="en-US" altLang="zh-CN" sz="2400" dirty="0"/>
              <a:t>Cascading termination, normally initiated by the operating system.</a:t>
            </a:r>
          </a:p>
        </p:txBody>
      </p:sp>
      <p:sp>
        <p:nvSpPr>
          <p:cNvPr id="4" name="灯片编号占位符 3"/>
          <p:cNvSpPr>
            <a:spLocks noGrp="1"/>
          </p:cNvSpPr>
          <p:nvPr>
            <p:ph type="sldNum" sz="quarter" idx="10"/>
          </p:nvPr>
        </p:nvSpPr>
        <p:spPr/>
        <p:txBody>
          <a:bodyPr/>
          <a:lstStyle/>
          <a:p>
            <a:fld id="{3C851A9A-A35F-49EE-B05B-3BB999775118}" type="slidenum">
              <a:rPr lang="en-US" altLang="zh-CN"/>
              <a:pPr/>
              <a:t>38</a:t>
            </a:fld>
            <a:endParaRPr lang="en-US" altLang="zh-CN"/>
          </a:p>
        </p:txBody>
      </p:sp>
      <p:sp>
        <p:nvSpPr>
          <p:cNvPr id="2" name="云形 1">
            <a:hlinkClick r:id="rId3" action="ppaction://hlinksldjump"/>
            <a:extLst>
              <a:ext uri="{FF2B5EF4-FFF2-40B4-BE49-F238E27FC236}">
                <a16:creationId xmlns:a16="http://schemas.microsoft.com/office/drawing/2014/main" id="{B242AB4D-79BD-3CF7-B37D-269C9DAE8D54}"/>
              </a:ext>
            </a:extLst>
          </p:cNvPr>
          <p:cNvSpPr/>
          <p:nvPr/>
        </p:nvSpPr>
        <p:spPr bwMode="auto">
          <a:xfrm>
            <a:off x="8436260" y="5704273"/>
            <a:ext cx="3105345" cy="90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A4: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endPar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1" dirty="0">
                <a:solidFill>
                  <a:srgbClr val="0000FF"/>
                </a:solidFill>
                <a:ea typeface="楷体" panose="02010609060101010101" pitchFamily="49" charset="-122"/>
                <a:cs typeface="Times New Roman" panose="02020603050405020304" pitchFamily="18" charset="0"/>
              </a:rPr>
              <a:t>进程终止</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wipe(left)">
                                      <p:cBhvr>
                                        <p:cTn id="7" dur="500"/>
                                        <p:tgtEl>
                                          <p:spTgt spid="2396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9619">
                                            <p:txEl>
                                              <p:pRg st="1" end="1"/>
                                            </p:txEl>
                                          </p:spTgt>
                                        </p:tgtEl>
                                        <p:attrNameLst>
                                          <p:attrName>style.visibility</p:attrName>
                                        </p:attrNameLst>
                                      </p:cBhvr>
                                      <p:to>
                                        <p:strVal val="visible"/>
                                      </p:to>
                                    </p:set>
                                    <p:animEffect transition="in" filter="wipe(left)">
                                      <p:cBhvr>
                                        <p:cTn id="10" dur="500"/>
                                        <p:tgtEl>
                                          <p:spTgt spid="2396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9619">
                                            <p:txEl>
                                              <p:pRg st="2" end="2"/>
                                            </p:txEl>
                                          </p:spTgt>
                                        </p:tgtEl>
                                        <p:attrNameLst>
                                          <p:attrName>style.visibility</p:attrName>
                                        </p:attrNameLst>
                                      </p:cBhvr>
                                      <p:to>
                                        <p:strVal val="visible"/>
                                      </p:to>
                                    </p:set>
                                    <p:animEffect transition="in" filter="wipe(left)">
                                      <p:cBhvr>
                                        <p:cTn id="13" dur="500"/>
                                        <p:tgtEl>
                                          <p:spTgt spid="23961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9619">
                                            <p:txEl>
                                              <p:pRg st="3" end="3"/>
                                            </p:txEl>
                                          </p:spTgt>
                                        </p:tgtEl>
                                        <p:attrNameLst>
                                          <p:attrName>style.visibility</p:attrName>
                                        </p:attrNameLst>
                                      </p:cBhvr>
                                      <p:to>
                                        <p:strVal val="visible"/>
                                      </p:to>
                                    </p:set>
                                    <p:animEffect transition="in" filter="wipe(left)">
                                      <p:cBhvr>
                                        <p:cTn id="18" dur="500"/>
                                        <p:tgtEl>
                                          <p:spTgt spid="23961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9619">
                                            <p:txEl>
                                              <p:pRg st="4" end="4"/>
                                            </p:txEl>
                                          </p:spTgt>
                                        </p:tgtEl>
                                        <p:attrNameLst>
                                          <p:attrName>style.visibility</p:attrName>
                                        </p:attrNameLst>
                                      </p:cBhvr>
                                      <p:to>
                                        <p:strVal val="visible"/>
                                      </p:to>
                                    </p:set>
                                    <p:animEffect transition="in" filter="wipe(left)">
                                      <p:cBhvr>
                                        <p:cTn id="21" dur="500"/>
                                        <p:tgtEl>
                                          <p:spTgt spid="239619">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9619">
                                            <p:txEl>
                                              <p:pRg st="5" end="5"/>
                                            </p:txEl>
                                          </p:spTgt>
                                        </p:tgtEl>
                                        <p:attrNameLst>
                                          <p:attrName>style.visibility</p:attrName>
                                        </p:attrNameLst>
                                      </p:cBhvr>
                                      <p:to>
                                        <p:strVal val="visible"/>
                                      </p:to>
                                    </p:set>
                                    <p:animEffect transition="in" filter="wipe(left)">
                                      <p:cBhvr>
                                        <p:cTn id="24" dur="500"/>
                                        <p:tgtEl>
                                          <p:spTgt spid="239619">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39619">
                                            <p:txEl>
                                              <p:pRg st="6" end="6"/>
                                            </p:txEl>
                                          </p:spTgt>
                                        </p:tgtEl>
                                        <p:attrNameLst>
                                          <p:attrName>style.visibility</p:attrName>
                                        </p:attrNameLst>
                                      </p:cBhvr>
                                      <p:to>
                                        <p:strVal val="visible"/>
                                      </p:to>
                                    </p:set>
                                    <p:animEffect transition="in" filter="wipe(left)">
                                      <p:cBhvr>
                                        <p:cTn id="27" dur="500"/>
                                        <p:tgtEl>
                                          <p:spTgt spid="239619">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9619">
                                            <p:txEl>
                                              <p:pRg st="7" end="7"/>
                                            </p:txEl>
                                          </p:spTgt>
                                        </p:tgtEl>
                                        <p:attrNameLst>
                                          <p:attrName>style.visibility</p:attrName>
                                        </p:attrNameLst>
                                      </p:cBhvr>
                                      <p:to>
                                        <p:strVal val="visible"/>
                                      </p:to>
                                    </p:set>
                                    <p:animEffect transition="in" filter="wipe(left)">
                                      <p:cBhvr>
                                        <p:cTn id="30" dur="500"/>
                                        <p:tgtEl>
                                          <p:spTgt spid="239619">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9619">
                                            <p:txEl>
                                              <p:pRg st="8" end="8"/>
                                            </p:txEl>
                                          </p:spTgt>
                                        </p:tgtEl>
                                        <p:attrNameLst>
                                          <p:attrName>style.visibility</p:attrName>
                                        </p:attrNameLst>
                                      </p:cBhvr>
                                      <p:to>
                                        <p:strVal val="visible"/>
                                      </p:to>
                                    </p:set>
                                    <p:animEffect transition="in" filter="wipe(left)">
                                      <p:cBhvr>
                                        <p:cTn id="33" dur="500"/>
                                        <p:tgtEl>
                                          <p:spTgt spid="239619">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Exercise 5</a:t>
            </a:r>
            <a:endParaRPr lang="zh-CN" altLang="en-US" dirty="0"/>
          </a:p>
        </p:txBody>
      </p:sp>
      <p:pic>
        <p:nvPicPr>
          <p:cNvPr id="19" name="内容占位符 18">
            <a:extLst>
              <a:ext uri="{FF2B5EF4-FFF2-40B4-BE49-F238E27FC236}">
                <a16:creationId xmlns:a16="http://schemas.microsoft.com/office/drawing/2014/main" id="{5542B69B-B0E3-4112-E822-D81977B96ED8}"/>
              </a:ext>
            </a:extLst>
          </p:cNvPr>
          <p:cNvPicPr>
            <a:picLocks noGrp="1" noChangeAspect="1"/>
          </p:cNvPicPr>
          <p:nvPr>
            <p:ph idx="1"/>
          </p:nvPr>
        </p:nvPicPr>
        <p:blipFill>
          <a:blip r:embed="rId2"/>
          <a:stretch>
            <a:fillRect/>
          </a:stretch>
        </p:blipFill>
        <p:spPr>
          <a:xfrm>
            <a:off x="370313" y="971550"/>
            <a:ext cx="8684362" cy="5580063"/>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39</a:t>
            </a:fld>
            <a:endParaRPr lang="en-US" altLang="zh-CN"/>
          </a:p>
        </p:txBody>
      </p:sp>
      <p:pic>
        <p:nvPicPr>
          <p:cNvPr id="9" name="图片 8"/>
          <p:cNvPicPr/>
          <p:nvPr/>
        </p:nvPicPr>
        <p:blipFill>
          <a:blip r:embed="rId3"/>
          <a:stretch>
            <a:fillRect/>
          </a:stretch>
        </p:blipFill>
        <p:spPr>
          <a:xfrm>
            <a:off x="6796183" y="108000"/>
            <a:ext cx="5175575" cy="2070230"/>
          </a:xfrm>
          <a:prstGeom prst="rect">
            <a:avLst/>
          </a:prstGeom>
        </p:spPr>
      </p:pic>
      <p:sp>
        <p:nvSpPr>
          <p:cNvPr id="6" name="动作按钮: 结束 13">
            <a:hlinkClick r:id="" action="ppaction://noaction" highlightClick="1"/>
            <a:extLst>
              <a:ext uri="{FF2B5EF4-FFF2-40B4-BE49-F238E27FC236}">
                <a16:creationId xmlns:a16="http://schemas.microsoft.com/office/drawing/2014/main" id="{1D28A110-87E8-F874-1061-60526D7E293D}"/>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grpSp>
        <p:nvGrpSpPr>
          <p:cNvPr id="31" name="组合 30">
            <a:extLst>
              <a:ext uri="{FF2B5EF4-FFF2-40B4-BE49-F238E27FC236}">
                <a16:creationId xmlns:a16="http://schemas.microsoft.com/office/drawing/2014/main" id="{7BC25820-CF6F-6065-9A9B-F25737504C4C}"/>
              </a:ext>
            </a:extLst>
          </p:cNvPr>
          <p:cNvGrpSpPr/>
          <p:nvPr/>
        </p:nvGrpSpPr>
        <p:grpSpPr>
          <a:xfrm>
            <a:off x="8886310" y="3647432"/>
            <a:ext cx="1482560" cy="726673"/>
            <a:chOff x="8886310" y="3647432"/>
            <a:chExt cx="1482560" cy="726673"/>
          </a:xfrm>
        </p:grpSpPr>
        <p:sp>
          <p:nvSpPr>
            <p:cNvPr id="10" name="椭圆 9">
              <a:extLst>
                <a:ext uri="{FF2B5EF4-FFF2-40B4-BE49-F238E27FC236}">
                  <a16:creationId xmlns:a16="http://schemas.microsoft.com/office/drawing/2014/main" id="{60E44C69-A6BC-41E6-57B0-E4F391285201}"/>
                </a:ext>
              </a:extLst>
            </p:cNvPr>
            <p:cNvSpPr/>
            <p:nvPr/>
          </p:nvSpPr>
          <p:spPr bwMode="auto">
            <a:xfrm>
              <a:off x="8886310" y="3879050"/>
              <a:ext cx="1482560" cy="495055"/>
            </a:xfrm>
            <a:prstGeom prst="ellips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7466</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cxnSp>
          <p:nvCxnSpPr>
            <p:cNvPr id="15" name="直接箭头连接符 14">
              <a:extLst>
                <a:ext uri="{FF2B5EF4-FFF2-40B4-BE49-F238E27FC236}">
                  <a16:creationId xmlns:a16="http://schemas.microsoft.com/office/drawing/2014/main" id="{52A5F856-B5CC-39AE-DAAA-91971F55A950}"/>
                </a:ext>
              </a:extLst>
            </p:cNvPr>
            <p:cNvCxnSpPr>
              <a:stCxn id="8" idx="4"/>
              <a:endCxn id="10" idx="0"/>
            </p:cNvCxnSpPr>
            <p:nvPr/>
          </p:nvCxnSpPr>
          <p:spPr bwMode="auto">
            <a:xfrm>
              <a:off x="9627590" y="3647432"/>
              <a:ext cx="0" cy="231618"/>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组合 31">
            <a:extLst>
              <a:ext uri="{FF2B5EF4-FFF2-40B4-BE49-F238E27FC236}">
                <a16:creationId xmlns:a16="http://schemas.microsoft.com/office/drawing/2014/main" id="{ABBECC3A-DDC1-F5FE-AB0D-263A9158FA19}"/>
              </a:ext>
            </a:extLst>
          </p:cNvPr>
          <p:cNvGrpSpPr/>
          <p:nvPr/>
        </p:nvGrpSpPr>
        <p:grpSpPr>
          <a:xfrm>
            <a:off x="10151754" y="3574933"/>
            <a:ext cx="1927306" cy="792579"/>
            <a:chOff x="10151754" y="3574933"/>
            <a:chExt cx="1927306" cy="792579"/>
          </a:xfrm>
        </p:grpSpPr>
        <p:sp>
          <p:nvSpPr>
            <p:cNvPr id="11" name="椭圆 10">
              <a:extLst>
                <a:ext uri="{FF2B5EF4-FFF2-40B4-BE49-F238E27FC236}">
                  <a16:creationId xmlns:a16="http://schemas.microsoft.com/office/drawing/2014/main" id="{8468B731-FF97-C1A7-3EA3-1F62FB9B9737}"/>
                </a:ext>
              </a:extLst>
            </p:cNvPr>
            <p:cNvSpPr/>
            <p:nvPr/>
          </p:nvSpPr>
          <p:spPr bwMode="auto">
            <a:xfrm>
              <a:off x="10596500" y="3872457"/>
              <a:ext cx="1482560" cy="495055"/>
            </a:xfrm>
            <a:prstGeom prst="ellips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7467</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cxnSp>
          <p:nvCxnSpPr>
            <p:cNvPr id="18" name="直接箭头连接符 17">
              <a:extLst>
                <a:ext uri="{FF2B5EF4-FFF2-40B4-BE49-F238E27FC236}">
                  <a16:creationId xmlns:a16="http://schemas.microsoft.com/office/drawing/2014/main" id="{5A233831-0FBB-82ED-21F5-459DAA14B10D}"/>
                </a:ext>
              </a:extLst>
            </p:cNvPr>
            <p:cNvCxnSpPr>
              <a:stCxn id="8" idx="5"/>
              <a:endCxn id="11" idx="1"/>
            </p:cNvCxnSpPr>
            <p:nvPr/>
          </p:nvCxnSpPr>
          <p:spPr bwMode="auto">
            <a:xfrm>
              <a:off x="10151754" y="3574933"/>
              <a:ext cx="661862" cy="37002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组合 32">
            <a:extLst>
              <a:ext uri="{FF2B5EF4-FFF2-40B4-BE49-F238E27FC236}">
                <a16:creationId xmlns:a16="http://schemas.microsoft.com/office/drawing/2014/main" id="{942FEB2B-8601-E94C-063E-3E84FB0C526B}"/>
              </a:ext>
            </a:extLst>
          </p:cNvPr>
          <p:cNvGrpSpPr/>
          <p:nvPr/>
        </p:nvGrpSpPr>
        <p:grpSpPr>
          <a:xfrm>
            <a:off x="10151754" y="4301606"/>
            <a:ext cx="1927306" cy="792579"/>
            <a:chOff x="10151754" y="4301606"/>
            <a:chExt cx="1927306" cy="792579"/>
          </a:xfrm>
        </p:grpSpPr>
        <p:sp>
          <p:nvSpPr>
            <p:cNvPr id="12" name="椭圆 11">
              <a:extLst>
                <a:ext uri="{FF2B5EF4-FFF2-40B4-BE49-F238E27FC236}">
                  <a16:creationId xmlns:a16="http://schemas.microsoft.com/office/drawing/2014/main" id="{0D76EA96-BD66-8738-D5A6-40128CBFA7BA}"/>
                </a:ext>
              </a:extLst>
            </p:cNvPr>
            <p:cNvSpPr/>
            <p:nvPr/>
          </p:nvSpPr>
          <p:spPr bwMode="auto">
            <a:xfrm>
              <a:off x="10596500" y="4599130"/>
              <a:ext cx="1482560" cy="495055"/>
            </a:xfrm>
            <a:prstGeom prst="ellips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7468</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cxnSp>
          <p:nvCxnSpPr>
            <p:cNvPr id="21" name="直接箭头连接符 20">
              <a:extLst>
                <a:ext uri="{FF2B5EF4-FFF2-40B4-BE49-F238E27FC236}">
                  <a16:creationId xmlns:a16="http://schemas.microsoft.com/office/drawing/2014/main" id="{86ECF381-449B-05DE-E889-9E18A6FB8F43}"/>
                </a:ext>
              </a:extLst>
            </p:cNvPr>
            <p:cNvCxnSpPr>
              <a:stCxn id="10" idx="5"/>
              <a:endCxn id="12" idx="1"/>
            </p:cNvCxnSpPr>
            <p:nvPr/>
          </p:nvCxnSpPr>
          <p:spPr bwMode="auto">
            <a:xfrm>
              <a:off x="10151754" y="4301606"/>
              <a:ext cx="661862" cy="37002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 name="组合 29">
            <a:extLst>
              <a:ext uri="{FF2B5EF4-FFF2-40B4-BE49-F238E27FC236}">
                <a16:creationId xmlns:a16="http://schemas.microsoft.com/office/drawing/2014/main" id="{EB3CDD3B-52EC-A1D4-6A98-092FFDDFA8EC}"/>
              </a:ext>
            </a:extLst>
          </p:cNvPr>
          <p:cNvGrpSpPr/>
          <p:nvPr/>
        </p:nvGrpSpPr>
        <p:grpSpPr>
          <a:xfrm>
            <a:off x="7582375" y="2418760"/>
            <a:ext cx="2786495" cy="1228672"/>
            <a:chOff x="7582375" y="2418760"/>
            <a:chExt cx="2786495" cy="1228672"/>
          </a:xfrm>
        </p:grpSpPr>
        <p:sp>
          <p:nvSpPr>
            <p:cNvPr id="7" name="椭圆 6">
              <a:extLst>
                <a:ext uri="{FF2B5EF4-FFF2-40B4-BE49-F238E27FC236}">
                  <a16:creationId xmlns:a16="http://schemas.microsoft.com/office/drawing/2014/main" id="{A14BD5FE-A6DD-6437-ED5A-9661DDC651E0}"/>
                </a:ext>
              </a:extLst>
            </p:cNvPr>
            <p:cNvSpPr/>
            <p:nvPr/>
          </p:nvSpPr>
          <p:spPr bwMode="auto">
            <a:xfrm>
              <a:off x="8886310" y="2418760"/>
              <a:ext cx="1482560" cy="495055"/>
            </a:xfrm>
            <a:prstGeom prst="ellips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2578</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sp>
          <p:nvSpPr>
            <p:cNvPr id="8" name="椭圆 7">
              <a:extLst>
                <a:ext uri="{FF2B5EF4-FFF2-40B4-BE49-F238E27FC236}">
                  <a16:creationId xmlns:a16="http://schemas.microsoft.com/office/drawing/2014/main" id="{8E762AD6-E03D-D363-B708-1B26E49BC310}"/>
                </a:ext>
              </a:extLst>
            </p:cNvPr>
            <p:cNvSpPr/>
            <p:nvPr/>
          </p:nvSpPr>
          <p:spPr bwMode="auto">
            <a:xfrm>
              <a:off x="8886310" y="3152377"/>
              <a:ext cx="1482560" cy="495055"/>
            </a:xfrm>
            <a:prstGeom prst="ellipse">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7465</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cxnSp>
          <p:nvCxnSpPr>
            <p:cNvPr id="14" name="直接箭头连接符 13">
              <a:extLst>
                <a:ext uri="{FF2B5EF4-FFF2-40B4-BE49-F238E27FC236}">
                  <a16:creationId xmlns:a16="http://schemas.microsoft.com/office/drawing/2014/main" id="{79ECE57E-C02F-56B4-C3AD-297CDCA21B85}"/>
                </a:ext>
              </a:extLst>
            </p:cNvPr>
            <p:cNvCxnSpPr>
              <a:stCxn id="7" idx="4"/>
              <a:endCxn id="8" idx="0"/>
            </p:cNvCxnSpPr>
            <p:nvPr/>
          </p:nvCxnSpPr>
          <p:spPr bwMode="auto">
            <a:xfrm>
              <a:off x="9627590" y="2913815"/>
              <a:ext cx="0" cy="238562"/>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C1C3D76D-4DD7-C827-8F6B-C9EFF5BF0955}"/>
                </a:ext>
              </a:extLst>
            </p:cNvPr>
            <p:cNvCxnSpPr/>
            <p:nvPr/>
          </p:nvCxnSpPr>
          <p:spPr bwMode="auto">
            <a:xfrm>
              <a:off x="8526270" y="3383995"/>
              <a:ext cx="360040"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a:extLst>
                <a:ext uri="{FF2B5EF4-FFF2-40B4-BE49-F238E27FC236}">
                  <a16:creationId xmlns:a16="http://schemas.microsoft.com/office/drawing/2014/main" id="{496BB19B-9D0C-736D-1D97-FB728DD70C20}"/>
                </a:ext>
              </a:extLst>
            </p:cNvPr>
            <p:cNvSpPr txBox="1"/>
            <p:nvPr/>
          </p:nvSpPr>
          <p:spPr>
            <a:xfrm>
              <a:off x="7582375" y="3113268"/>
              <a:ext cx="1003801" cy="461665"/>
            </a:xfrm>
            <a:prstGeom prst="rect">
              <a:avLst/>
            </a:prstGeom>
            <a:noFill/>
          </p:spPr>
          <p:txBody>
            <a:bodyPr wrap="none" rtlCol="0">
              <a:spAutoFit/>
            </a:bodyPr>
            <a:lstStyle/>
            <a:p>
              <a:r>
                <a:rPr lang="en-US" altLang="zh-CN" dirty="0"/>
                <a:t>main()</a:t>
              </a:r>
              <a:endParaRPr lang="zh-CN" altLang="en-US" dirty="0"/>
            </a:p>
          </p:txBody>
        </p:sp>
      </p:grpSp>
      <p:pic>
        <p:nvPicPr>
          <p:cNvPr id="22" name="图片 21">
            <a:extLst>
              <a:ext uri="{FF2B5EF4-FFF2-40B4-BE49-F238E27FC236}">
                <a16:creationId xmlns:a16="http://schemas.microsoft.com/office/drawing/2014/main" id="{85922E74-75FC-81DD-75B0-49BEC30F38C0}"/>
              </a:ext>
            </a:extLst>
          </p:cNvPr>
          <p:cNvPicPr>
            <a:picLocks noChangeAspect="1"/>
          </p:cNvPicPr>
          <p:nvPr/>
        </p:nvPicPr>
        <p:blipFill>
          <a:blip r:embed="rId4"/>
          <a:stretch>
            <a:fillRect/>
          </a:stretch>
        </p:blipFill>
        <p:spPr>
          <a:xfrm>
            <a:off x="4610835" y="5506821"/>
            <a:ext cx="4203097" cy="1108509"/>
          </a:xfrm>
          <a:prstGeom prst="rect">
            <a:avLst/>
          </a:prstGeom>
        </p:spPr>
      </p:pic>
    </p:spTree>
    <p:extLst>
      <p:ext uri="{BB962C8B-B14F-4D97-AF65-F5344CB8AC3E}">
        <p14:creationId xmlns:p14="http://schemas.microsoft.com/office/powerpoint/2010/main" val="277371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circle(out)">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CN" dirty="0"/>
              <a:t>3.1  Process Concept</a:t>
            </a:r>
          </a:p>
        </p:txBody>
      </p:sp>
      <p:sp>
        <p:nvSpPr>
          <p:cNvPr id="176131"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An OS executes a variety of programs:</a:t>
            </a:r>
          </a:p>
          <a:p>
            <a:pPr lvl="1">
              <a:spcBef>
                <a:spcPts val="300"/>
              </a:spcBef>
            </a:pPr>
            <a:r>
              <a:rPr lang="en-US" altLang="zh-CN" dirty="0">
                <a:latin typeface="Times New Roman" panose="02020603050405020304" pitchFamily="18" charset="0"/>
              </a:rPr>
              <a:t>Batch system – </a:t>
            </a:r>
            <a:r>
              <a:rPr lang="en-US" altLang="zh-CN" dirty="0">
                <a:solidFill>
                  <a:srgbClr val="0000FF"/>
                </a:solidFill>
                <a:latin typeface="Times New Roman" panose="02020603050405020304" pitchFamily="18" charset="0"/>
              </a:rPr>
              <a:t>jobs</a:t>
            </a:r>
          </a:p>
          <a:p>
            <a:pPr lvl="1">
              <a:spcBef>
                <a:spcPts val="300"/>
              </a:spcBef>
            </a:pPr>
            <a:r>
              <a:rPr lang="en-US" altLang="zh-CN" dirty="0">
                <a:latin typeface="Times New Roman" panose="02020603050405020304" pitchFamily="18" charset="0"/>
              </a:rPr>
              <a:t>Time-shared systems – user programs or </a:t>
            </a:r>
            <a:r>
              <a:rPr lang="en-US" altLang="zh-CN" dirty="0">
                <a:solidFill>
                  <a:srgbClr val="0000FF"/>
                </a:solidFill>
                <a:latin typeface="Times New Roman" panose="02020603050405020304" pitchFamily="18" charset="0"/>
              </a:rPr>
              <a:t>tasks</a:t>
            </a:r>
          </a:p>
          <a:p>
            <a:pPr>
              <a:spcBef>
                <a:spcPts val="300"/>
              </a:spcBef>
            </a:pPr>
            <a:r>
              <a:rPr lang="en-US" altLang="zh-CN" dirty="0">
                <a:latin typeface="Times New Roman" panose="02020603050405020304" pitchFamily="18" charset="0"/>
              </a:rPr>
              <a:t>terms </a:t>
            </a:r>
            <a:r>
              <a:rPr lang="en-US" altLang="zh-CN" i="1" dirty="0">
                <a:solidFill>
                  <a:srgbClr val="0000FF"/>
                </a:solidFill>
                <a:latin typeface="Times New Roman" panose="02020603050405020304" pitchFamily="18" charset="0"/>
              </a:rPr>
              <a:t>job</a:t>
            </a:r>
            <a:r>
              <a:rPr lang="en-US" altLang="zh-CN" dirty="0">
                <a:latin typeface="Times New Roman" panose="02020603050405020304" pitchFamily="18" charset="0"/>
              </a:rPr>
              <a:t> and </a:t>
            </a:r>
            <a:r>
              <a:rPr lang="en-US" altLang="zh-CN" i="1" dirty="0">
                <a:solidFill>
                  <a:srgbClr val="0000FF"/>
                </a:solidFill>
                <a:latin typeface="Times New Roman" panose="02020603050405020304" pitchFamily="18" charset="0"/>
              </a:rPr>
              <a:t>process </a:t>
            </a:r>
            <a:r>
              <a:rPr lang="en-US" altLang="zh-CN" dirty="0">
                <a:latin typeface="Times New Roman" panose="02020603050405020304" pitchFamily="18" charset="0"/>
              </a:rPr>
              <a:t>used almost interchangeably.</a:t>
            </a:r>
            <a:endParaRPr lang="en-US" altLang="zh-CN" dirty="0">
              <a:solidFill>
                <a:srgbClr val="0000FF"/>
              </a:solidFill>
              <a:latin typeface="Times New Roman" panose="02020603050405020304" pitchFamily="18" charset="0"/>
            </a:endParaRPr>
          </a:p>
          <a:p>
            <a:pPr>
              <a:spcBef>
                <a:spcPts val="300"/>
              </a:spcBef>
            </a:pPr>
            <a:r>
              <a:rPr lang="en-US" altLang="zh-CN" dirty="0">
                <a:solidFill>
                  <a:srgbClr val="0000FF"/>
                </a:solidFill>
                <a:latin typeface="Times New Roman" panose="02020603050405020304" pitchFamily="18" charset="0"/>
              </a:rPr>
              <a:t>Process -- a program in execution</a:t>
            </a:r>
            <a:r>
              <a:rPr lang="en-US" altLang="zh-CN" dirty="0">
                <a:latin typeface="Times New Roman" panose="02020603050405020304" pitchFamily="18" charset="0"/>
              </a:rPr>
              <a:t>.</a:t>
            </a:r>
          </a:p>
          <a:p>
            <a:pPr lvl="1">
              <a:spcBef>
                <a:spcPts val="300"/>
              </a:spcBef>
            </a:pPr>
            <a:r>
              <a:rPr lang="en-US" altLang="zh-CN" dirty="0">
                <a:latin typeface="Times New Roman" panose="02020603050405020304" pitchFamily="18" charset="0"/>
              </a:rPr>
              <a:t>process execution must progress in sequential fashion.</a:t>
            </a:r>
          </a:p>
          <a:p>
            <a:pPr>
              <a:spcBef>
                <a:spcPts val="300"/>
              </a:spcBef>
            </a:pPr>
            <a:r>
              <a:rPr lang="en-US" altLang="en-US" dirty="0">
                <a:latin typeface="Times New Roman" panose="02020603050405020304" pitchFamily="18" charset="0"/>
              </a:rPr>
              <a:t>Program is </a:t>
            </a:r>
            <a:r>
              <a:rPr lang="en-US" altLang="en-US" i="1" dirty="0">
                <a:solidFill>
                  <a:srgbClr val="0000FF"/>
                </a:solidFill>
                <a:latin typeface="Times New Roman" panose="02020603050405020304" pitchFamily="18" charset="0"/>
              </a:rPr>
              <a:t>passive</a:t>
            </a:r>
            <a:r>
              <a:rPr lang="en-US" altLang="en-US" dirty="0">
                <a:solidFill>
                  <a:srgbClr val="0000FF"/>
                </a:solidFill>
                <a:latin typeface="Times New Roman" panose="02020603050405020304" pitchFamily="18" charset="0"/>
              </a:rPr>
              <a:t> </a:t>
            </a:r>
            <a:r>
              <a:rPr lang="en-US" altLang="en-US" dirty="0">
                <a:latin typeface="Times New Roman" panose="02020603050405020304" pitchFamily="18" charset="0"/>
              </a:rPr>
              <a:t>entity stored on disk (</a:t>
            </a:r>
            <a:r>
              <a:rPr lang="en-US" altLang="en-US" dirty="0">
                <a:solidFill>
                  <a:srgbClr val="0000FF"/>
                </a:solidFill>
                <a:latin typeface="Times New Roman" panose="02020603050405020304" pitchFamily="18" charset="0"/>
              </a:rPr>
              <a:t>executable file</a:t>
            </a:r>
            <a:r>
              <a:rPr lang="en-US" altLang="en-US" dirty="0">
                <a:latin typeface="Times New Roman" panose="02020603050405020304" pitchFamily="18" charset="0"/>
              </a:rPr>
              <a:t>), process is </a:t>
            </a:r>
            <a:r>
              <a:rPr lang="en-US" altLang="en-US" i="1" dirty="0">
                <a:solidFill>
                  <a:srgbClr val="0000FF"/>
                </a:solidFill>
                <a:latin typeface="Times New Roman" panose="02020603050405020304" pitchFamily="18" charset="0"/>
              </a:rPr>
              <a:t>active. </a:t>
            </a:r>
          </a:p>
          <a:p>
            <a:pPr lvl="1">
              <a:spcBef>
                <a:spcPts val="300"/>
              </a:spcBef>
            </a:pPr>
            <a:r>
              <a:rPr lang="en-US" altLang="en-US" dirty="0">
                <a:latin typeface="Times New Roman" panose="02020603050405020304" pitchFamily="18" charset="0"/>
              </a:rPr>
              <a:t>Program becomes process when executable file loaded into memory.</a:t>
            </a:r>
          </a:p>
          <a:p>
            <a:pPr>
              <a:spcBef>
                <a:spcPts val="300"/>
              </a:spcBef>
            </a:pPr>
            <a:r>
              <a:rPr lang="en-US" altLang="en-US" dirty="0">
                <a:latin typeface="Times New Roman" panose="02020603050405020304" pitchFamily="18" charset="0"/>
              </a:rPr>
              <a:t>Execution of program started via GUI mouse clicks, command line entry of its name, etc.</a:t>
            </a:r>
          </a:p>
          <a:p>
            <a:pPr>
              <a:spcBef>
                <a:spcPts val="300"/>
              </a:spcBef>
            </a:pPr>
            <a:r>
              <a:rPr lang="en-US" altLang="en-US" dirty="0">
                <a:latin typeface="Times New Roman" panose="02020603050405020304" pitchFamily="18" charset="0"/>
              </a:rPr>
              <a:t>One program can be several processes.</a:t>
            </a:r>
          </a:p>
        </p:txBody>
      </p:sp>
      <p:sp>
        <p:nvSpPr>
          <p:cNvPr id="4" name="灯片编号占位符 3"/>
          <p:cNvSpPr>
            <a:spLocks noGrp="1"/>
          </p:cNvSpPr>
          <p:nvPr>
            <p:ph type="sldNum" sz="quarter" idx="10"/>
          </p:nvPr>
        </p:nvSpPr>
        <p:spPr/>
        <p:txBody>
          <a:bodyPr/>
          <a:lstStyle/>
          <a:p>
            <a:fld id="{82D5E064-E846-4254-A686-D49163BFEF05}" type="slidenum">
              <a:rPr lang="en-US" altLang="zh-CN"/>
              <a:pPr/>
              <a:t>4</a:t>
            </a:fld>
            <a:endParaRPr lang="en-US" altLang="zh-CN"/>
          </a:p>
        </p:txBody>
      </p:sp>
    </p:spTree>
    <p:extLst>
      <p:ext uri="{BB962C8B-B14F-4D97-AF65-F5344CB8AC3E}">
        <p14:creationId xmlns:p14="http://schemas.microsoft.com/office/powerpoint/2010/main" val="270105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wipe(left)">
                                      <p:cBhvr>
                                        <p:cTn id="7" dur="500"/>
                                        <p:tgtEl>
                                          <p:spTgt spid="1761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6131">
                                            <p:txEl>
                                              <p:pRg st="1" end="1"/>
                                            </p:txEl>
                                          </p:spTgt>
                                        </p:tgtEl>
                                        <p:attrNameLst>
                                          <p:attrName>style.visibility</p:attrName>
                                        </p:attrNameLst>
                                      </p:cBhvr>
                                      <p:to>
                                        <p:strVal val="visible"/>
                                      </p:to>
                                    </p:set>
                                    <p:animEffect transition="in" filter="wipe(left)">
                                      <p:cBhvr>
                                        <p:cTn id="10" dur="500"/>
                                        <p:tgtEl>
                                          <p:spTgt spid="17613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6131">
                                            <p:txEl>
                                              <p:pRg st="2" end="2"/>
                                            </p:txEl>
                                          </p:spTgt>
                                        </p:tgtEl>
                                        <p:attrNameLst>
                                          <p:attrName>style.visibility</p:attrName>
                                        </p:attrNameLst>
                                      </p:cBhvr>
                                      <p:to>
                                        <p:strVal val="visible"/>
                                      </p:to>
                                    </p:set>
                                    <p:animEffect transition="in" filter="wipe(left)">
                                      <p:cBhvr>
                                        <p:cTn id="13" dur="500"/>
                                        <p:tgtEl>
                                          <p:spTgt spid="17613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6131">
                                            <p:txEl>
                                              <p:pRg st="3" end="3"/>
                                            </p:txEl>
                                          </p:spTgt>
                                        </p:tgtEl>
                                        <p:attrNameLst>
                                          <p:attrName>style.visibility</p:attrName>
                                        </p:attrNameLst>
                                      </p:cBhvr>
                                      <p:to>
                                        <p:strVal val="visible"/>
                                      </p:to>
                                    </p:set>
                                    <p:animEffect transition="in" filter="wipe(left)">
                                      <p:cBhvr>
                                        <p:cTn id="18" dur="500"/>
                                        <p:tgtEl>
                                          <p:spTgt spid="1761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6131">
                                            <p:txEl>
                                              <p:pRg st="4" end="4"/>
                                            </p:txEl>
                                          </p:spTgt>
                                        </p:tgtEl>
                                        <p:attrNameLst>
                                          <p:attrName>style.visibility</p:attrName>
                                        </p:attrNameLst>
                                      </p:cBhvr>
                                      <p:to>
                                        <p:strVal val="visible"/>
                                      </p:to>
                                    </p:set>
                                    <p:animEffect transition="in" filter="wipe(left)">
                                      <p:cBhvr>
                                        <p:cTn id="23" dur="500"/>
                                        <p:tgtEl>
                                          <p:spTgt spid="176131">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6131">
                                            <p:txEl>
                                              <p:pRg st="5" end="5"/>
                                            </p:txEl>
                                          </p:spTgt>
                                        </p:tgtEl>
                                        <p:attrNameLst>
                                          <p:attrName>style.visibility</p:attrName>
                                        </p:attrNameLst>
                                      </p:cBhvr>
                                      <p:to>
                                        <p:strVal val="visible"/>
                                      </p:to>
                                    </p:set>
                                    <p:animEffect transition="in" filter="wipe(left)">
                                      <p:cBhvr>
                                        <p:cTn id="26" dur="500"/>
                                        <p:tgtEl>
                                          <p:spTgt spid="17613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6131">
                                            <p:txEl>
                                              <p:pRg st="6" end="6"/>
                                            </p:txEl>
                                          </p:spTgt>
                                        </p:tgtEl>
                                        <p:attrNameLst>
                                          <p:attrName>style.visibility</p:attrName>
                                        </p:attrNameLst>
                                      </p:cBhvr>
                                      <p:to>
                                        <p:strVal val="visible"/>
                                      </p:to>
                                    </p:set>
                                    <p:animEffect transition="in" filter="wipe(left)">
                                      <p:cBhvr>
                                        <p:cTn id="31" dur="500"/>
                                        <p:tgtEl>
                                          <p:spTgt spid="176131">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6131">
                                            <p:txEl>
                                              <p:pRg st="7" end="7"/>
                                            </p:txEl>
                                          </p:spTgt>
                                        </p:tgtEl>
                                        <p:attrNameLst>
                                          <p:attrName>style.visibility</p:attrName>
                                        </p:attrNameLst>
                                      </p:cBhvr>
                                      <p:to>
                                        <p:strVal val="visible"/>
                                      </p:to>
                                    </p:set>
                                    <p:animEffect transition="in" filter="wipe(left)">
                                      <p:cBhvr>
                                        <p:cTn id="34" dur="500"/>
                                        <p:tgtEl>
                                          <p:spTgt spid="17613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6131">
                                            <p:txEl>
                                              <p:pRg st="8" end="8"/>
                                            </p:txEl>
                                          </p:spTgt>
                                        </p:tgtEl>
                                        <p:attrNameLst>
                                          <p:attrName>style.visibility</p:attrName>
                                        </p:attrNameLst>
                                      </p:cBhvr>
                                      <p:to>
                                        <p:strVal val="visible"/>
                                      </p:to>
                                    </p:set>
                                    <p:animEffect transition="in" filter="wipe(left)">
                                      <p:cBhvr>
                                        <p:cTn id="39" dur="500"/>
                                        <p:tgtEl>
                                          <p:spTgt spid="176131">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6131">
                                            <p:txEl>
                                              <p:pRg st="9" end="9"/>
                                            </p:txEl>
                                          </p:spTgt>
                                        </p:tgtEl>
                                        <p:attrNameLst>
                                          <p:attrName>style.visibility</p:attrName>
                                        </p:attrNameLst>
                                      </p:cBhvr>
                                      <p:to>
                                        <p:strVal val="visible"/>
                                      </p:to>
                                    </p:set>
                                    <p:animEffect transition="in" filter="wipe(left)">
                                      <p:cBhvr>
                                        <p:cTn id="44" dur="500"/>
                                        <p:tgtEl>
                                          <p:spTgt spid="176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zh-CN" dirty="0"/>
              <a:t>3.4  </a:t>
            </a:r>
            <a:r>
              <a:rPr lang="en-US" altLang="zh-CN" dirty="0" err="1"/>
              <a:t>Interprocess</a:t>
            </a:r>
            <a:r>
              <a:rPr lang="en-US" altLang="zh-CN" dirty="0"/>
              <a:t> Communication</a:t>
            </a:r>
          </a:p>
        </p:txBody>
      </p:sp>
      <p:sp>
        <p:nvSpPr>
          <p:cNvPr id="241667" name="Rectangle 3"/>
          <p:cNvSpPr>
            <a:spLocks noGrp="1" noChangeArrowheads="1"/>
          </p:cNvSpPr>
          <p:nvPr>
            <p:ph idx="1"/>
          </p:nvPr>
        </p:nvSpPr>
        <p:spPr/>
        <p:txBody>
          <a:bodyPr/>
          <a:lstStyle/>
          <a:p>
            <a:pPr>
              <a:lnSpc>
                <a:spcPct val="90000"/>
              </a:lnSpc>
            </a:pPr>
            <a:r>
              <a:rPr lang="en-US" altLang="zh-CN" i="1" dirty="0">
                <a:solidFill>
                  <a:srgbClr val="0000FF"/>
                </a:solidFill>
              </a:rPr>
              <a:t>Independent</a:t>
            </a:r>
            <a:r>
              <a:rPr lang="en-US" altLang="zh-CN" dirty="0"/>
              <a:t> process cannot affect or be affected by the execution of another process.</a:t>
            </a:r>
          </a:p>
          <a:p>
            <a:pPr>
              <a:lnSpc>
                <a:spcPct val="90000"/>
              </a:lnSpc>
            </a:pPr>
            <a:r>
              <a:rPr lang="en-US" altLang="zh-CN" i="1" dirty="0">
                <a:solidFill>
                  <a:srgbClr val="0000FF"/>
                </a:solidFill>
              </a:rPr>
              <a:t>Cooperating</a:t>
            </a:r>
            <a:r>
              <a:rPr lang="en-US" altLang="zh-CN" dirty="0"/>
              <a:t> process can affect or be affected by the execution of another process</a:t>
            </a:r>
          </a:p>
          <a:p>
            <a:pPr>
              <a:lnSpc>
                <a:spcPct val="90000"/>
              </a:lnSpc>
            </a:pPr>
            <a:r>
              <a:rPr lang="en-US" altLang="zh-CN" dirty="0"/>
              <a:t>Advantages of process cooperation</a:t>
            </a:r>
          </a:p>
          <a:p>
            <a:pPr lvl="1">
              <a:lnSpc>
                <a:spcPct val="90000"/>
              </a:lnSpc>
            </a:pPr>
            <a:r>
              <a:rPr lang="en-US" altLang="zh-CN" dirty="0"/>
              <a:t>Information sharing </a:t>
            </a:r>
          </a:p>
          <a:p>
            <a:pPr lvl="1">
              <a:lnSpc>
                <a:spcPct val="90000"/>
              </a:lnSpc>
            </a:pPr>
            <a:r>
              <a:rPr lang="en-US" altLang="zh-CN" dirty="0"/>
              <a:t>Computation speed-up</a:t>
            </a:r>
          </a:p>
          <a:p>
            <a:pPr lvl="1">
              <a:lnSpc>
                <a:spcPct val="90000"/>
              </a:lnSpc>
            </a:pPr>
            <a:r>
              <a:rPr lang="en-US" altLang="zh-CN" dirty="0"/>
              <a:t>Modularity</a:t>
            </a:r>
          </a:p>
          <a:p>
            <a:pPr lvl="1">
              <a:lnSpc>
                <a:spcPct val="90000"/>
              </a:lnSpc>
            </a:pPr>
            <a:r>
              <a:rPr lang="en-US" altLang="zh-CN" dirty="0"/>
              <a:t>Convenience</a:t>
            </a:r>
          </a:p>
          <a:p>
            <a:pPr>
              <a:lnSpc>
                <a:spcPct val="90000"/>
              </a:lnSpc>
            </a:pPr>
            <a:r>
              <a:rPr lang="en-US" altLang="zh-CN" dirty="0"/>
              <a:t>Two fundamental models</a:t>
            </a:r>
          </a:p>
          <a:p>
            <a:pPr lvl="1">
              <a:lnSpc>
                <a:spcPct val="90000"/>
              </a:lnSpc>
            </a:pPr>
            <a:r>
              <a:rPr lang="en-US" altLang="zh-CN" dirty="0"/>
              <a:t>Shared-memory </a:t>
            </a:r>
          </a:p>
          <a:p>
            <a:pPr lvl="1">
              <a:lnSpc>
                <a:spcPct val="90000"/>
              </a:lnSpc>
            </a:pPr>
            <a:r>
              <a:rPr lang="en-US" altLang="zh-CN" dirty="0"/>
              <a:t>Message passing</a:t>
            </a:r>
          </a:p>
        </p:txBody>
      </p:sp>
      <p:sp>
        <p:nvSpPr>
          <p:cNvPr id="4" name="灯片编号占位符 3"/>
          <p:cNvSpPr>
            <a:spLocks noGrp="1"/>
          </p:cNvSpPr>
          <p:nvPr>
            <p:ph type="sldNum" sz="quarter" idx="10"/>
          </p:nvPr>
        </p:nvSpPr>
        <p:spPr/>
        <p:txBody>
          <a:bodyPr/>
          <a:lstStyle/>
          <a:p>
            <a:fld id="{ABD8753B-7379-4560-8F3A-F9F566260A3B}" type="slidenum">
              <a:rPr lang="en-US" altLang="zh-CN"/>
              <a:pPr/>
              <a:t>40</a:t>
            </a:fld>
            <a:endParaRPr lang="en-US" altLang="zh-CN"/>
          </a:p>
        </p:txBody>
      </p:sp>
      <p:sp>
        <p:nvSpPr>
          <p:cNvPr id="2" name="圆角矩形 1"/>
          <p:cNvSpPr/>
          <p:nvPr/>
        </p:nvSpPr>
        <p:spPr bwMode="auto">
          <a:xfrm>
            <a:off x="8004820" y="3833745"/>
            <a:ext cx="3060340" cy="2340260"/>
          </a:xfrm>
          <a:prstGeom prst="roundRect">
            <a:avLst>
              <a:gd name="adj" fmla="val 4925"/>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ea typeface="楷体" panose="02010609060101010101" pitchFamily="49" charset="-122"/>
                <a:cs typeface="Times New Roman" panose="02020603050405020304" pitchFamily="18" charset="0"/>
              </a:rPr>
              <a:t>学生：独立的个体；</a:t>
            </a:r>
            <a:endParaRPr lang="en-US" altLang="zh-CN" b="1" dirty="0">
              <a:ea typeface="楷体" panose="02010609060101010101" pitchFamily="49" charset="-122"/>
              <a:cs typeface="Times New Roman" panose="02020603050405020304" pitchFamily="18" charset="0"/>
            </a:endParaRPr>
          </a:p>
          <a:p>
            <a:r>
              <a:rPr lang="zh-CN" altLang="en-US" b="1" dirty="0">
                <a:ea typeface="楷体" panose="02010609060101010101" pitchFamily="49" charset="-122"/>
                <a:cs typeface="Times New Roman" panose="02020603050405020304" pitchFamily="18" charset="0"/>
              </a:rPr>
              <a:t>学生之间的关系：</a:t>
            </a:r>
            <a:endParaRPr lang="en-US" altLang="zh-CN" b="1" dirty="0">
              <a:ea typeface="楷体" panose="02010609060101010101" pitchFamily="49" charset="-122"/>
              <a:cs typeface="Times New Roman" panose="02020603050405020304" pitchFamily="18" charset="0"/>
            </a:endParaRPr>
          </a:p>
          <a:p>
            <a:pPr lvl="1"/>
            <a:r>
              <a:rPr lang="zh-CN" altLang="en-US" b="1" dirty="0">
                <a:ea typeface="楷体" panose="02010609060101010101" pitchFamily="49" charset="-122"/>
                <a:cs typeface="Times New Roman" panose="02020603050405020304" pitchFamily="18" charset="0"/>
              </a:rPr>
              <a:t>竞争</a:t>
            </a:r>
            <a:r>
              <a:rPr lang="en-US" altLang="zh-CN" b="1" dirty="0">
                <a:ea typeface="楷体" panose="02010609060101010101" pitchFamily="49" charset="-122"/>
                <a:cs typeface="Times New Roman" panose="02020603050405020304" pitchFamily="18" charset="0"/>
              </a:rPr>
              <a:t>?  </a:t>
            </a:r>
            <a:r>
              <a:rPr lang="zh-CN" altLang="en-US" b="1" dirty="0">
                <a:ea typeface="楷体" panose="02010609060101010101" pitchFamily="49" charset="-122"/>
                <a:cs typeface="Times New Roman" panose="02020603050405020304" pitchFamily="18" charset="0"/>
              </a:rPr>
              <a:t>合作</a:t>
            </a:r>
            <a:r>
              <a:rPr lang="en-US" altLang="zh-CN" b="1" dirty="0">
                <a:ea typeface="楷体" panose="02010609060101010101" pitchFamily="49" charset="-122"/>
                <a:cs typeface="Times New Roman" panose="02020603050405020304" pitchFamily="18" charset="0"/>
              </a:rPr>
              <a:t>?</a:t>
            </a:r>
          </a:p>
          <a:p>
            <a:r>
              <a:rPr lang="zh-CN" altLang="en-US" b="1" dirty="0">
                <a:ea typeface="楷体" panose="02010609060101010101" pitchFamily="49" charset="-122"/>
                <a:cs typeface="Times New Roman" panose="02020603050405020304" pitchFamily="18" charset="0"/>
              </a:rPr>
              <a:t>大学资源：</a:t>
            </a:r>
            <a:r>
              <a:rPr lang="en-US" altLang="zh-CN" b="1" dirty="0">
                <a:ea typeface="楷体" panose="02010609060101010101" pitchFamily="49" charset="-122"/>
                <a:cs typeface="Times New Roman" panose="02020603050405020304" pitchFamily="18" charset="0"/>
              </a:rPr>
              <a:t>?</a:t>
            </a:r>
          </a:p>
          <a:p>
            <a:pPr lvl="1"/>
            <a:r>
              <a:rPr lang="zh-CN" altLang="en-US" b="1" dirty="0">
                <a:ea typeface="楷体" panose="02010609060101010101" pitchFamily="49" charset="-122"/>
                <a:cs typeface="Times New Roman" panose="02020603050405020304" pitchFamily="18" charset="0"/>
              </a:rPr>
              <a:t>共享</a:t>
            </a:r>
            <a:r>
              <a:rPr lang="en-US" altLang="zh-CN" b="1" dirty="0">
                <a:ea typeface="楷体" panose="02010609060101010101" pitchFamily="49" charset="-122"/>
                <a:cs typeface="Times New Roman" panose="02020603050405020304" pitchFamily="18" charset="0"/>
              </a:rPr>
              <a:t>?</a:t>
            </a:r>
            <a:r>
              <a:rPr lang="zh-CN" altLang="en-US" b="1" dirty="0">
                <a:ea typeface="楷体" panose="02010609060101010101" pitchFamily="49" charset="-122"/>
                <a:cs typeface="Times New Roman" panose="02020603050405020304" pitchFamily="18" charset="0"/>
              </a:rPr>
              <a:t>  独占</a:t>
            </a:r>
            <a:r>
              <a:rPr lang="en-US" altLang="zh-CN" b="1" dirty="0">
                <a:ea typeface="楷体" panose="02010609060101010101" pitchFamily="49" charset="-122"/>
                <a:cs typeface="Times New Roman" panose="02020603050405020304" pitchFamily="18" charset="0"/>
              </a:rPr>
              <a:t>?</a:t>
            </a:r>
            <a:endParaRPr lang="zh-CN" altLang="en-US" b="1" dirty="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Effect transition="in" filter="wipe(left)">
                                      <p:cBhvr>
                                        <p:cTn id="7" dur="500"/>
                                        <p:tgtEl>
                                          <p:spTgt spid="241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67">
                                            <p:txEl>
                                              <p:pRg st="1" end="1"/>
                                            </p:txEl>
                                          </p:spTgt>
                                        </p:tgtEl>
                                        <p:attrNameLst>
                                          <p:attrName>style.visibility</p:attrName>
                                        </p:attrNameLst>
                                      </p:cBhvr>
                                      <p:to>
                                        <p:strVal val="visible"/>
                                      </p:to>
                                    </p:set>
                                    <p:animEffect transition="in" filter="wipe(left)">
                                      <p:cBhvr>
                                        <p:cTn id="12" dur="500"/>
                                        <p:tgtEl>
                                          <p:spTgt spid="241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animEffect transition="in" filter="wipe(left)">
                                      <p:cBhvr>
                                        <p:cTn id="17" dur="500"/>
                                        <p:tgtEl>
                                          <p:spTgt spid="2">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wipe(left)">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wipe(left)">
                                      <p:cBhvr>
                                        <p:cTn id="27" dur="500"/>
                                        <p:tgtEl>
                                          <p:spTgt spid="2">
                                            <p:txEl>
                                              <p:pRg st="1" end="1"/>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wipe(left)">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wipe(left)">
                                      <p:cBhvr>
                                        <p:cTn id="35" dur="500"/>
                                        <p:tgtEl>
                                          <p:spTgt spid="2">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Effect transition="in" filter="wipe(left)">
                                      <p:cBhvr>
                                        <p:cTn id="38" dur="500"/>
                                        <p:tgtEl>
                                          <p:spTgt spid="2">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1667">
                                            <p:txEl>
                                              <p:pRg st="2" end="2"/>
                                            </p:txEl>
                                          </p:spTgt>
                                        </p:tgtEl>
                                        <p:attrNameLst>
                                          <p:attrName>style.visibility</p:attrName>
                                        </p:attrNameLst>
                                      </p:cBhvr>
                                      <p:to>
                                        <p:strVal val="visible"/>
                                      </p:to>
                                    </p:set>
                                    <p:animEffect transition="in" filter="wipe(left)">
                                      <p:cBhvr>
                                        <p:cTn id="43" dur="500"/>
                                        <p:tgtEl>
                                          <p:spTgt spid="241667">
                                            <p:txEl>
                                              <p:pRg st="2" end="2"/>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1667">
                                            <p:txEl>
                                              <p:pRg st="3" end="3"/>
                                            </p:txEl>
                                          </p:spTgt>
                                        </p:tgtEl>
                                        <p:attrNameLst>
                                          <p:attrName>style.visibility</p:attrName>
                                        </p:attrNameLst>
                                      </p:cBhvr>
                                      <p:to>
                                        <p:strVal val="visible"/>
                                      </p:to>
                                    </p:set>
                                    <p:animEffect transition="in" filter="wipe(left)">
                                      <p:cBhvr>
                                        <p:cTn id="46" dur="500"/>
                                        <p:tgtEl>
                                          <p:spTgt spid="241667">
                                            <p:txEl>
                                              <p:pRg st="3" end="3"/>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1667">
                                            <p:txEl>
                                              <p:pRg st="4" end="4"/>
                                            </p:txEl>
                                          </p:spTgt>
                                        </p:tgtEl>
                                        <p:attrNameLst>
                                          <p:attrName>style.visibility</p:attrName>
                                        </p:attrNameLst>
                                      </p:cBhvr>
                                      <p:to>
                                        <p:strVal val="visible"/>
                                      </p:to>
                                    </p:set>
                                    <p:animEffect transition="in" filter="wipe(left)">
                                      <p:cBhvr>
                                        <p:cTn id="49" dur="500"/>
                                        <p:tgtEl>
                                          <p:spTgt spid="241667">
                                            <p:txEl>
                                              <p:pRg st="4" end="4"/>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41667">
                                            <p:txEl>
                                              <p:pRg st="5" end="5"/>
                                            </p:txEl>
                                          </p:spTgt>
                                        </p:tgtEl>
                                        <p:attrNameLst>
                                          <p:attrName>style.visibility</p:attrName>
                                        </p:attrNameLst>
                                      </p:cBhvr>
                                      <p:to>
                                        <p:strVal val="visible"/>
                                      </p:to>
                                    </p:set>
                                    <p:animEffect transition="in" filter="wipe(left)">
                                      <p:cBhvr>
                                        <p:cTn id="52" dur="500"/>
                                        <p:tgtEl>
                                          <p:spTgt spid="241667">
                                            <p:txEl>
                                              <p:pRg st="5" end="5"/>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41667">
                                            <p:txEl>
                                              <p:pRg st="6" end="6"/>
                                            </p:txEl>
                                          </p:spTgt>
                                        </p:tgtEl>
                                        <p:attrNameLst>
                                          <p:attrName>style.visibility</p:attrName>
                                        </p:attrNameLst>
                                      </p:cBhvr>
                                      <p:to>
                                        <p:strVal val="visible"/>
                                      </p:to>
                                    </p:set>
                                    <p:animEffect transition="in" filter="wipe(left)">
                                      <p:cBhvr>
                                        <p:cTn id="55" dur="500"/>
                                        <p:tgtEl>
                                          <p:spTgt spid="241667">
                                            <p:txEl>
                                              <p:pRg st="6" end="6"/>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1667">
                                            <p:txEl>
                                              <p:pRg st="7" end="7"/>
                                            </p:txEl>
                                          </p:spTgt>
                                        </p:tgtEl>
                                        <p:attrNameLst>
                                          <p:attrName>style.visibility</p:attrName>
                                        </p:attrNameLst>
                                      </p:cBhvr>
                                      <p:to>
                                        <p:strVal val="visible"/>
                                      </p:to>
                                    </p:set>
                                    <p:animEffect transition="in" filter="wipe(left)">
                                      <p:cBhvr>
                                        <p:cTn id="60" dur="500"/>
                                        <p:tgtEl>
                                          <p:spTgt spid="241667">
                                            <p:txEl>
                                              <p:pRg st="7" end="7"/>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41667">
                                            <p:txEl>
                                              <p:pRg st="8" end="8"/>
                                            </p:txEl>
                                          </p:spTgt>
                                        </p:tgtEl>
                                        <p:attrNameLst>
                                          <p:attrName>style.visibility</p:attrName>
                                        </p:attrNameLst>
                                      </p:cBhvr>
                                      <p:to>
                                        <p:strVal val="visible"/>
                                      </p:to>
                                    </p:set>
                                    <p:animEffect transition="in" filter="wipe(left)">
                                      <p:cBhvr>
                                        <p:cTn id="63" dur="500"/>
                                        <p:tgtEl>
                                          <p:spTgt spid="241667">
                                            <p:txEl>
                                              <p:pRg st="8" end="8"/>
                                            </p:txEl>
                                          </p:spTgt>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41667">
                                            <p:txEl>
                                              <p:pRg st="9" end="9"/>
                                            </p:txEl>
                                          </p:spTgt>
                                        </p:tgtEl>
                                        <p:attrNameLst>
                                          <p:attrName>style.visibility</p:attrName>
                                        </p:attrNameLst>
                                      </p:cBhvr>
                                      <p:to>
                                        <p:strVal val="visible"/>
                                      </p:to>
                                    </p:set>
                                    <p:animEffect transition="in" filter="wipe(left)">
                                      <p:cBhvr>
                                        <p:cTn id="66" dur="500"/>
                                        <p:tgtEl>
                                          <p:spTgt spid="2416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uiExpand="1" build="p" autoUpdateAnimBg="0"/>
      <p:bldP spid="2"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en-US" altLang="zh-CN" dirty="0"/>
              <a:t>Communication Models</a:t>
            </a:r>
          </a:p>
        </p:txBody>
      </p:sp>
      <p:sp>
        <p:nvSpPr>
          <p:cNvPr id="388099" name="Rectangle 3"/>
          <p:cNvSpPr>
            <a:spLocks noGrp="1" noChangeArrowheads="1"/>
          </p:cNvSpPr>
          <p:nvPr>
            <p:ph sz="half" idx="1"/>
          </p:nvPr>
        </p:nvSpPr>
        <p:spPr/>
        <p:txBody>
          <a:bodyPr/>
          <a:lstStyle/>
          <a:p>
            <a:r>
              <a:rPr lang="en-US" altLang="zh-CN" dirty="0"/>
              <a:t>Shared memory</a:t>
            </a:r>
          </a:p>
          <a:p>
            <a:pPr lvl="1"/>
            <a:r>
              <a:rPr lang="en-US" altLang="zh-CN" dirty="0"/>
              <a:t>allows maximum speed and convenience of communication.</a:t>
            </a:r>
          </a:p>
          <a:p>
            <a:pPr lvl="1"/>
            <a:r>
              <a:rPr lang="en-US" altLang="zh-CN" dirty="0"/>
              <a:t>It can be done at memory speeds when within a computer.</a:t>
            </a:r>
          </a:p>
          <a:p>
            <a:pPr lvl="2"/>
            <a:endParaRPr lang="en-US" altLang="zh-CN" dirty="0"/>
          </a:p>
        </p:txBody>
      </p:sp>
      <p:sp>
        <p:nvSpPr>
          <p:cNvPr id="2" name="内容占位符 1">
            <a:extLst>
              <a:ext uri="{FF2B5EF4-FFF2-40B4-BE49-F238E27FC236}">
                <a16:creationId xmlns:a16="http://schemas.microsoft.com/office/drawing/2014/main" id="{921F6E6E-8EA4-4299-82B9-FA115011D5D9}"/>
              </a:ext>
            </a:extLst>
          </p:cNvPr>
          <p:cNvSpPr>
            <a:spLocks noGrp="1"/>
          </p:cNvSpPr>
          <p:nvPr>
            <p:ph sz="half" idx="2"/>
          </p:nvPr>
        </p:nvSpPr>
        <p:spPr/>
        <p:txBody>
          <a:bodyPr/>
          <a:lstStyle/>
          <a:p>
            <a:r>
              <a:rPr lang="en-US" altLang="zh-CN" dirty="0"/>
              <a:t>Message passing </a:t>
            </a:r>
          </a:p>
          <a:p>
            <a:pPr lvl="1"/>
            <a:r>
              <a:rPr lang="en-US" altLang="zh-CN" dirty="0"/>
              <a:t>useful when smaller numbers of data need to be exchanged, because no conflicts need to be avoided.</a:t>
            </a:r>
          </a:p>
          <a:p>
            <a:pPr lvl="1"/>
            <a:r>
              <a:rPr lang="en-US" altLang="zh-CN" dirty="0"/>
              <a:t>easier to implement for intercomputer communication.</a:t>
            </a:r>
          </a:p>
          <a:p>
            <a:endParaRPr lang="zh-CN" altLang="en-US" dirty="0"/>
          </a:p>
        </p:txBody>
      </p:sp>
      <p:sp>
        <p:nvSpPr>
          <p:cNvPr id="4" name="灯片编号占位符 3"/>
          <p:cNvSpPr>
            <a:spLocks noGrp="1"/>
          </p:cNvSpPr>
          <p:nvPr>
            <p:ph type="sldNum" sz="quarter" idx="10"/>
          </p:nvPr>
        </p:nvSpPr>
        <p:spPr/>
        <p:txBody>
          <a:bodyPr/>
          <a:lstStyle/>
          <a:p>
            <a:fld id="{11DA2048-E351-4F2C-99DF-AA4155C0B716}" type="slidenum">
              <a:rPr lang="en-US" altLang="zh-CN"/>
              <a:pPr/>
              <a:t>41</a:t>
            </a:fld>
            <a:endParaRPr lang="en-US" altLang="zh-CN"/>
          </a:p>
        </p:txBody>
      </p:sp>
      <p:pic>
        <p:nvPicPr>
          <p:cNvPr id="275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475" y="3744035"/>
            <a:ext cx="2268000" cy="273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5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855" y="3789661"/>
            <a:ext cx="2268000" cy="26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animEffect transition="in" filter="wipe(left)">
                                      <p:cBhvr>
                                        <p:cTn id="7" dur="500"/>
                                        <p:tgtEl>
                                          <p:spTgt spid="38809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8099">
                                            <p:txEl>
                                              <p:pRg st="1" end="1"/>
                                            </p:txEl>
                                          </p:spTgt>
                                        </p:tgtEl>
                                        <p:attrNameLst>
                                          <p:attrName>style.visibility</p:attrName>
                                        </p:attrNameLst>
                                      </p:cBhvr>
                                      <p:to>
                                        <p:strVal val="visible"/>
                                      </p:to>
                                    </p:set>
                                    <p:animEffect transition="in" filter="wipe(left)">
                                      <p:cBhvr>
                                        <p:cTn id="10" dur="500"/>
                                        <p:tgtEl>
                                          <p:spTgt spid="38809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8099">
                                            <p:txEl>
                                              <p:pRg st="2" end="2"/>
                                            </p:txEl>
                                          </p:spTgt>
                                        </p:tgtEl>
                                        <p:attrNameLst>
                                          <p:attrName>style.visibility</p:attrName>
                                        </p:attrNameLst>
                                      </p:cBhvr>
                                      <p:to>
                                        <p:strVal val="visible"/>
                                      </p:to>
                                    </p:set>
                                    <p:animEffect transition="in" filter="wipe(left)">
                                      <p:cBhvr>
                                        <p:cTn id="13" dur="500"/>
                                        <p:tgtEl>
                                          <p:spTgt spid="388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75458"/>
                                        </p:tgtEl>
                                        <p:attrNameLst>
                                          <p:attrName>style.visibility</p:attrName>
                                        </p:attrNameLst>
                                      </p:cBhvr>
                                      <p:to>
                                        <p:strVal val="visible"/>
                                      </p:to>
                                    </p:set>
                                    <p:animEffect transition="in" filter="wipe(up)">
                                      <p:cBhvr>
                                        <p:cTn id="18" dur="500"/>
                                        <p:tgtEl>
                                          <p:spTgt spid="27545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left)">
                                      <p:cBhvr>
                                        <p:cTn id="23" dur="500"/>
                                        <p:tgtEl>
                                          <p:spTgt spid="2">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wipe(left)">
                                      <p:cBhvr>
                                        <p:cTn id="26" dur="500"/>
                                        <p:tgtEl>
                                          <p:spTgt spid="2">
                                            <p:txEl>
                                              <p:pRg st="1" end="1"/>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left)">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75459"/>
                                        </p:tgtEl>
                                        <p:attrNameLst>
                                          <p:attrName>style.visibility</p:attrName>
                                        </p:attrNameLst>
                                      </p:cBhvr>
                                      <p:to>
                                        <p:strVal val="visible"/>
                                      </p:to>
                                    </p:set>
                                    <p:animEffect transition="in" filter="wipe(up)">
                                      <p:cBhvr>
                                        <p:cTn id="34" dur="500"/>
                                        <p:tgtEl>
                                          <p:spTgt spid="275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9" grpId="0" build="p"/>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a:bodyPr>
          <a:lstStyle/>
          <a:p>
            <a:r>
              <a:rPr lang="en-US" altLang="zh-CN" dirty="0"/>
              <a:t>Shared-memory systems -- Producer-Consumer Problem</a:t>
            </a:r>
          </a:p>
        </p:txBody>
      </p:sp>
      <p:sp>
        <p:nvSpPr>
          <p:cNvPr id="243715" name="Rectangle 3"/>
          <p:cNvSpPr>
            <a:spLocks noGrp="1" noChangeArrowheads="1"/>
          </p:cNvSpPr>
          <p:nvPr>
            <p:ph idx="1"/>
          </p:nvPr>
        </p:nvSpPr>
        <p:spPr/>
        <p:txBody>
          <a:bodyPr/>
          <a:lstStyle/>
          <a:p>
            <a:r>
              <a:rPr lang="en-US" altLang="zh-CN" dirty="0"/>
              <a:t>A common paradigm for cooperating processes:    </a:t>
            </a:r>
            <a:r>
              <a:rPr lang="en-US" altLang="zh-CN" i="1" dirty="0">
                <a:solidFill>
                  <a:srgbClr val="0000FF"/>
                </a:solidFill>
              </a:rPr>
              <a:t>producer</a:t>
            </a:r>
            <a:r>
              <a:rPr lang="en-US" altLang="zh-CN" dirty="0">
                <a:solidFill>
                  <a:srgbClr val="0000FF"/>
                </a:solidFill>
              </a:rPr>
              <a:t> </a:t>
            </a:r>
            <a:r>
              <a:rPr lang="en-US" altLang="zh-CN" dirty="0"/>
              <a:t>process produces information that is consumed by a </a:t>
            </a:r>
            <a:r>
              <a:rPr lang="en-US" altLang="zh-CN" i="1" dirty="0">
                <a:solidFill>
                  <a:srgbClr val="0000FF"/>
                </a:solidFill>
              </a:rPr>
              <a:t>consumer</a:t>
            </a:r>
            <a:r>
              <a:rPr lang="en-US" altLang="zh-CN" dirty="0">
                <a:solidFill>
                  <a:srgbClr val="0000FF"/>
                </a:solidFill>
              </a:rPr>
              <a:t> </a:t>
            </a:r>
            <a:r>
              <a:rPr lang="en-US" altLang="zh-CN" dirty="0"/>
              <a:t>process.</a:t>
            </a:r>
          </a:p>
          <a:p>
            <a:r>
              <a:rPr lang="en-US" altLang="zh-CN" dirty="0"/>
              <a:t>we must have available a buffer of items that can be filled by the </a:t>
            </a:r>
            <a:r>
              <a:rPr lang="en-US" altLang="zh-CN" i="1" dirty="0">
                <a:solidFill>
                  <a:srgbClr val="0000FF"/>
                </a:solidFill>
              </a:rPr>
              <a:t>producer</a:t>
            </a:r>
            <a:r>
              <a:rPr lang="en-US" altLang="zh-CN" dirty="0"/>
              <a:t> and emptied by the </a:t>
            </a:r>
            <a:r>
              <a:rPr lang="en-US" altLang="zh-CN" i="1" dirty="0">
                <a:solidFill>
                  <a:srgbClr val="0000FF"/>
                </a:solidFill>
              </a:rPr>
              <a:t>consumer</a:t>
            </a:r>
            <a:r>
              <a:rPr lang="en-US" altLang="zh-CN" dirty="0"/>
              <a:t>.</a:t>
            </a:r>
          </a:p>
          <a:p>
            <a:pPr lvl="1"/>
            <a:r>
              <a:rPr lang="en-US" altLang="zh-CN" dirty="0"/>
              <a:t>A </a:t>
            </a:r>
            <a:r>
              <a:rPr lang="en-US" altLang="zh-CN" i="1" dirty="0">
                <a:solidFill>
                  <a:srgbClr val="0000FF"/>
                </a:solidFill>
              </a:rPr>
              <a:t>producer</a:t>
            </a:r>
            <a:r>
              <a:rPr lang="en-US" altLang="zh-CN" dirty="0"/>
              <a:t> can produce one item while the </a:t>
            </a:r>
            <a:r>
              <a:rPr lang="en-US" altLang="zh-CN" i="1" dirty="0">
                <a:solidFill>
                  <a:srgbClr val="0000FF"/>
                </a:solidFill>
              </a:rPr>
              <a:t>consumer</a:t>
            </a:r>
            <a:r>
              <a:rPr lang="en-US" altLang="zh-CN" dirty="0"/>
              <a:t> is consuming another item.</a:t>
            </a:r>
          </a:p>
          <a:p>
            <a:pPr lvl="1"/>
            <a:r>
              <a:rPr lang="en-US" altLang="zh-CN" dirty="0"/>
              <a:t>The </a:t>
            </a:r>
            <a:r>
              <a:rPr lang="en-US" altLang="zh-CN" i="1" dirty="0">
                <a:solidFill>
                  <a:srgbClr val="0000FF"/>
                </a:solidFill>
              </a:rPr>
              <a:t>producer</a:t>
            </a:r>
            <a:r>
              <a:rPr lang="en-US" altLang="zh-CN" dirty="0"/>
              <a:t> and </a:t>
            </a:r>
            <a:r>
              <a:rPr lang="en-US" altLang="zh-CN" i="1" dirty="0">
                <a:solidFill>
                  <a:srgbClr val="0000FF"/>
                </a:solidFill>
              </a:rPr>
              <a:t>consumer</a:t>
            </a:r>
            <a:r>
              <a:rPr lang="en-US" altLang="zh-CN" dirty="0"/>
              <a:t> must be </a:t>
            </a:r>
            <a:r>
              <a:rPr lang="en-US" altLang="zh-CN" dirty="0">
                <a:solidFill>
                  <a:srgbClr val="0000FF"/>
                </a:solidFill>
              </a:rPr>
              <a:t>synchronized</a:t>
            </a:r>
            <a:r>
              <a:rPr lang="en-US" altLang="zh-CN" dirty="0"/>
              <a:t>.</a:t>
            </a:r>
          </a:p>
          <a:p>
            <a:r>
              <a:rPr lang="en-US" altLang="zh-CN" dirty="0"/>
              <a:t>Two types of buffer used</a:t>
            </a:r>
          </a:p>
          <a:p>
            <a:pPr lvl="1"/>
            <a:r>
              <a:rPr lang="en-US" altLang="zh-CN" i="1" dirty="0">
                <a:solidFill>
                  <a:srgbClr val="0000FF"/>
                </a:solidFill>
              </a:rPr>
              <a:t>unbounded-buffer</a:t>
            </a:r>
            <a:r>
              <a:rPr lang="en-US" altLang="zh-CN" dirty="0"/>
              <a:t> places no practical limit on the size of the buffer.</a:t>
            </a:r>
          </a:p>
          <a:p>
            <a:pPr lvl="1"/>
            <a:r>
              <a:rPr lang="en-US" altLang="zh-CN" i="1" dirty="0">
                <a:solidFill>
                  <a:srgbClr val="0000FF"/>
                </a:solidFill>
              </a:rPr>
              <a:t>bounded-buffer</a:t>
            </a:r>
            <a:r>
              <a:rPr lang="en-US" altLang="zh-CN" dirty="0"/>
              <a:t> assumes that there is a fixed buffer size.</a:t>
            </a:r>
          </a:p>
        </p:txBody>
      </p:sp>
      <p:sp>
        <p:nvSpPr>
          <p:cNvPr id="4" name="灯片编号占位符 3"/>
          <p:cNvSpPr>
            <a:spLocks noGrp="1"/>
          </p:cNvSpPr>
          <p:nvPr>
            <p:ph type="sldNum" sz="quarter" idx="10"/>
          </p:nvPr>
        </p:nvSpPr>
        <p:spPr/>
        <p:txBody>
          <a:bodyPr/>
          <a:lstStyle/>
          <a:p>
            <a:fld id="{F58CBF48-B7CC-413C-B8E5-3CA3CFAF664C}" type="slidenum">
              <a:rPr lang="en-US" altLang="zh-CN"/>
              <a:pPr/>
              <a:t>42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wipe(left)">
                                      <p:cBhvr>
                                        <p:cTn id="7" dur="500"/>
                                        <p:tgtEl>
                                          <p:spTgt spid="243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wipe(left)">
                                      <p:cBhvr>
                                        <p:cTn id="12" dur="500"/>
                                        <p:tgtEl>
                                          <p:spTgt spid="24371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3715">
                                            <p:txEl>
                                              <p:pRg st="2" end="2"/>
                                            </p:txEl>
                                          </p:spTgt>
                                        </p:tgtEl>
                                        <p:attrNameLst>
                                          <p:attrName>style.visibility</p:attrName>
                                        </p:attrNameLst>
                                      </p:cBhvr>
                                      <p:to>
                                        <p:strVal val="visible"/>
                                      </p:to>
                                    </p:set>
                                    <p:animEffect transition="in" filter="wipe(left)">
                                      <p:cBhvr>
                                        <p:cTn id="15" dur="500"/>
                                        <p:tgtEl>
                                          <p:spTgt spid="24371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3715">
                                            <p:txEl>
                                              <p:pRg st="3" end="3"/>
                                            </p:txEl>
                                          </p:spTgt>
                                        </p:tgtEl>
                                        <p:attrNameLst>
                                          <p:attrName>style.visibility</p:attrName>
                                        </p:attrNameLst>
                                      </p:cBhvr>
                                      <p:to>
                                        <p:strVal val="visible"/>
                                      </p:to>
                                    </p:set>
                                    <p:animEffect transition="in" filter="wipe(left)">
                                      <p:cBhvr>
                                        <p:cTn id="18" dur="500"/>
                                        <p:tgtEl>
                                          <p:spTgt spid="24371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3715">
                                            <p:txEl>
                                              <p:pRg st="4" end="4"/>
                                            </p:txEl>
                                          </p:spTgt>
                                        </p:tgtEl>
                                        <p:attrNameLst>
                                          <p:attrName>style.visibility</p:attrName>
                                        </p:attrNameLst>
                                      </p:cBhvr>
                                      <p:to>
                                        <p:strVal val="visible"/>
                                      </p:to>
                                    </p:set>
                                    <p:animEffect transition="in" filter="wipe(left)">
                                      <p:cBhvr>
                                        <p:cTn id="23" dur="500"/>
                                        <p:tgtEl>
                                          <p:spTgt spid="24371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3715">
                                            <p:txEl>
                                              <p:pRg st="5" end="5"/>
                                            </p:txEl>
                                          </p:spTgt>
                                        </p:tgtEl>
                                        <p:attrNameLst>
                                          <p:attrName>style.visibility</p:attrName>
                                        </p:attrNameLst>
                                      </p:cBhvr>
                                      <p:to>
                                        <p:strVal val="visible"/>
                                      </p:to>
                                    </p:set>
                                    <p:animEffect transition="in" filter="wipe(left)">
                                      <p:cBhvr>
                                        <p:cTn id="26" dur="500"/>
                                        <p:tgtEl>
                                          <p:spTgt spid="24371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43715">
                                            <p:txEl>
                                              <p:pRg st="6" end="6"/>
                                            </p:txEl>
                                          </p:spTgt>
                                        </p:tgtEl>
                                        <p:attrNameLst>
                                          <p:attrName>style.visibility</p:attrName>
                                        </p:attrNameLst>
                                      </p:cBhvr>
                                      <p:to>
                                        <p:strVal val="visible"/>
                                      </p:to>
                                    </p:set>
                                    <p:animEffect transition="in" filter="wipe(left)">
                                      <p:cBhvr>
                                        <p:cTn id="29" dur="500"/>
                                        <p:tgtEl>
                                          <p:spTgt spid="243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normAutofit/>
          </a:bodyPr>
          <a:lstStyle/>
          <a:p>
            <a:r>
              <a:rPr lang="en-US" altLang="zh-CN" dirty="0"/>
              <a:t>Shared-memory solution to Producer-Consumer Problem</a:t>
            </a:r>
          </a:p>
        </p:txBody>
      </p:sp>
      <p:sp>
        <p:nvSpPr>
          <p:cNvPr id="245763" name="Rectangle 3"/>
          <p:cNvSpPr>
            <a:spLocks noGrp="1" noChangeArrowheads="1"/>
          </p:cNvSpPr>
          <p:nvPr>
            <p:ph sz="half" idx="1"/>
          </p:nvPr>
        </p:nvSpPr>
        <p:spPr/>
        <p:txBody>
          <a:bodyPr>
            <a:normAutofit/>
          </a:bodyPr>
          <a:lstStyle/>
          <a:p>
            <a:pPr>
              <a:lnSpc>
                <a:spcPct val="110000"/>
              </a:lnSpc>
              <a:spcBef>
                <a:spcPts val="0"/>
              </a:spcBef>
            </a:pPr>
            <a:r>
              <a:rPr lang="en-US" altLang="zh-CN" dirty="0"/>
              <a:t>Shared data</a:t>
            </a:r>
          </a:p>
          <a:p>
            <a:pPr>
              <a:lnSpc>
                <a:spcPct val="110000"/>
              </a:lnSpc>
              <a:spcBef>
                <a:spcPts val="0"/>
              </a:spcBef>
            </a:pPr>
            <a:endParaRPr lang="en-US" altLang="zh-CN" dirty="0"/>
          </a:p>
          <a:p>
            <a:pPr marL="704850" lvl="1">
              <a:lnSpc>
                <a:spcPct val="110000"/>
              </a:lnSpc>
              <a:spcBef>
                <a:spcPts val="0"/>
              </a:spcBef>
              <a:buNone/>
            </a:pPr>
            <a:r>
              <a:rPr lang="en-US" altLang="zh-CN" b="1" dirty="0">
                <a:latin typeface="Times New Roman" panose="02020603050405020304" pitchFamily="18" charset="0"/>
                <a:cs typeface="Times New Roman" panose="02020603050405020304" pitchFamily="18" charset="0"/>
              </a:rPr>
              <a:t>#define BUFFER_SIZE 10</a:t>
            </a:r>
          </a:p>
          <a:p>
            <a:pPr marL="704850" lvl="1">
              <a:lnSpc>
                <a:spcPct val="110000"/>
              </a:lnSpc>
              <a:spcBef>
                <a:spcPts val="0"/>
              </a:spcBef>
              <a:buNone/>
            </a:pPr>
            <a:r>
              <a:rPr lang="en-US" altLang="zh-CN" b="1" dirty="0" err="1">
                <a:latin typeface="Times New Roman" panose="02020603050405020304" pitchFamily="18" charset="0"/>
                <a:cs typeface="Times New Roman" panose="02020603050405020304" pitchFamily="18" charset="0"/>
              </a:rPr>
              <a:t>typedef</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struct</a:t>
            </a:r>
            <a:r>
              <a:rPr lang="en-US" altLang="zh-CN" b="1" dirty="0">
                <a:latin typeface="Times New Roman" panose="02020603050405020304" pitchFamily="18" charset="0"/>
                <a:cs typeface="Times New Roman" panose="02020603050405020304" pitchFamily="18" charset="0"/>
              </a:rPr>
              <a:t> {</a:t>
            </a:r>
          </a:p>
          <a:p>
            <a:pPr marL="704850" lvl="1">
              <a:lnSpc>
                <a:spcPct val="110000"/>
              </a:lnSpc>
              <a:spcBef>
                <a:spcPts val="0"/>
              </a:spcBef>
              <a:buNone/>
            </a:pPr>
            <a:r>
              <a:rPr lang="en-US" altLang="zh-CN" b="1" dirty="0">
                <a:latin typeface="Times New Roman" panose="02020603050405020304" pitchFamily="18" charset="0"/>
                <a:cs typeface="Times New Roman" panose="02020603050405020304" pitchFamily="18" charset="0"/>
              </a:rPr>
              <a:t>	. . .</a:t>
            </a:r>
          </a:p>
          <a:p>
            <a:pPr marL="704850" lvl="1">
              <a:lnSpc>
                <a:spcPct val="110000"/>
              </a:lnSpc>
              <a:spcBef>
                <a:spcPts val="0"/>
              </a:spcBef>
              <a:buNone/>
            </a:pPr>
            <a:r>
              <a:rPr lang="en-US" altLang="zh-CN" b="1" dirty="0">
                <a:latin typeface="Times New Roman" panose="02020603050405020304" pitchFamily="18" charset="0"/>
                <a:cs typeface="Times New Roman" panose="02020603050405020304" pitchFamily="18" charset="0"/>
              </a:rPr>
              <a:t>} item;</a:t>
            </a:r>
          </a:p>
          <a:p>
            <a:pPr marL="704850" lvl="1">
              <a:lnSpc>
                <a:spcPct val="110000"/>
              </a:lnSpc>
              <a:spcBef>
                <a:spcPts val="0"/>
              </a:spcBef>
              <a:buNone/>
            </a:pPr>
            <a:r>
              <a:rPr lang="en-US" altLang="zh-CN" b="1" dirty="0">
                <a:latin typeface="Times New Roman" panose="02020603050405020304" pitchFamily="18" charset="0"/>
                <a:cs typeface="Times New Roman" panose="02020603050405020304" pitchFamily="18" charset="0"/>
              </a:rPr>
              <a:t>item buffer[BUFFER_SIZE];</a:t>
            </a:r>
          </a:p>
          <a:p>
            <a:pPr marL="704850" lvl="1">
              <a:lnSpc>
                <a:spcPct val="110000"/>
              </a:lnSpc>
              <a:spcBef>
                <a:spcPts val="0"/>
              </a:spcBef>
              <a:buNone/>
            </a:pP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 = 0;</a:t>
            </a:r>
          </a:p>
          <a:p>
            <a:pPr marL="704850" lvl="1">
              <a:lnSpc>
                <a:spcPct val="110000"/>
              </a:lnSpc>
              <a:spcBef>
                <a:spcPts val="0"/>
              </a:spcBef>
              <a:buNone/>
            </a:pPr>
            <a:r>
              <a:rPr lang="en-US" altLang="zh-CN" b="1" dirty="0">
                <a:latin typeface="Times New Roman" panose="02020603050405020304" pitchFamily="18" charset="0"/>
                <a:cs typeface="Times New Roman" panose="02020603050405020304" pitchFamily="18" charset="0"/>
              </a:rPr>
              <a:t>int out = 0;</a:t>
            </a:r>
          </a:p>
        </p:txBody>
      </p:sp>
      <p:sp>
        <p:nvSpPr>
          <p:cNvPr id="2" name="内容占位符 1">
            <a:extLst>
              <a:ext uri="{FF2B5EF4-FFF2-40B4-BE49-F238E27FC236}">
                <a16:creationId xmlns:a16="http://schemas.microsoft.com/office/drawing/2014/main" id="{C01D7994-DF1F-428D-9A2F-ADB208C2965F}"/>
              </a:ext>
            </a:extLst>
          </p:cNvPr>
          <p:cNvSpPr>
            <a:spLocks noGrp="1"/>
          </p:cNvSpPr>
          <p:nvPr>
            <p:ph sz="half" idx="2"/>
          </p:nvPr>
        </p:nvSpPr>
        <p:spPr>
          <a:xfrm>
            <a:off x="5825971" y="1080000"/>
            <a:ext cx="6102678" cy="5580000"/>
          </a:xfrm>
        </p:spPr>
        <p:txBody>
          <a:bodyPr/>
          <a:lstStyle/>
          <a:p>
            <a:pPr>
              <a:lnSpc>
                <a:spcPct val="110000"/>
              </a:lnSpc>
              <a:spcBef>
                <a:spcPts val="0"/>
              </a:spcBef>
            </a:pPr>
            <a:r>
              <a:rPr lang="en-US" altLang="zh-CN" dirty="0">
                <a:solidFill>
                  <a:srgbClr val="0000FF"/>
                </a:solidFill>
              </a:rPr>
              <a:t>in</a:t>
            </a:r>
            <a:r>
              <a:rPr lang="en-US" altLang="zh-CN" dirty="0"/>
              <a:t> points to the next free position in the buffer;</a:t>
            </a:r>
          </a:p>
          <a:p>
            <a:pPr>
              <a:lnSpc>
                <a:spcPct val="110000"/>
              </a:lnSpc>
              <a:spcBef>
                <a:spcPts val="0"/>
              </a:spcBef>
            </a:pPr>
            <a:r>
              <a:rPr lang="en-US" altLang="zh-CN" dirty="0">
                <a:solidFill>
                  <a:srgbClr val="0000FF"/>
                </a:solidFill>
              </a:rPr>
              <a:t>out</a:t>
            </a:r>
            <a:r>
              <a:rPr lang="en-US" altLang="zh-CN" dirty="0"/>
              <a:t> points to the first full position in the buffer.</a:t>
            </a:r>
          </a:p>
          <a:p>
            <a:pPr>
              <a:lnSpc>
                <a:spcPct val="110000"/>
              </a:lnSpc>
              <a:spcBef>
                <a:spcPts val="0"/>
              </a:spcBef>
            </a:pPr>
            <a:r>
              <a:rPr lang="en-US" altLang="zh-CN" dirty="0"/>
              <a:t>the buffer is empty when </a:t>
            </a:r>
            <a:r>
              <a:rPr lang="en-US" altLang="zh-CN" dirty="0">
                <a:solidFill>
                  <a:srgbClr val="0000FF"/>
                </a:solidFill>
              </a:rPr>
              <a:t>in==out</a:t>
            </a:r>
            <a:r>
              <a:rPr lang="en-US" altLang="zh-CN" dirty="0"/>
              <a:t>;</a:t>
            </a:r>
          </a:p>
          <a:p>
            <a:pPr>
              <a:lnSpc>
                <a:spcPct val="110000"/>
              </a:lnSpc>
              <a:spcBef>
                <a:spcPts val="0"/>
              </a:spcBef>
            </a:pPr>
            <a:r>
              <a:rPr lang="en-US" altLang="zh-CN" dirty="0"/>
              <a:t>the buffer is full when </a:t>
            </a:r>
            <a:br>
              <a:rPr lang="en-US" altLang="zh-CN" dirty="0"/>
            </a:br>
            <a:r>
              <a:rPr lang="en-US" altLang="zh-CN" dirty="0">
                <a:solidFill>
                  <a:srgbClr val="0000FF"/>
                </a:solidFill>
              </a:rPr>
              <a:t>((in+1) % </a:t>
            </a:r>
            <a:r>
              <a:rPr lang="en-US" altLang="zh-CN" dirty="0" err="1">
                <a:solidFill>
                  <a:srgbClr val="0000FF"/>
                </a:solidFill>
              </a:rPr>
              <a:t>buffer_size</a:t>
            </a:r>
            <a:r>
              <a:rPr lang="en-US" altLang="zh-CN" dirty="0">
                <a:solidFill>
                  <a:srgbClr val="0000FF"/>
                </a:solidFill>
              </a:rPr>
              <a:t>)==out</a:t>
            </a:r>
            <a:r>
              <a:rPr lang="en-US" altLang="zh-CN" dirty="0"/>
              <a:t>.</a:t>
            </a:r>
          </a:p>
          <a:p>
            <a:pPr>
              <a:lnSpc>
                <a:spcPct val="110000"/>
              </a:lnSpc>
              <a:spcBef>
                <a:spcPts val="0"/>
              </a:spcBef>
            </a:pPr>
            <a:r>
              <a:rPr lang="en-US" altLang="zh-CN" dirty="0"/>
              <a:t>solution is correct, but can only use BUFFER_SIZE-1 elements</a:t>
            </a:r>
            <a:endParaRPr lang="en-US" altLang="zh-CN" sz="3600" b="0" dirty="0"/>
          </a:p>
          <a:p>
            <a:endParaRPr lang="zh-CN" altLang="en-US" dirty="0"/>
          </a:p>
        </p:txBody>
      </p:sp>
      <p:sp>
        <p:nvSpPr>
          <p:cNvPr id="4" name="灯片编号占位符 3"/>
          <p:cNvSpPr>
            <a:spLocks noGrp="1"/>
          </p:cNvSpPr>
          <p:nvPr>
            <p:ph type="sldNum" sz="quarter" idx="10"/>
          </p:nvPr>
        </p:nvSpPr>
        <p:spPr/>
        <p:txBody>
          <a:bodyPr/>
          <a:lstStyle/>
          <a:p>
            <a:fld id="{4A2314AE-6B91-46D4-8209-1F98558623CB}" type="slidenum">
              <a:rPr lang="en-US" altLang="zh-CN"/>
              <a:pPr/>
              <a:t>43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Effect transition="in" filter="wipe(left)">
                                      <p:cBhvr>
                                        <p:cTn id="7" dur="500"/>
                                        <p:tgtEl>
                                          <p:spTgt spid="24576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5763">
                                            <p:txEl>
                                              <p:pRg st="2" end="2"/>
                                            </p:txEl>
                                          </p:spTgt>
                                        </p:tgtEl>
                                        <p:attrNameLst>
                                          <p:attrName>style.visibility</p:attrName>
                                        </p:attrNameLst>
                                      </p:cBhvr>
                                      <p:to>
                                        <p:strVal val="visible"/>
                                      </p:to>
                                    </p:set>
                                    <p:animEffect transition="in" filter="wipe(left)">
                                      <p:cBhvr>
                                        <p:cTn id="10" dur="500"/>
                                        <p:tgtEl>
                                          <p:spTgt spid="24576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5763">
                                            <p:txEl>
                                              <p:pRg st="3" end="3"/>
                                            </p:txEl>
                                          </p:spTgt>
                                        </p:tgtEl>
                                        <p:attrNameLst>
                                          <p:attrName>style.visibility</p:attrName>
                                        </p:attrNameLst>
                                      </p:cBhvr>
                                      <p:to>
                                        <p:strVal val="visible"/>
                                      </p:to>
                                    </p:set>
                                    <p:animEffect transition="in" filter="wipe(left)">
                                      <p:cBhvr>
                                        <p:cTn id="13" dur="500"/>
                                        <p:tgtEl>
                                          <p:spTgt spid="24576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5763">
                                            <p:txEl>
                                              <p:pRg st="4" end="4"/>
                                            </p:txEl>
                                          </p:spTgt>
                                        </p:tgtEl>
                                        <p:attrNameLst>
                                          <p:attrName>style.visibility</p:attrName>
                                        </p:attrNameLst>
                                      </p:cBhvr>
                                      <p:to>
                                        <p:strVal val="visible"/>
                                      </p:to>
                                    </p:set>
                                    <p:animEffect transition="in" filter="wipe(left)">
                                      <p:cBhvr>
                                        <p:cTn id="16" dur="500"/>
                                        <p:tgtEl>
                                          <p:spTgt spid="245763">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5763">
                                            <p:txEl>
                                              <p:pRg st="5" end="5"/>
                                            </p:txEl>
                                          </p:spTgt>
                                        </p:tgtEl>
                                        <p:attrNameLst>
                                          <p:attrName>style.visibility</p:attrName>
                                        </p:attrNameLst>
                                      </p:cBhvr>
                                      <p:to>
                                        <p:strVal val="visible"/>
                                      </p:to>
                                    </p:set>
                                    <p:animEffect transition="in" filter="wipe(left)">
                                      <p:cBhvr>
                                        <p:cTn id="19" dur="500"/>
                                        <p:tgtEl>
                                          <p:spTgt spid="245763">
                                            <p:txEl>
                                              <p:pRg st="5" end="5"/>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45763">
                                            <p:txEl>
                                              <p:pRg st="6" end="6"/>
                                            </p:txEl>
                                          </p:spTgt>
                                        </p:tgtEl>
                                        <p:attrNameLst>
                                          <p:attrName>style.visibility</p:attrName>
                                        </p:attrNameLst>
                                      </p:cBhvr>
                                      <p:to>
                                        <p:strVal val="visible"/>
                                      </p:to>
                                    </p:set>
                                    <p:animEffect transition="in" filter="wipe(left)">
                                      <p:cBhvr>
                                        <p:cTn id="22" dur="500"/>
                                        <p:tgtEl>
                                          <p:spTgt spid="245763">
                                            <p:txEl>
                                              <p:pRg st="6" end="6"/>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5763">
                                            <p:txEl>
                                              <p:pRg st="7" end="7"/>
                                            </p:txEl>
                                          </p:spTgt>
                                        </p:tgtEl>
                                        <p:attrNameLst>
                                          <p:attrName>style.visibility</p:attrName>
                                        </p:attrNameLst>
                                      </p:cBhvr>
                                      <p:to>
                                        <p:strVal val="visible"/>
                                      </p:to>
                                    </p:set>
                                    <p:animEffect transition="in" filter="wipe(left)">
                                      <p:cBhvr>
                                        <p:cTn id="25" dur="500"/>
                                        <p:tgtEl>
                                          <p:spTgt spid="245763">
                                            <p:txEl>
                                              <p:pRg st="7" end="7"/>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5763">
                                            <p:txEl>
                                              <p:pRg st="8" end="8"/>
                                            </p:txEl>
                                          </p:spTgt>
                                        </p:tgtEl>
                                        <p:attrNameLst>
                                          <p:attrName>style.visibility</p:attrName>
                                        </p:attrNameLst>
                                      </p:cBhvr>
                                      <p:to>
                                        <p:strVal val="visible"/>
                                      </p:to>
                                    </p:set>
                                    <p:animEffect transition="in" filter="wipe(left)">
                                      <p:cBhvr>
                                        <p:cTn id="28" dur="500"/>
                                        <p:tgtEl>
                                          <p:spTgt spid="24576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wipe(left)">
                                      <p:cBhvr>
                                        <p:cTn id="33" dur="500"/>
                                        <p:tgtEl>
                                          <p:spTgt spid="2">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wipe(left)">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wipe(left)">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wipe(left)">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wipe(left)">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Shared Buffer--Circular array</a:t>
            </a:r>
            <a:endParaRPr lang="zh-CN" altLang="en-US" dirty="0"/>
          </a:p>
        </p:txBody>
      </p:sp>
      <p:sp>
        <p:nvSpPr>
          <p:cNvPr id="247934" name="Rectangle 126"/>
          <p:cNvSpPr>
            <a:spLocks noGrp="1" noChangeArrowheads="1"/>
          </p:cNvSpPr>
          <p:nvPr>
            <p:ph idx="1"/>
          </p:nvPr>
        </p:nvSpPr>
        <p:spPr>
          <a:xfrm>
            <a:off x="7581899" y="5638800"/>
            <a:ext cx="4344499" cy="914400"/>
          </a:xfrm>
          <a:solidFill>
            <a:srgbClr val="FFFF00"/>
          </a:solidFill>
          <a:ln/>
        </p:spPr>
        <p:txBody>
          <a:bodyPr anchor="ctr">
            <a:normAutofit/>
          </a:bodyPr>
          <a:lstStyle/>
          <a:p>
            <a:pPr marL="0" indent="0">
              <a:lnSpc>
                <a:spcPct val="80000"/>
              </a:lnSpc>
              <a:buNone/>
            </a:pPr>
            <a:r>
              <a:rPr lang="en-US" altLang="zh-CN" sz="2400" dirty="0"/>
              <a:t>solution is correct, </a:t>
            </a:r>
          </a:p>
          <a:p>
            <a:pPr marL="0" indent="0">
              <a:lnSpc>
                <a:spcPct val="80000"/>
              </a:lnSpc>
              <a:buNone/>
            </a:pPr>
            <a:r>
              <a:rPr lang="en-US" altLang="zh-CN" sz="2400" dirty="0"/>
              <a:t>but can only use N-1 elements</a:t>
            </a:r>
            <a:endParaRPr lang="en-US" altLang="zh-CN" b="0" dirty="0"/>
          </a:p>
        </p:txBody>
      </p:sp>
      <p:sp>
        <p:nvSpPr>
          <p:cNvPr id="128" name="灯片编号占位符 3"/>
          <p:cNvSpPr>
            <a:spLocks noGrp="1"/>
          </p:cNvSpPr>
          <p:nvPr>
            <p:ph type="sldNum" sz="quarter" idx="10"/>
          </p:nvPr>
        </p:nvSpPr>
        <p:spPr/>
        <p:txBody>
          <a:bodyPr/>
          <a:lstStyle/>
          <a:p>
            <a:fld id="{959A2D02-4CD2-426F-8F0A-D2669B76C741}" type="slidenum">
              <a:rPr lang="en-US" altLang="zh-CN"/>
              <a:pPr/>
              <a:t>44</a:t>
            </a:fld>
            <a:endParaRPr lang="en-US" altLang="zh-CN"/>
          </a:p>
        </p:txBody>
      </p:sp>
      <p:grpSp>
        <p:nvGrpSpPr>
          <p:cNvPr id="247811" name="Group 3"/>
          <p:cNvGrpSpPr>
            <a:grpSpLocks/>
          </p:cNvGrpSpPr>
          <p:nvPr/>
        </p:nvGrpSpPr>
        <p:grpSpPr bwMode="auto">
          <a:xfrm>
            <a:off x="2177480" y="1981200"/>
            <a:ext cx="3886200" cy="3733800"/>
            <a:chOff x="1488" y="1104"/>
            <a:chExt cx="2448" cy="2304"/>
          </a:xfrm>
        </p:grpSpPr>
        <p:grpSp>
          <p:nvGrpSpPr>
            <p:cNvPr id="247812" name="Group 4"/>
            <p:cNvGrpSpPr>
              <a:grpSpLocks/>
            </p:cNvGrpSpPr>
            <p:nvPr/>
          </p:nvGrpSpPr>
          <p:grpSpPr bwMode="auto">
            <a:xfrm>
              <a:off x="1488" y="1104"/>
              <a:ext cx="2448" cy="2304"/>
              <a:chOff x="1488" y="1104"/>
              <a:chExt cx="2448" cy="2304"/>
            </a:xfrm>
          </p:grpSpPr>
          <p:sp>
            <p:nvSpPr>
              <p:cNvPr id="247813" name="Oval 5"/>
              <p:cNvSpPr>
                <a:spLocks noChangeArrowheads="1"/>
              </p:cNvSpPr>
              <p:nvPr/>
            </p:nvSpPr>
            <p:spPr bwMode="auto">
              <a:xfrm>
                <a:off x="1488" y="1104"/>
                <a:ext cx="2448" cy="2304"/>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4" name="Oval 6"/>
              <p:cNvSpPr>
                <a:spLocks noChangeArrowheads="1"/>
              </p:cNvSpPr>
              <p:nvPr/>
            </p:nvSpPr>
            <p:spPr bwMode="auto">
              <a:xfrm>
                <a:off x="1872" y="1488"/>
                <a:ext cx="1680" cy="154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cxnSp>
            <p:nvCxnSpPr>
              <p:cNvPr id="247815" name="AutoShape 7"/>
              <p:cNvCxnSpPr>
                <a:cxnSpLocks noChangeShapeType="1"/>
                <a:stCxn id="247813" idx="0"/>
                <a:endCxn id="247814" idx="0"/>
              </p:cNvCxnSpPr>
              <p:nvPr/>
            </p:nvCxnSpPr>
            <p:spPr bwMode="auto">
              <a:xfrm>
                <a:off x="2712" y="1104"/>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16" name="AutoShape 8"/>
              <p:cNvCxnSpPr>
                <a:cxnSpLocks noChangeShapeType="1"/>
                <a:stCxn id="247813" idx="2"/>
                <a:endCxn id="247814" idx="2"/>
              </p:cNvCxnSpPr>
              <p:nvPr/>
            </p:nvCxnSpPr>
            <p:spPr bwMode="auto">
              <a:xfrm>
                <a:off x="1488" y="2256"/>
                <a:ext cx="384"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17" name="AutoShape 9"/>
              <p:cNvCxnSpPr>
                <a:cxnSpLocks noChangeShapeType="1"/>
                <a:stCxn id="247814" idx="6"/>
                <a:endCxn id="247813" idx="6"/>
              </p:cNvCxnSpPr>
              <p:nvPr/>
            </p:nvCxnSpPr>
            <p:spPr bwMode="auto">
              <a:xfrm flipV="1">
                <a:off x="3552" y="2256"/>
                <a:ext cx="384"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18" name="AutoShape 10"/>
              <p:cNvCxnSpPr>
                <a:cxnSpLocks noChangeShapeType="1"/>
                <a:stCxn id="247814" idx="4"/>
                <a:endCxn id="247813" idx="4"/>
              </p:cNvCxnSpPr>
              <p:nvPr/>
            </p:nvCxnSpPr>
            <p:spPr bwMode="auto">
              <a:xfrm>
                <a:off x="2712" y="3036"/>
                <a:ext cx="0" cy="3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19" name="AutoShape 11"/>
              <p:cNvCxnSpPr>
                <a:cxnSpLocks noChangeShapeType="1"/>
                <a:stCxn id="247813" idx="5"/>
                <a:endCxn id="247814" idx="5"/>
              </p:cNvCxnSpPr>
              <p:nvPr/>
            </p:nvCxnSpPr>
            <p:spPr bwMode="auto">
              <a:xfrm flipH="1" flipV="1">
                <a:off x="3306" y="2809"/>
                <a:ext cx="272"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20" name="AutoShape 12"/>
              <p:cNvCxnSpPr>
                <a:cxnSpLocks noChangeShapeType="1"/>
                <a:stCxn id="247814" idx="1"/>
                <a:endCxn id="247813" idx="1"/>
              </p:cNvCxnSpPr>
              <p:nvPr/>
            </p:nvCxnSpPr>
            <p:spPr bwMode="auto">
              <a:xfrm flipH="1" flipV="1">
                <a:off x="1846" y="1441"/>
                <a:ext cx="272" cy="2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21" name="AutoShape 13"/>
              <p:cNvCxnSpPr>
                <a:cxnSpLocks noChangeShapeType="1"/>
                <a:stCxn id="247813" idx="3"/>
                <a:endCxn id="247814" idx="3"/>
              </p:cNvCxnSpPr>
              <p:nvPr/>
            </p:nvCxnSpPr>
            <p:spPr bwMode="auto">
              <a:xfrm flipV="1">
                <a:off x="1846" y="2809"/>
                <a:ext cx="272"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822" name="AutoShape 14"/>
              <p:cNvCxnSpPr>
                <a:cxnSpLocks noChangeShapeType="1"/>
                <a:stCxn id="247814" idx="7"/>
                <a:endCxn id="247813" idx="7"/>
              </p:cNvCxnSpPr>
              <p:nvPr/>
            </p:nvCxnSpPr>
            <p:spPr bwMode="auto">
              <a:xfrm flipV="1">
                <a:off x="3306" y="1441"/>
                <a:ext cx="272" cy="2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7823" name="Line 15"/>
            <p:cNvSpPr>
              <a:spLocks noChangeShapeType="1"/>
            </p:cNvSpPr>
            <p:nvPr/>
          </p:nvSpPr>
          <p:spPr bwMode="auto">
            <a:xfrm flipH="1">
              <a:off x="3024" y="1200"/>
              <a:ext cx="14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4" name="Line 16"/>
            <p:cNvSpPr>
              <a:spLocks noChangeShapeType="1"/>
            </p:cNvSpPr>
            <p:nvPr/>
          </p:nvSpPr>
          <p:spPr bwMode="auto">
            <a:xfrm flipH="1">
              <a:off x="2256" y="2976"/>
              <a:ext cx="14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5" name="Line 17"/>
            <p:cNvSpPr>
              <a:spLocks noChangeShapeType="1"/>
            </p:cNvSpPr>
            <p:nvPr/>
          </p:nvSpPr>
          <p:spPr bwMode="auto">
            <a:xfrm>
              <a:off x="2208" y="1200"/>
              <a:ext cx="192"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6" name="Line 18"/>
            <p:cNvSpPr>
              <a:spLocks noChangeShapeType="1"/>
            </p:cNvSpPr>
            <p:nvPr/>
          </p:nvSpPr>
          <p:spPr bwMode="auto">
            <a:xfrm>
              <a:off x="3024" y="2976"/>
              <a:ext cx="14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7" name="Line 19"/>
            <p:cNvSpPr>
              <a:spLocks noChangeShapeType="1"/>
            </p:cNvSpPr>
            <p:nvPr/>
          </p:nvSpPr>
          <p:spPr bwMode="auto">
            <a:xfrm>
              <a:off x="1584" y="1776"/>
              <a:ext cx="33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8" name="Line 20"/>
            <p:cNvSpPr>
              <a:spLocks noChangeShapeType="1"/>
            </p:cNvSpPr>
            <p:nvPr/>
          </p:nvSpPr>
          <p:spPr bwMode="auto">
            <a:xfrm>
              <a:off x="3504" y="2544"/>
              <a:ext cx="33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9" name="Line 21"/>
            <p:cNvSpPr>
              <a:spLocks noChangeShapeType="1"/>
            </p:cNvSpPr>
            <p:nvPr/>
          </p:nvSpPr>
          <p:spPr bwMode="auto">
            <a:xfrm flipV="1">
              <a:off x="3504" y="1824"/>
              <a:ext cx="3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0" name="Line 22"/>
            <p:cNvSpPr>
              <a:spLocks noChangeShapeType="1"/>
            </p:cNvSpPr>
            <p:nvPr/>
          </p:nvSpPr>
          <p:spPr bwMode="auto">
            <a:xfrm flipH="1">
              <a:off x="1584" y="2544"/>
              <a:ext cx="3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7831" name="Group 23"/>
          <p:cNvGrpSpPr>
            <a:grpSpLocks/>
          </p:cNvGrpSpPr>
          <p:nvPr/>
        </p:nvGrpSpPr>
        <p:grpSpPr bwMode="auto">
          <a:xfrm>
            <a:off x="4692080" y="1143000"/>
            <a:ext cx="457200" cy="838200"/>
            <a:chOff x="3024" y="624"/>
            <a:chExt cx="288" cy="528"/>
          </a:xfrm>
        </p:grpSpPr>
        <p:sp>
          <p:nvSpPr>
            <p:cNvPr id="247832" name="Line 24"/>
            <p:cNvSpPr>
              <a:spLocks noChangeShapeType="1"/>
            </p:cNvSpPr>
            <p:nvPr/>
          </p:nvSpPr>
          <p:spPr bwMode="auto">
            <a:xfrm flipH="1">
              <a:off x="3024" y="864"/>
              <a:ext cx="96" cy="2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3" name="Text Box 25"/>
            <p:cNvSpPr txBox="1">
              <a:spLocks noChangeArrowheads="1"/>
            </p:cNvSpPr>
            <p:nvPr/>
          </p:nvSpPr>
          <p:spPr bwMode="auto">
            <a:xfrm>
              <a:off x="3047" y="624"/>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834" name="Group 26"/>
          <p:cNvGrpSpPr>
            <a:grpSpLocks/>
          </p:cNvGrpSpPr>
          <p:nvPr/>
        </p:nvGrpSpPr>
        <p:grpSpPr bwMode="auto">
          <a:xfrm>
            <a:off x="4082480" y="1066800"/>
            <a:ext cx="573088" cy="838200"/>
            <a:chOff x="2688" y="576"/>
            <a:chExt cx="361" cy="528"/>
          </a:xfrm>
        </p:grpSpPr>
        <p:sp>
          <p:nvSpPr>
            <p:cNvPr id="247835" name="Line 27"/>
            <p:cNvSpPr>
              <a:spLocks noChangeShapeType="1"/>
            </p:cNvSpPr>
            <p:nvPr/>
          </p:nvSpPr>
          <p:spPr bwMode="auto">
            <a:xfrm flipH="1">
              <a:off x="2880" y="816"/>
              <a:ext cx="0" cy="2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6" name="Text Box 28"/>
            <p:cNvSpPr txBox="1">
              <a:spLocks noChangeArrowheads="1"/>
            </p:cNvSpPr>
            <p:nvPr/>
          </p:nvSpPr>
          <p:spPr bwMode="auto">
            <a:xfrm>
              <a:off x="2688" y="576"/>
              <a:ext cx="3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0000FF"/>
                  </a:solidFill>
                </a:rPr>
                <a:t>out</a:t>
              </a:r>
              <a:endParaRPr lang="en-US" altLang="zh-CN"/>
            </a:p>
          </p:txBody>
        </p:sp>
      </p:grpSp>
      <p:sp>
        <p:nvSpPr>
          <p:cNvPr id="247837" name="Oval 29"/>
          <p:cNvSpPr>
            <a:spLocks noChangeArrowheads="1"/>
          </p:cNvSpPr>
          <p:nvPr/>
        </p:nvSpPr>
        <p:spPr bwMode="auto">
          <a:xfrm>
            <a:off x="4311080" y="22098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38" name="Group 30"/>
          <p:cNvGrpSpPr>
            <a:grpSpLocks/>
          </p:cNvGrpSpPr>
          <p:nvPr/>
        </p:nvGrpSpPr>
        <p:grpSpPr bwMode="auto">
          <a:xfrm>
            <a:off x="4615880" y="1066800"/>
            <a:ext cx="1295400" cy="1219200"/>
            <a:chOff x="3024" y="528"/>
            <a:chExt cx="816" cy="768"/>
          </a:xfrm>
        </p:grpSpPr>
        <p:grpSp>
          <p:nvGrpSpPr>
            <p:cNvPr id="247839" name="Group 31"/>
            <p:cNvGrpSpPr>
              <a:grpSpLocks/>
            </p:cNvGrpSpPr>
            <p:nvPr/>
          </p:nvGrpSpPr>
          <p:grpSpPr bwMode="auto">
            <a:xfrm>
              <a:off x="3408" y="864"/>
              <a:ext cx="432" cy="432"/>
              <a:chOff x="3408" y="864"/>
              <a:chExt cx="432" cy="432"/>
            </a:xfrm>
          </p:grpSpPr>
          <p:sp>
            <p:nvSpPr>
              <p:cNvPr id="247840" name="Line 32"/>
              <p:cNvSpPr>
                <a:spLocks noChangeShapeType="1"/>
              </p:cNvSpPr>
              <p:nvPr/>
            </p:nvSpPr>
            <p:spPr bwMode="auto">
              <a:xfrm flipH="1">
                <a:off x="3408" y="1104"/>
                <a:ext cx="192"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1" name="Text Box 33"/>
              <p:cNvSpPr txBox="1">
                <a:spLocks noChangeArrowheads="1"/>
              </p:cNvSpPr>
              <p:nvPr/>
            </p:nvSpPr>
            <p:spPr bwMode="auto">
              <a:xfrm>
                <a:off x="3575" y="864"/>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sp>
          <p:nvSpPr>
            <p:cNvPr id="247842" name="Rectangle 34"/>
            <p:cNvSpPr>
              <a:spLocks noChangeArrowheads="1"/>
            </p:cNvSpPr>
            <p:nvPr/>
          </p:nvSpPr>
          <p:spPr bwMode="auto">
            <a:xfrm>
              <a:off x="3024" y="528"/>
              <a:ext cx="336" cy="576"/>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43" name="Oval 35"/>
          <p:cNvSpPr>
            <a:spLocks noChangeArrowheads="1"/>
          </p:cNvSpPr>
          <p:nvPr/>
        </p:nvSpPr>
        <p:spPr bwMode="auto">
          <a:xfrm>
            <a:off x="4844480" y="24384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44" name="Group 36"/>
          <p:cNvGrpSpPr>
            <a:grpSpLocks/>
          </p:cNvGrpSpPr>
          <p:nvPr/>
        </p:nvGrpSpPr>
        <p:grpSpPr bwMode="auto">
          <a:xfrm>
            <a:off x="5225480" y="1371600"/>
            <a:ext cx="1295400" cy="1447800"/>
            <a:chOff x="3408" y="720"/>
            <a:chExt cx="816" cy="912"/>
          </a:xfrm>
        </p:grpSpPr>
        <p:grpSp>
          <p:nvGrpSpPr>
            <p:cNvPr id="247845" name="Group 37"/>
            <p:cNvGrpSpPr>
              <a:grpSpLocks/>
            </p:cNvGrpSpPr>
            <p:nvPr/>
          </p:nvGrpSpPr>
          <p:grpSpPr bwMode="auto">
            <a:xfrm>
              <a:off x="3792" y="1200"/>
              <a:ext cx="432" cy="432"/>
              <a:chOff x="3408" y="864"/>
              <a:chExt cx="432" cy="432"/>
            </a:xfrm>
          </p:grpSpPr>
          <p:sp>
            <p:nvSpPr>
              <p:cNvPr id="247846" name="Line 38"/>
              <p:cNvSpPr>
                <a:spLocks noChangeShapeType="1"/>
              </p:cNvSpPr>
              <p:nvPr/>
            </p:nvSpPr>
            <p:spPr bwMode="auto">
              <a:xfrm flipH="1">
                <a:off x="3408" y="1104"/>
                <a:ext cx="192"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7" name="Text Box 39"/>
              <p:cNvSpPr txBox="1">
                <a:spLocks noChangeArrowheads="1"/>
              </p:cNvSpPr>
              <p:nvPr/>
            </p:nvSpPr>
            <p:spPr bwMode="auto">
              <a:xfrm>
                <a:off x="3575" y="864"/>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sp>
          <p:nvSpPr>
            <p:cNvPr id="247848" name="Rectangle 40"/>
            <p:cNvSpPr>
              <a:spLocks noChangeArrowheads="1"/>
            </p:cNvSpPr>
            <p:nvPr/>
          </p:nvSpPr>
          <p:spPr bwMode="auto">
            <a:xfrm>
              <a:off x="3408" y="720"/>
              <a:ext cx="480" cy="576"/>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49" name="Oval 41"/>
          <p:cNvSpPr>
            <a:spLocks noChangeArrowheads="1"/>
          </p:cNvSpPr>
          <p:nvPr/>
        </p:nvSpPr>
        <p:spPr bwMode="auto">
          <a:xfrm>
            <a:off x="5301680" y="28194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50" name="Group 42"/>
          <p:cNvGrpSpPr>
            <a:grpSpLocks/>
          </p:cNvGrpSpPr>
          <p:nvPr/>
        </p:nvGrpSpPr>
        <p:grpSpPr bwMode="auto">
          <a:xfrm>
            <a:off x="5835080" y="1905000"/>
            <a:ext cx="1143000" cy="1828800"/>
            <a:chOff x="3792" y="1056"/>
            <a:chExt cx="720" cy="1152"/>
          </a:xfrm>
        </p:grpSpPr>
        <p:grpSp>
          <p:nvGrpSpPr>
            <p:cNvPr id="247851" name="Group 43"/>
            <p:cNvGrpSpPr>
              <a:grpSpLocks/>
            </p:cNvGrpSpPr>
            <p:nvPr/>
          </p:nvGrpSpPr>
          <p:grpSpPr bwMode="auto">
            <a:xfrm>
              <a:off x="3984" y="1920"/>
              <a:ext cx="528" cy="288"/>
              <a:chOff x="3984" y="1920"/>
              <a:chExt cx="528" cy="288"/>
            </a:xfrm>
          </p:grpSpPr>
          <p:sp>
            <p:nvSpPr>
              <p:cNvPr id="247852" name="Line 44"/>
              <p:cNvSpPr>
                <a:spLocks noChangeShapeType="1"/>
              </p:cNvSpPr>
              <p:nvPr/>
            </p:nvSpPr>
            <p:spPr bwMode="auto">
              <a:xfrm flipH="1">
                <a:off x="3984" y="2112"/>
                <a:ext cx="28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3" name="Text Box 45"/>
              <p:cNvSpPr txBox="1">
                <a:spLocks noChangeArrowheads="1"/>
              </p:cNvSpPr>
              <p:nvPr/>
            </p:nvSpPr>
            <p:spPr bwMode="auto">
              <a:xfrm>
                <a:off x="4247" y="1920"/>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sp>
          <p:nvSpPr>
            <p:cNvPr id="247854" name="Rectangle 46"/>
            <p:cNvSpPr>
              <a:spLocks noChangeArrowheads="1"/>
            </p:cNvSpPr>
            <p:nvPr/>
          </p:nvSpPr>
          <p:spPr bwMode="auto">
            <a:xfrm>
              <a:off x="3792" y="1056"/>
              <a:ext cx="480" cy="576"/>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55" name="Oval 47"/>
          <p:cNvSpPr>
            <a:spLocks noChangeArrowheads="1"/>
          </p:cNvSpPr>
          <p:nvPr/>
        </p:nvSpPr>
        <p:spPr bwMode="auto">
          <a:xfrm>
            <a:off x="4234880" y="2133600"/>
            <a:ext cx="457200" cy="381000"/>
          </a:xfrm>
          <a:prstGeom prst="ellipse">
            <a:avLst/>
          </a:prstGeom>
          <a:solidFill>
            <a:srgbClr val="C0C0C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56" name="Group 48"/>
          <p:cNvGrpSpPr>
            <a:grpSpLocks/>
          </p:cNvGrpSpPr>
          <p:nvPr/>
        </p:nvGrpSpPr>
        <p:grpSpPr bwMode="auto">
          <a:xfrm>
            <a:off x="4158680" y="1143000"/>
            <a:ext cx="1752600" cy="1066800"/>
            <a:chOff x="2736" y="576"/>
            <a:chExt cx="1104" cy="672"/>
          </a:xfrm>
        </p:grpSpPr>
        <p:grpSp>
          <p:nvGrpSpPr>
            <p:cNvPr id="247857" name="Group 49"/>
            <p:cNvGrpSpPr>
              <a:grpSpLocks/>
            </p:cNvGrpSpPr>
            <p:nvPr/>
          </p:nvGrpSpPr>
          <p:grpSpPr bwMode="auto">
            <a:xfrm>
              <a:off x="3431" y="816"/>
              <a:ext cx="409" cy="432"/>
              <a:chOff x="3431" y="816"/>
              <a:chExt cx="409" cy="432"/>
            </a:xfrm>
          </p:grpSpPr>
          <p:sp>
            <p:nvSpPr>
              <p:cNvPr id="247858" name="Line 50"/>
              <p:cNvSpPr>
                <a:spLocks noChangeShapeType="1"/>
              </p:cNvSpPr>
              <p:nvPr/>
            </p:nvSpPr>
            <p:spPr bwMode="auto">
              <a:xfrm flipH="1">
                <a:off x="3431" y="1056"/>
                <a:ext cx="121" cy="19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9" name="Text Box 51"/>
              <p:cNvSpPr txBox="1">
                <a:spLocks noChangeArrowheads="1"/>
              </p:cNvSpPr>
              <p:nvPr/>
            </p:nvSpPr>
            <p:spPr bwMode="auto">
              <a:xfrm>
                <a:off x="3479" y="816"/>
                <a:ext cx="3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0000FF"/>
                    </a:solidFill>
                  </a:rPr>
                  <a:t>out</a:t>
                </a:r>
                <a:endParaRPr lang="en-US" altLang="zh-CN"/>
              </a:p>
            </p:txBody>
          </p:sp>
        </p:grpSp>
        <p:sp>
          <p:nvSpPr>
            <p:cNvPr id="247860" name="Rectangle 52"/>
            <p:cNvSpPr>
              <a:spLocks noChangeArrowheads="1"/>
            </p:cNvSpPr>
            <p:nvPr/>
          </p:nvSpPr>
          <p:spPr bwMode="auto">
            <a:xfrm>
              <a:off x="2736" y="576"/>
              <a:ext cx="288" cy="48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61" name="Oval 53"/>
          <p:cNvSpPr>
            <a:spLocks noChangeArrowheads="1"/>
          </p:cNvSpPr>
          <p:nvPr/>
        </p:nvSpPr>
        <p:spPr bwMode="auto">
          <a:xfrm>
            <a:off x="4768280" y="2438400"/>
            <a:ext cx="457200" cy="381000"/>
          </a:xfrm>
          <a:prstGeom prst="ellipse">
            <a:avLst/>
          </a:prstGeom>
          <a:solidFill>
            <a:srgbClr val="C0C0C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62" name="Group 54"/>
          <p:cNvGrpSpPr>
            <a:grpSpLocks/>
          </p:cNvGrpSpPr>
          <p:nvPr/>
        </p:nvGrpSpPr>
        <p:grpSpPr bwMode="auto">
          <a:xfrm>
            <a:off x="5225480" y="1447800"/>
            <a:ext cx="1487488" cy="1295400"/>
            <a:chOff x="3408" y="768"/>
            <a:chExt cx="937" cy="816"/>
          </a:xfrm>
        </p:grpSpPr>
        <p:grpSp>
          <p:nvGrpSpPr>
            <p:cNvPr id="247863" name="Group 55"/>
            <p:cNvGrpSpPr>
              <a:grpSpLocks/>
            </p:cNvGrpSpPr>
            <p:nvPr/>
          </p:nvGrpSpPr>
          <p:grpSpPr bwMode="auto">
            <a:xfrm>
              <a:off x="3792" y="1152"/>
              <a:ext cx="553" cy="432"/>
              <a:chOff x="3792" y="1152"/>
              <a:chExt cx="553" cy="432"/>
            </a:xfrm>
          </p:grpSpPr>
          <p:sp>
            <p:nvSpPr>
              <p:cNvPr id="247864" name="Line 56"/>
              <p:cNvSpPr>
                <a:spLocks noChangeShapeType="1"/>
              </p:cNvSpPr>
              <p:nvPr/>
            </p:nvSpPr>
            <p:spPr bwMode="auto">
              <a:xfrm flipH="1">
                <a:off x="3792" y="1392"/>
                <a:ext cx="288" cy="19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65" name="Text Box 57"/>
              <p:cNvSpPr txBox="1">
                <a:spLocks noChangeArrowheads="1"/>
              </p:cNvSpPr>
              <p:nvPr/>
            </p:nvSpPr>
            <p:spPr bwMode="auto">
              <a:xfrm>
                <a:off x="3984" y="1152"/>
                <a:ext cx="3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0000FF"/>
                    </a:solidFill>
                  </a:rPr>
                  <a:t>out</a:t>
                </a:r>
                <a:endParaRPr lang="en-US" altLang="zh-CN"/>
              </a:p>
            </p:txBody>
          </p:sp>
        </p:grpSp>
        <p:sp>
          <p:nvSpPr>
            <p:cNvPr id="247866" name="Rectangle 58"/>
            <p:cNvSpPr>
              <a:spLocks noChangeArrowheads="1"/>
            </p:cNvSpPr>
            <p:nvPr/>
          </p:nvSpPr>
          <p:spPr bwMode="auto">
            <a:xfrm>
              <a:off x="3408" y="768"/>
              <a:ext cx="432" cy="48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67" name="Oval 59"/>
          <p:cNvSpPr>
            <a:spLocks noChangeArrowheads="1"/>
          </p:cNvSpPr>
          <p:nvPr/>
        </p:nvSpPr>
        <p:spPr bwMode="auto">
          <a:xfrm>
            <a:off x="5225480" y="2819400"/>
            <a:ext cx="457200" cy="381000"/>
          </a:xfrm>
          <a:prstGeom prst="ellipse">
            <a:avLst/>
          </a:prstGeom>
          <a:solidFill>
            <a:srgbClr val="C0C0C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68" name="Group 60"/>
          <p:cNvGrpSpPr>
            <a:grpSpLocks/>
          </p:cNvGrpSpPr>
          <p:nvPr/>
        </p:nvGrpSpPr>
        <p:grpSpPr bwMode="auto">
          <a:xfrm>
            <a:off x="5835080" y="2057400"/>
            <a:ext cx="1295400" cy="1295400"/>
            <a:chOff x="3792" y="1152"/>
            <a:chExt cx="816" cy="816"/>
          </a:xfrm>
        </p:grpSpPr>
        <p:grpSp>
          <p:nvGrpSpPr>
            <p:cNvPr id="247869" name="Group 61"/>
            <p:cNvGrpSpPr>
              <a:grpSpLocks/>
            </p:cNvGrpSpPr>
            <p:nvPr/>
          </p:nvGrpSpPr>
          <p:grpSpPr bwMode="auto">
            <a:xfrm>
              <a:off x="3984" y="1584"/>
              <a:ext cx="624" cy="384"/>
              <a:chOff x="3984" y="1584"/>
              <a:chExt cx="624" cy="384"/>
            </a:xfrm>
          </p:grpSpPr>
          <p:sp>
            <p:nvSpPr>
              <p:cNvPr id="247870" name="Line 62"/>
              <p:cNvSpPr>
                <a:spLocks noChangeShapeType="1"/>
              </p:cNvSpPr>
              <p:nvPr/>
            </p:nvSpPr>
            <p:spPr bwMode="auto">
              <a:xfrm flipH="1">
                <a:off x="3984" y="1824"/>
                <a:ext cx="288" cy="14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1" name="Text Box 63"/>
              <p:cNvSpPr txBox="1">
                <a:spLocks noChangeArrowheads="1"/>
              </p:cNvSpPr>
              <p:nvPr/>
            </p:nvSpPr>
            <p:spPr bwMode="auto">
              <a:xfrm>
                <a:off x="4247" y="1584"/>
                <a:ext cx="3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0000FF"/>
                    </a:solidFill>
                  </a:rPr>
                  <a:t>out</a:t>
                </a:r>
                <a:endParaRPr lang="en-US" altLang="zh-CN"/>
              </a:p>
            </p:txBody>
          </p:sp>
        </p:grpSp>
        <p:sp>
          <p:nvSpPr>
            <p:cNvPr id="247872" name="Rectangle 64"/>
            <p:cNvSpPr>
              <a:spLocks noChangeArrowheads="1"/>
            </p:cNvSpPr>
            <p:nvPr/>
          </p:nvSpPr>
          <p:spPr bwMode="auto">
            <a:xfrm>
              <a:off x="3792" y="1152"/>
              <a:ext cx="528" cy="48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7873" name="Oval 65"/>
          <p:cNvSpPr>
            <a:spLocks noChangeArrowheads="1"/>
          </p:cNvSpPr>
          <p:nvPr/>
        </p:nvSpPr>
        <p:spPr bwMode="auto">
          <a:xfrm>
            <a:off x="5606480" y="34290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4" name="Oval 66"/>
          <p:cNvSpPr>
            <a:spLocks noChangeArrowheads="1"/>
          </p:cNvSpPr>
          <p:nvPr/>
        </p:nvSpPr>
        <p:spPr bwMode="auto">
          <a:xfrm>
            <a:off x="5530280" y="40386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5" name="Oval 67"/>
          <p:cNvSpPr>
            <a:spLocks noChangeArrowheads="1"/>
          </p:cNvSpPr>
          <p:nvPr/>
        </p:nvSpPr>
        <p:spPr bwMode="auto">
          <a:xfrm>
            <a:off x="5301680" y="45720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6" name="Oval 68"/>
          <p:cNvSpPr>
            <a:spLocks noChangeArrowheads="1"/>
          </p:cNvSpPr>
          <p:nvPr/>
        </p:nvSpPr>
        <p:spPr bwMode="auto">
          <a:xfrm>
            <a:off x="4920680" y="50292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7" name="Oval 69"/>
          <p:cNvSpPr>
            <a:spLocks noChangeArrowheads="1"/>
          </p:cNvSpPr>
          <p:nvPr/>
        </p:nvSpPr>
        <p:spPr bwMode="auto">
          <a:xfrm>
            <a:off x="4311080" y="52578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8" name="Oval 70"/>
          <p:cNvSpPr>
            <a:spLocks noChangeArrowheads="1"/>
          </p:cNvSpPr>
          <p:nvPr/>
        </p:nvSpPr>
        <p:spPr bwMode="auto">
          <a:xfrm>
            <a:off x="3625280" y="52578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9" name="Oval 71"/>
          <p:cNvSpPr>
            <a:spLocks noChangeArrowheads="1"/>
          </p:cNvSpPr>
          <p:nvPr/>
        </p:nvSpPr>
        <p:spPr bwMode="auto">
          <a:xfrm>
            <a:off x="3091880" y="50292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0" name="Oval 72"/>
          <p:cNvSpPr>
            <a:spLocks noChangeArrowheads="1"/>
          </p:cNvSpPr>
          <p:nvPr/>
        </p:nvSpPr>
        <p:spPr bwMode="auto">
          <a:xfrm>
            <a:off x="2634680" y="45720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1" name="Oval 73"/>
          <p:cNvSpPr>
            <a:spLocks noChangeArrowheads="1"/>
          </p:cNvSpPr>
          <p:nvPr/>
        </p:nvSpPr>
        <p:spPr bwMode="auto">
          <a:xfrm>
            <a:off x="2406080" y="39624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2" name="Oval 74"/>
          <p:cNvSpPr>
            <a:spLocks noChangeArrowheads="1"/>
          </p:cNvSpPr>
          <p:nvPr/>
        </p:nvSpPr>
        <p:spPr bwMode="auto">
          <a:xfrm>
            <a:off x="2406080" y="33528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3" name="Oval 75"/>
          <p:cNvSpPr>
            <a:spLocks noChangeArrowheads="1"/>
          </p:cNvSpPr>
          <p:nvPr/>
        </p:nvSpPr>
        <p:spPr bwMode="auto">
          <a:xfrm>
            <a:off x="2634680" y="28194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4" name="Oval 76"/>
          <p:cNvSpPr>
            <a:spLocks noChangeArrowheads="1"/>
          </p:cNvSpPr>
          <p:nvPr/>
        </p:nvSpPr>
        <p:spPr bwMode="auto">
          <a:xfrm>
            <a:off x="3015680" y="24384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5" name="Oval 77"/>
          <p:cNvSpPr>
            <a:spLocks noChangeArrowheads="1"/>
          </p:cNvSpPr>
          <p:nvPr/>
        </p:nvSpPr>
        <p:spPr bwMode="auto">
          <a:xfrm>
            <a:off x="3625280" y="21336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6" name="Oval 78"/>
          <p:cNvSpPr>
            <a:spLocks noChangeArrowheads="1"/>
          </p:cNvSpPr>
          <p:nvPr/>
        </p:nvSpPr>
        <p:spPr bwMode="auto">
          <a:xfrm>
            <a:off x="4234880" y="21336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87" name="Oval 79"/>
          <p:cNvSpPr>
            <a:spLocks noChangeArrowheads="1"/>
          </p:cNvSpPr>
          <p:nvPr/>
        </p:nvSpPr>
        <p:spPr bwMode="auto">
          <a:xfrm>
            <a:off x="4844480" y="2362200"/>
            <a:ext cx="304800" cy="3048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88" name="Group 80"/>
          <p:cNvGrpSpPr>
            <a:grpSpLocks/>
          </p:cNvGrpSpPr>
          <p:nvPr/>
        </p:nvGrpSpPr>
        <p:grpSpPr bwMode="auto">
          <a:xfrm>
            <a:off x="6063680" y="3886200"/>
            <a:ext cx="838200" cy="457200"/>
            <a:chOff x="3984" y="1920"/>
            <a:chExt cx="528" cy="288"/>
          </a:xfrm>
        </p:grpSpPr>
        <p:sp>
          <p:nvSpPr>
            <p:cNvPr id="247889" name="Line 81"/>
            <p:cNvSpPr>
              <a:spLocks noChangeShapeType="1"/>
            </p:cNvSpPr>
            <p:nvPr/>
          </p:nvSpPr>
          <p:spPr bwMode="auto">
            <a:xfrm flipH="1">
              <a:off x="3984" y="2112"/>
              <a:ext cx="288"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90" name="Text Box 82"/>
            <p:cNvSpPr txBox="1">
              <a:spLocks noChangeArrowheads="1"/>
            </p:cNvSpPr>
            <p:nvPr/>
          </p:nvSpPr>
          <p:spPr bwMode="auto">
            <a:xfrm>
              <a:off x="4247" y="1920"/>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sp>
        <p:nvSpPr>
          <p:cNvPr id="247891" name="Rectangle 83"/>
          <p:cNvSpPr>
            <a:spLocks noChangeArrowheads="1"/>
          </p:cNvSpPr>
          <p:nvPr/>
        </p:nvSpPr>
        <p:spPr bwMode="auto">
          <a:xfrm>
            <a:off x="6139880" y="3352800"/>
            <a:ext cx="990600" cy="38100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7892" name="Group 84"/>
          <p:cNvGrpSpPr>
            <a:grpSpLocks/>
          </p:cNvGrpSpPr>
          <p:nvPr/>
        </p:nvGrpSpPr>
        <p:grpSpPr bwMode="auto">
          <a:xfrm>
            <a:off x="5758880" y="4953000"/>
            <a:ext cx="725488" cy="457200"/>
            <a:chOff x="3744" y="2976"/>
            <a:chExt cx="457" cy="288"/>
          </a:xfrm>
        </p:grpSpPr>
        <p:sp>
          <p:nvSpPr>
            <p:cNvPr id="247893" name="Line 85"/>
            <p:cNvSpPr>
              <a:spLocks noChangeShapeType="1"/>
            </p:cNvSpPr>
            <p:nvPr/>
          </p:nvSpPr>
          <p:spPr bwMode="auto">
            <a:xfrm flipH="1" flipV="1">
              <a:off x="3744" y="2976"/>
              <a:ext cx="192" cy="96"/>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94" name="Text Box 86"/>
            <p:cNvSpPr txBox="1">
              <a:spLocks noChangeArrowheads="1"/>
            </p:cNvSpPr>
            <p:nvPr/>
          </p:nvSpPr>
          <p:spPr bwMode="auto">
            <a:xfrm>
              <a:off x="3936" y="2976"/>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895" name="Group 87"/>
          <p:cNvGrpSpPr>
            <a:grpSpLocks/>
          </p:cNvGrpSpPr>
          <p:nvPr/>
        </p:nvGrpSpPr>
        <p:grpSpPr bwMode="auto">
          <a:xfrm>
            <a:off x="5225480" y="5486400"/>
            <a:ext cx="573088" cy="609600"/>
            <a:chOff x="3408" y="3312"/>
            <a:chExt cx="361" cy="384"/>
          </a:xfrm>
        </p:grpSpPr>
        <p:sp>
          <p:nvSpPr>
            <p:cNvPr id="247896" name="Line 88"/>
            <p:cNvSpPr>
              <a:spLocks noChangeShapeType="1"/>
            </p:cNvSpPr>
            <p:nvPr/>
          </p:nvSpPr>
          <p:spPr bwMode="auto">
            <a:xfrm flipH="1" flipV="1">
              <a:off x="3408" y="3312"/>
              <a:ext cx="144"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97" name="Text Box 89"/>
            <p:cNvSpPr txBox="1">
              <a:spLocks noChangeArrowheads="1"/>
            </p:cNvSpPr>
            <p:nvPr/>
          </p:nvSpPr>
          <p:spPr bwMode="auto">
            <a:xfrm>
              <a:off x="3504" y="340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898" name="Group 90"/>
          <p:cNvGrpSpPr>
            <a:grpSpLocks/>
          </p:cNvGrpSpPr>
          <p:nvPr/>
        </p:nvGrpSpPr>
        <p:grpSpPr bwMode="auto">
          <a:xfrm>
            <a:off x="4539680" y="5715000"/>
            <a:ext cx="420688" cy="762000"/>
            <a:chOff x="2976" y="3456"/>
            <a:chExt cx="265" cy="480"/>
          </a:xfrm>
        </p:grpSpPr>
        <p:sp>
          <p:nvSpPr>
            <p:cNvPr id="247899" name="Line 91"/>
            <p:cNvSpPr>
              <a:spLocks noChangeShapeType="1"/>
            </p:cNvSpPr>
            <p:nvPr/>
          </p:nvSpPr>
          <p:spPr bwMode="auto">
            <a:xfrm flipH="1" flipV="1">
              <a:off x="2976" y="3456"/>
              <a:ext cx="73" cy="2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00" name="Text Box 92"/>
            <p:cNvSpPr txBox="1">
              <a:spLocks noChangeArrowheads="1"/>
            </p:cNvSpPr>
            <p:nvPr/>
          </p:nvSpPr>
          <p:spPr bwMode="auto">
            <a:xfrm>
              <a:off x="2976" y="364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01" name="Group 93"/>
          <p:cNvGrpSpPr>
            <a:grpSpLocks/>
          </p:cNvGrpSpPr>
          <p:nvPr/>
        </p:nvGrpSpPr>
        <p:grpSpPr bwMode="auto">
          <a:xfrm>
            <a:off x="3396680" y="5715000"/>
            <a:ext cx="420688" cy="762000"/>
            <a:chOff x="2256" y="3456"/>
            <a:chExt cx="265" cy="480"/>
          </a:xfrm>
        </p:grpSpPr>
        <p:sp>
          <p:nvSpPr>
            <p:cNvPr id="247902" name="Line 94"/>
            <p:cNvSpPr>
              <a:spLocks noChangeShapeType="1"/>
            </p:cNvSpPr>
            <p:nvPr/>
          </p:nvSpPr>
          <p:spPr bwMode="auto">
            <a:xfrm flipV="1">
              <a:off x="2400" y="3456"/>
              <a:ext cx="48" cy="2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03" name="Text Box 95"/>
            <p:cNvSpPr txBox="1">
              <a:spLocks noChangeArrowheads="1"/>
            </p:cNvSpPr>
            <p:nvPr/>
          </p:nvSpPr>
          <p:spPr bwMode="auto">
            <a:xfrm>
              <a:off x="2256" y="364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04" name="Group 96"/>
          <p:cNvGrpSpPr>
            <a:grpSpLocks/>
          </p:cNvGrpSpPr>
          <p:nvPr/>
        </p:nvGrpSpPr>
        <p:grpSpPr bwMode="auto">
          <a:xfrm>
            <a:off x="2482280" y="5486400"/>
            <a:ext cx="533400" cy="685800"/>
            <a:chOff x="1680" y="3312"/>
            <a:chExt cx="336" cy="432"/>
          </a:xfrm>
        </p:grpSpPr>
        <p:sp>
          <p:nvSpPr>
            <p:cNvPr id="247905" name="Line 97"/>
            <p:cNvSpPr>
              <a:spLocks noChangeShapeType="1"/>
            </p:cNvSpPr>
            <p:nvPr/>
          </p:nvSpPr>
          <p:spPr bwMode="auto">
            <a:xfrm flipV="1">
              <a:off x="1872" y="3312"/>
              <a:ext cx="144"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06" name="Text Box 98"/>
            <p:cNvSpPr txBox="1">
              <a:spLocks noChangeArrowheads="1"/>
            </p:cNvSpPr>
            <p:nvPr/>
          </p:nvSpPr>
          <p:spPr bwMode="auto">
            <a:xfrm>
              <a:off x="1680" y="3456"/>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07" name="Group 99"/>
          <p:cNvGrpSpPr>
            <a:grpSpLocks/>
          </p:cNvGrpSpPr>
          <p:nvPr/>
        </p:nvGrpSpPr>
        <p:grpSpPr bwMode="auto">
          <a:xfrm>
            <a:off x="1796480" y="4876800"/>
            <a:ext cx="609600" cy="533400"/>
            <a:chOff x="1248" y="2928"/>
            <a:chExt cx="384" cy="336"/>
          </a:xfrm>
        </p:grpSpPr>
        <p:sp>
          <p:nvSpPr>
            <p:cNvPr id="247908" name="Line 100"/>
            <p:cNvSpPr>
              <a:spLocks noChangeShapeType="1"/>
            </p:cNvSpPr>
            <p:nvPr/>
          </p:nvSpPr>
          <p:spPr bwMode="auto">
            <a:xfrm flipV="1">
              <a:off x="1440" y="2928"/>
              <a:ext cx="192" cy="14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09" name="Text Box 101"/>
            <p:cNvSpPr txBox="1">
              <a:spLocks noChangeArrowheads="1"/>
            </p:cNvSpPr>
            <p:nvPr/>
          </p:nvSpPr>
          <p:spPr bwMode="auto">
            <a:xfrm>
              <a:off x="1248" y="2976"/>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10" name="Group 102"/>
          <p:cNvGrpSpPr>
            <a:grpSpLocks/>
          </p:cNvGrpSpPr>
          <p:nvPr/>
        </p:nvGrpSpPr>
        <p:grpSpPr bwMode="auto">
          <a:xfrm>
            <a:off x="1415480" y="4191000"/>
            <a:ext cx="762000" cy="457200"/>
            <a:chOff x="1008" y="2496"/>
            <a:chExt cx="480" cy="288"/>
          </a:xfrm>
        </p:grpSpPr>
        <p:sp>
          <p:nvSpPr>
            <p:cNvPr id="247911" name="Line 103"/>
            <p:cNvSpPr>
              <a:spLocks noChangeShapeType="1"/>
            </p:cNvSpPr>
            <p:nvPr/>
          </p:nvSpPr>
          <p:spPr bwMode="auto">
            <a:xfrm flipV="1">
              <a:off x="1200" y="2496"/>
              <a:ext cx="288" cy="96"/>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12" name="Text Box 104"/>
            <p:cNvSpPr txBox="1">
              <a:spLocks noChangeArrowheads="1"/>
            </p:cNvSpPr>
            <p:nvPr/>
          </p:nvSpPr>
          <p:spPr bwMode="auto">
            <a:xfrm>
              <a:off x="1008" y="2496"/>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13" name="Group 105"/>
          <p:cNvGrpSpPr>
            <a:grpSpLocks/>
          </p:cNvGrpSpPr>
          <p:nvPr/>
        </p:nvGrpSpPr>
        <p:grpSpPr bwMode="auto">
          <a:xfrm>
            <a:off x="1415480" y="2971800"/>
            <a:ext cx="762000" cy="457200"/>
            <a:chOff x="1008" y="1728"/>
            <a:chExt cx="480" cy="288"/>
          </a:xfrm>
        </p:grpSpPr>
        <p:sp>
          <p:nvSpPr>
            <p:cNvPr id="247914" name="Line 106"/>
            <p:cNvSpPr>
              <a:spLocks noChangeShapeType="1"/>
            </p:cNvSpPr>
            <p:nvPr/>
          </p:nvSpPr>
          <p:spPr bwMode="auto">
            <a:xfrm>
              <a:off x="1248" y="1920"/>
              <a:ext cx="240" cy="4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15" name="Text Box 107"/>
            <p:cNvSpPr txBox="1">
              <a:spLocks noChangeArrowheads="1"/>
            </p:cNvSpPr>
            <p:nvPr/>
          </p:nvSpPr>
          <p:spPr bwMode="auto">
            <a:xfrm>
              <a:off x="1008" y="172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16" name="Group 108"/>
          <p:cNvGrpSpPr>
            <a:grpSpLocks/>
          </p:cNvGrpSpPr>
          <p:nvPr/>
        </p:nvGrpSpPr>
        <p:grpSpPr bwMode="auto">
          <a:xfrm>
            <a:off x="1720280" y="2057400"/>
            <a:ext cx="762000" cy="609600"/>
            <a:chOff x="1200" y="1152"/>
            <a:chExt cx="480" cy="384"/>
          </a:xfrm>
        </p:grpSpPr>
        <p:sp>
          <p:nvSpPr>
            <p:cNvPr id="247917" name="Line 109"/>
            <p:cNvSpPr>
              <a:spLocks noChangeShapeType="1"/>
            </p:cNvSpPr>
            <p:nvPr/>
          </p:nvSpPr>
          <p:spPr bwMode="auto">
            <a:xfrm>
              <a:off x="1440" y="1344"/>
              <a:ext cx="240"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18" name="Text Box 110"/>
            <p:cNvSpPr txBox="1">
              <a:spLocks noChangeArrowheads="1"/>
            </p:cNvSpPr>
            <p:nvPr/>
          </p:nvSpPr>
          <p:spPr bwMode="auto">
            <a:xfrm>
              <a:off x="1200" y="1152"/>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19" name="Group 111"/>
          <p:cNvGrpSpPr>
            <a:grpSpLocks/>
          </p:cNvGrpSpPr>
          <p:nvPr/>
        </p:nvGrpSpPr>
        <p:grpSpPr bwMode="auto">
          <a:xfrm>
            <a:off x="2406080" y="1447800"/>
            <a:ext cx="533400" cy="838200"/>
            <a:chOff x="1632" y="768"/>
            <a:chExt cx="336" cy="528"/>
          </a:xfrm>
        </p:grpSpPr>
        <p:sp>
          <p:nvSpPr>
            <p:cNvPr id="247920" name="Line 112"/>
            <p:cNvSpPr>
              <a:spLocks noChangeShapeType="1"/>
            </p:cNvSpPr>
            <p:nvPr/>
          </p:nvSpPr>
          <p:spPr bwMode="auto">
            <a:xfrm>
              <a:off x="1824" y="1056"/>
              <a:ext cx="144" cy="2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21" name="Text Box 113"/>
            <p:cNvSpPr txBox="1">
              <a:spLocks noChangeArrowheads="1"/>
            </p:cNvSpPr>
            <p:nvPr/>
          </p:nvSpPr>
          <p:spPr bwMode="auto">
            <a:xfrm>
              <a:off x="1632" y="76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22" name="Group 114"/>
          <p:cNvGrpSpPr>
            <a:grpSpLocks/>
          </p:cNvGrpSpPr>
          <p:nvPr/>
        </p:nvGrpSpPr>
        <p:grpSpPr bwMode="auto">
          <a:xfrm>
            <a:off x="3320480" y="1066800"/>
            <a:ext cx="420688" cy="914400"/>
            <a:chOff x="2208" y="528"/>
            <a:chExt cx="265" cy="576"/>
          </a:xfrm>
        </p:grpSpPr>
        <p:sp>
          <p:nvSpPr>
            <p:cNvPr id="247923" name="Line 115"/>
            <p:cNvSpPr>
              <a:spLocks noChangeShapeType="1"/>
            </p:cNvSpPr>
            <p:nvPr/>
          </p:nvSpPr>
          <p:spPr bwMode="auto">
            <a:xfrm>
              <a:off x="2400" y="816"/>
              <a:ext cx="48" cy="2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24" name="Text Box 116"/>
            <p:cNvSpPr txBox="1">
              <a:spLocks noChangeArrowheads="1"/>
            </p:cNvSpPr>
            <p:nvPr/>
          </p:nvSpPr>
          <p:spPr bwMode="auto">
            <a:xfrm>
              <a:off x="2208" y="52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25" name="Group 117"/>
          <p:cNvGrpSpPr>
            <a:grpSpLocks/>
          </p:cNvGrpSpPr>
          <p:nvPr/>
        </p:nvGrpSpPr>
        <p:grpSpPr bwMode="auto">
          <a:xfrm>
            <a:off x="4463480" y="1066800"/>
            <a:ext cx="420688" cy="914400"/>
            <a:chOff x="2928" y="528"/>
            <a:chExt cx="265" cy="576"/>
          </a:xfrm>
        </p:grpSpPr>
        <p:sp>
          <p:nvSpPr>
            <p:cNvPr id="247926" name="Line 118"/>
            <p:cNvSpPr>
              <a:spLocks noChangeShapeType="1"/>
            </p:cNvSpPr>
            <p:nvPr/>
          </p:nvSpPr>
          <p:spPr bwMode="auto">
            <a:xfrm flipH="1">
              <a:off x="2976" y="816"/>
              <a:ext cx="48" cy="2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27" name="Text Box 119"/>
            <p:cNvSpPr txBox="1">
              <a:spLocks noChangeArrowheads="1"/>
            </p:cNvSpPr>
            <p:nvPr/>
          </p:nvSpPr>
          <p:spPr bwMode="auto">
            <a:xfrm>
              <a:off x="2928" y="52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28" name="Group 120"/>
          <p:cNvGrpSpPr>
            <a:grpSpLocks/>
          </p:cNvGrpSpPr>
          <p:nvPr/>
        </p:nvGrpSpPr>
        <p:grpSpPr bwMode="auto">
          <a:xfrm>
            <a:off x="5225480" y="1447800"/>
            <a:ext cx="725488" cy="762000"/>
            <a:chOff x="3408" y="768"/>
            <a:chExt cx="457" cy="480"/>
          </a:xfrm>
        </p:grpSpPr>
        <p:sp>
          <p:nvSpPr>
            <p:cNvPr id="247929" name="Line 121"/>
            <p:cNvSpPr>
              <a:spLocks noChangeShapeType="1"/>
            </p:cNvSpPr>
            <p:nvPr/>
          </p:nvSpPr>
          <p:spPr bwMode="auto">
            <a:xfrm flipH="1">
              <a:off x="3408" y="1008"/>
              <a:ext cx="192" cy="2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30" name="Text Box 122"/>
            <p:cNvSpPr txBox="1">
              <a:spLocks noChangeArrowheads="1"/>
            </p:cNvSpPr>
            <p:nvPr/>
          </p:nvSpPr>
          <p:spPr bwMode="auto">
            <a:xfrm>
              <a:off x="3600" y="768"/>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grpSp>
        <p:nvGrpSpPr>
          <p:cNvPr id="247931" name="Group 123"/>
          <p:cNvGrpSpPr>
            <a:grpSpLocks/>
          </p:cNvGrpSpPr>
          <p:nvPr/>
        </p:nvGrpSpPr>
        <p:grpSpPr bwMode="auto">
          <a:xfrm>
            <a:off x="5835080" y="2057400"/>
            <a:ext cx="801688" cy="685800"/>
            <a:chOff x="3792" y="1152"/>
            <a:chExt cx="505" cy="432"/>
          </a:xfrm>
        </p:grpSpPr>
        <p:sp>
          <p:nvSpPr>
            <p:cNvPr id="247932" name="Line 124"/>
            <p:cNvSpPr>
              <a:spLocks noChangeShapeType="1"/>
            </p:cNvSpPr>
            <p:nvPr/>
          </p:nvSpPr>
          <p:spPr bwMode="auto">
            <a:xfrm flipH="1">
              <a:off x="3792" y="1392"/>
              <a:ext cx="288"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33" name="Text Box 125"/>
            <p:cNvSpPr txBox="1">
              <a:spLocks noChangeArrowheads="1"/>
            </p:cNvSpPr>
            <p:nvPr/>
          </p:nvSpPr>
          <p:spPr bwMode="auto">
            <a:xfrm>
              <a:off x="4032" y="1152"/>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FF3300"/>
                  </a:solidFill>
                </a:rPr>
                <a:t>in</a:t>
              </a:r>
              <a:endParaRPr lang="en-US" altLang="zh-CN"/>
            </a:p>
          </p:txBody>
        </p:sp>
      </p:grpSp>
      <p:sp>
        <p:nvSpPr>
          <p:cNvPr id="247935" name="Rectangle 127"/>
          <p:cNvSpPr>
            <a:spLocks noChangeArrowheads="1"/>
          </p:cNvSpPr>
          <p:nvPr/>
        </p:nvSpPr>
        <p:spPr bwMode="auto">
          <a:xfrm>
            <a:off x="7095514" y="1067290"/>
            <a:ext cx="483088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nSpc>
                <a:spcPct val="80000"/>
              </a:lnSpc>
              <a:spcBef>
                <a:spcPct val="20000"/>
              </a:spcBef>
              <a:buClr>
                <a:srgbClr val="0000FF"/>
              </a:buClr>
              <a:buSzPct val="70000"/>
              <a:buFont typeface="Wingdings" panose="05000000000000000000" pitchFamily="2" charset="2"/>
              <a:buChar char="n"/>
            </a:pPr>
            <a:r>
              <a:rPr lang="en-US" altLang="zh-CN" b="1" dirty="0"/>
              <a:t>buffer is empty when in==out;</a:t>
            </a:r>
          </a:p>
          <a:p>
            <a:pPr marL="342900" indent="-342900">
              <a:lnSpc>
                <a:spcPct val="80000"/>
              </a:lnSpc>
              <a:spcBef>
                <a:spcPct val="20000"/>
              </a:spcBef>
              <a:buClr>
                <a:srgbClr val="0000FF"/>
              </a:buClr>
              <a:buSzPct val="70000"/>
              <a:buFont typeface="Wingdings" panose="05000000000000000000" pitchFamily="2" charset="2"/>
              <a:buChar char="n"/>
            </a:pPr>
            <a:r>
              <a:rPr lang="en-US" altLang="zh-CN" b="1" dirty="0"/>
              <a:t>buffer is full when </a:t>
            </a:r>
          </a:p>
          <a:p>
            <a:pPr marL="742950" lvl="1" indent="-285750">
              <a:lnSpc>
                <a:spcPct val="80000"/>
              </a:lnSpc>
              <a:spcBef>
                <a:spcPct val="20000"/>
              </a:spcBef>
            </a:pPr>
            <a:r>
              <a:rPr lang="en-US" altLang="zh-CN" b="1" dirty="0"/>
              <a:t>(in+1) % buffer-size ==out.</a:t>
            </a:r>
          </a:p>
        </p:txBody>
      </p:sp>
      <p:sp>
        <p:nvSpPr>
          <p:cNvPr id="129" name="圆角矩形 128"/>
          <p:cNvSpPr/>
          <p:nvPr/>
        </p:nvSpPr>
        <p:spPr bwMode="auto">
          <a:xfrm>
            <a:off x="8583996" y="3200400"/>
            <a:ext cx="2700301" cy="864000"/>
          </a:xfrm>
          <a:prstGeom prst="roundRect">
            <a:avLst>
              <a:gd name="adj" fmla="val 7004"/>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ea typeface="楷体" panose="02010609060101010101" pitchFamily="49" charset="-122"/>
                <a:cs typeface="Times New Roman" panose="02020603050405020304" pitchFamily="18" charset="0"/>
              </a:rPr>
              <a:t>生产者和消费者：</a:t>
            </a:r>
            <a:endParaRPr lang="en-US" altLang="zh-CN" b="1" dirty="0">
              <a:ea typeface="楷体" panose="02010609060101010101" pitchFamily="49" charset="-122"/>
              <a:cs typeface="Times New Roman" panose="02020603050405020304" pitchFamily="18" charset="0"/>
            </a:endParaRPr>
          </a:p>
          <a:p>
            <a:r>
              <a:rPr lang="zh-CN" altLang="en-US" b="1" dirty="0">
                <a:ea typeface="楷体" panose="02010609060101010101" pitchFamily="49" charset="-122"/>
                <a:cs typeface="Times New Roman" panose="02020603050405020304" pitchFamily="18" charset="0"/>
              </a:rPr>
              <a:t>竞争</a:t>
            </a:r>
            <a:r>
              <a:rPr lang="en-US" altLang="zh-CN" b="1" dirty="0">
                <a:ea typeface="楷体" panose="02010609060101010101" pitchFamily="49" charset="-122"/>
                <a:cs typeface="Times New Roman" panose="02020603050405020304" pitchFamily="18" charset="0"/>
              </a:rPr>
              <a:t>?   or  </a:t>
            </a:r>
            <a:r>
              <a:rPr lang="zh-CN" altLang="en-US" b="1" dirty="0">
                <a:ea typeface="楷体" panose="02010609060101010101" pitchFamily="49" charset="-122"/>
                <a:cs typeface="Times New Roman" panose="02020603050405020304" pitchFamily="18" charset="0"/>
              </a:rPr>
              <a:t>合作</a:t>
            </a:r>
            <a:r>
              <a:rPr lang="en-US" altLang="zh-CN" b="1" dirty="0">
                <a:ea typeface="楷体" panose="02010609060101010101" pitchFamily="49" charset="-122"/>
                <a:cs typeface="Times New Roman" panose="02020603050405020304" pitchFamily="18" charset="0"/>
              </a:rPr>
              <a:t>?</a:t>
            </a:r>
            <a:endParaRPr lang="zh-CN" altLang="en-US" b="1" dirty="0">
              <a:ea typeface="楷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EE5B1B2-591E-449C-8075-5F410F5B7BAD}"/>
              </a:ext>
            </a:extLst>
          </p:cNvPr>
          <p:cNvGrpSpPr/>
          <p:nvPr/>
        </p:nvGrpSpPr>
        <p:grpSpPr>
          <a:xfrm>
            <a:off x="2927405" y="2607296"/>
            <a:ext cx="2530250" cy="2351875"/>
            <a:chOff x="1816725" y="2607295"/>
            <a:chExt cx="2530250" cy="2351875"/>
          </a:xfrm>
        </p:grpSpPr>
        <p:grpSp>
          <p:nvGrpSpPr>
            <p:cNvPr id="5" name="组合 4">
              <a:extLst>
                <a:ext uri="{FF2B5EF4-FFF2-40B4-BE49-F238E27FC236}">
                  <a16:creationId xmlns:a16="http://schemas.microsoft.com/office/drawing/2014/main" id="{0383EB5C-4366-40F6-8553-A590C88F06FB}"/>
                </a:ext>
              </a:extLst>
            </p:cNvPr>
            <p:cNvGrpSpPr/>
            <p:nvPr/>
          </p:nvGrpSpPr>
          <p:grpSpPr>
            <a:xfrm>
              <a:off x="1816725" y="2607295"/>
              <a:ext cx="2530250" cy="2351875"/>
              <a:chOff x="1816725" y="2607295"/>
              <a:chExt cx="2530250" cy="2351875"/>
            </a:xfrm>
          </p:grpSpPr>
          <p:sp>
            <p:nvSpPr>
              <p:cNvPr id="3" name="文本框 2">
                <a:extLst>
                  <a:ext uri="{FF2B5EF4-FFF2-40B4-BE49-F238E27FC236}">
                    <a16:creationId xmlns:a16="http://schemas.microsoft.com/office/drawing/2014/main" id="{81E052D9-2AC1-4594-AA62-4CEAA5B9CB0C}"/>
                  </a:ext>
                </a:extLst>
              </p:cNvPr>
              <p:cNvSpPr txBox="1"/>
              <p:nvPr/>
            </p:nvSpPr>
            <p:spPr>
              <a:xfrm>
                <a:off x="3057525" y="2608560"/>
                <a:ext cx="338554" cy="461665"/>
              </a:xfrm>
              <a:prstGeom prst="rect">
                <a:avLst/>
              </a:prstGeom>
              <a:noFill/>
            </p:spPr>
            <p:txBody>
              <a:bodyPr wrap="none" rtlCol="0">
                <a:spAutoFit/>
              </a:bodyPr>
              <a:lstStyle/>
              <a:p>
                <a:r>
                  <a:rPr lang="en-US" altLang="zh-CN" dirty="0"/>
                  <a:t>0</a:t>
                </a:r>
                <a:endParaRPr lang="zh-CN" altLang="en-US" dirty="0"/>
              </a:p>
            </p:txBody>
          </p:sp>
          <p:sp>
            <p:nvSpPr>
              <p:cNvPr id="132" name="文本框 131">
                <a:extLst>
                  <a:ext uri="{FF2B5EF4-FFF2-40B4-BE49-F238E27FC236}">
                    <a16:creationId xmlns:a16="http://schemas.microsoft.com/office/drawing/2014/main" id="{79E9CB56-A38A-4468-8AE8-F41FC377E6E0}"/>
                  </a:ext>
                </a:extLst>
              </p:cNvPr>
              <p:cNvSpPr txBox="1"/>
              <p:nvPr/>
            </p:nvSpPr>
            <p:spPr>
              <a:xfrm>
                <a:off x="3468361" y="2760960"/>
                <a:ext cx="338554" cy="461665"/>
              </a:xfrm>
              <a:prstGeom prst="rect">
                <a:avLst/>
              </a:prstGeom>
              <a:noFill/>
            </p:spPr>
            <p:txBody>
              <a:bodyPr wrap="none" rtlCol="0">
                <a:spAutoFit/>
              </a:bodyPr>
              <a:lstStyle/>
              <a:p>
                <a:r>
                  <a:rPr lang="en-US" altLang="zh-CN" dirty="0"/>
                  <a:t>1</a:t>
                </a:r>
                <a:endParaRPr lang="zh-CN" altLang="en-US" dirty="0"/>
              </a:p>
            </p:txBody>
          </p:sp>
          <p:sp>
            <p:nvSpPr>
              <p:cNvPr id="133" name="文本框 132">
                <a:extLst>
                  <a:ext uri="{FF2B5EF4-FFF2-40B4-BE49-F238E27FC236}">
                    <a16:creationId xmlns:a16="http://schemas.microsoft.com/office/drawing/2014/main" id="{CA65E990-A1FD-462E-85C6-0B56EE7F3254}"/>
                  </a:ext>
                </a:extLst>
              </p:cNvPr>
              <p:cNvSpPr txBox="1"/>
              <p:nvPr/>
            </p:nvSpPr>
            <p:spPr>
              <a:xfrm>
                <a:off x="3783396" y="3057345"/>
                <a:ext cx="338554" cy="461665"/>
              </a:xfrm>
              <a:prstGeom prst="rect">
                <a:avLst/>
              </a:prstGeom>
              <a:noFill/>
            </p:spPr>
            <p:txBody>
              <a:bodyPr wrap="none" rtlCol="0">
                <a:spAutoFit/>
              </a:bodyPr>
              <a:lstStyle/>
              <a:p>
                <a:r>
                  <a:rPr lang="en-US" altLang="zh-CN" dirty="0"/>
                  <a:t>2</a:t>
                </a:r>
                <a:endParaRPr lang="zh-CN" altLang="en-US" dirty="0"/>
              </a:p>
            </p:txBody>
          </p:sp>
          <p:sp>
            <p:nvSpPr>
              <p:cNvPr id="134" name="文本框 133">
                <a:extLst>
                  <a:ext uri="{FF2B5EF4-FFF2-40B4-BE49-F238E27FC236}">
                    <a16:creationId xmlns:a16="http://schemas.microsoft.com/office/drawing/2014/main" id="{3146C47F-20D9-4503-9C17-1BD12CC5D971}"/>
                  </a:ext>
                </a:extLst>
              </p:cNvPr>
              <p:cNvSpPr txBox="1"/>
              <p:nvPr/>
            </p:nvSpPr>
            <p:spPr>
              <a:xfrm>
                <a:off x="4008421" y="3417385"/>
                <a:ext cx="338554" cy="461665"/>
              </a:xfrm>
              <a:prstGeom prst="rect">
                <a:avLst/>
              </a:prstGeom>
              <a:noFill/>
            </p:spPr>
            <p:txBody>
              <a:bodyPr wrap="none" rtlCol="0">
                <a:spAutoFit/>
              </a:bodyPr>
              <a:lstStyle/>
              <a:p>
                <a:r>
                  <a:rPr lang="en-US" altLang="zh-CN" dirty="0"/>
                  <a:t>3</a:t>
                </a:r>
                <a:endParaRPr lang="zh-CN" altLang="en-US" dirty="0"/>
              </a:p>
            </p:txBody>
          </p:sp>
          <p:sp>
            <p:nvSpPr>
              <p:cNvPr id="135" name="文本框 134">
                <a:extLst>
                  <a:ext uri="{FF2B5EF4-FFF2-40B4-BE49-F238E27FC236}">
                    <a16:creationId xmlns:a16="http://schemas.microsoft.com/office/drawing/2014/main" id="{DF53B8FC-D0E7-49D5-9D45-B8B6310910AE}"/>
                  </a:ext>
                </a:extLst>
              </p:cNvPr>
              <p:cNvSpPr txBox="1"/>
              <p:nvPr/>
            </p:nvSpPr>
            <p:spPr>
              <a:xfrm>
                <a:off x="3986935" y="3822430"/>
                <a:ext cx="338554" cy="461665"/>
              </a:xfrm>
              <a:prstGeom prst="rect">
                <a:avLst/>
              </a:prstGeom>
              <a:noFill/>
            </p:spPr>
            <p:txBody>
              <a:bodyPr wrap="none" rtlCol="0">
                <a:spAutoFit/>
              </a:bodyPr>
              <a:lstStyle/>
              <a:p>
                <a:r>
                  <a:rPr lang="en-US" altLang="zh-CN" dirty="0"/>
                  <a:t>4</a:t>
                </a:r>
                <a:endParaRPr lang="zh-CN" altLang="en-US" dirty="0"/>
              </a:p>
            </p:txBody>
          </p:sp>
          <p:sp>
            <p:nvSpPr>
              <p:cNvPr id="136" name="文本框 135">
                <a:extLst>
                  <a:ext uri="{FF2B5EF4-FFF2-40B4-BE49-F238E27FC236}">
                    <a16:creationId xmlns:a16="http://schemas.microsoft.com/office/drawing/2014/main" id="{30BB4A53-606F-418A-92F7-DF1A96AE4AE8}"/>
                  </a:ext>
                </a:extLst>
              </p:cNvPr>
              <p:cNvSpPr txBox="1"/>
              <p:nvPr/>
            </p:nvSpPr>
            <p:spPr>
              <a:xfrm>
                <a:off x="2636785" y="2607295"/>
                <a:ext cx="338554" cy="461665"/>
              </a:xfrm>
              <a:prstGeom prst="rect">
                <a:avLst/>
              </a:prstGeom>
              <a:noFill/>
            </p:spPr>
            <p:txBody>
              <a:bodyPr wrap="none" rtlCol="0">
                <a:spAutoFit/>
              </a:bodyPr>
              <a:lstStyle/>
              <a:p>
                <a:r>
                  <a:rPr lang="en-US" altLang="zh-CN" dirty="0"/>
                  <a:t>n</a:t>
                </a:r>
                <a:endParaRPr lang="zh-CN" altLang="en-US" dirty="0"/>
              </a:p>
            </p:txBody>
          </p:sp>
          <p:sp>
            <p:nvSpPr>
              <p:cNvPr id="137" name="文本框 136">
                <a:extLst>
                  <a:ext uri="{FF2B5EF4-FFF2-40B4-BE49-F238E27FC236}">
                    <a16:creationId xmlns:a16="http://schemas.microsoft.com/office/drawing/2014/main" id="{7BE8A4C3-93E3-426D-8DEC-78ABD57333A6}"/>
                  </a:ext>
                </a:extLst>
              </p:cNvPr>
              <p:cNvSpPr txBox="1"/>
              <p:nvPr/>
            </p:nvSpPr>
            <p:spPr>
              <a:xfrm>
                <a:off x="2131760" y="2708920"/>
                <a:ext cx="595035" cy="461665"/>
              </a:xfrm>
              <a:prstGeom prst="rect">
                <a:avLst/>
              </a:prstGeom>
              <a:noFill/>
            </p:spPr>
            <p:txBody>
              <a:bodyPr wrap="none" rtlCol="0">
                <a:spAutoFit/>
              </a:bodyPr>
              <a:lstStyle/>
              <a:p>
                <a:r>
                  <a:rPr lang="en-US" altLang="zh-CN" dirty="0"/>
                  <a:t>n-1</a:t>
                </a:r>
                <a:endParaRPr lang="zh-CN" altLang="en-US" dirty="0"/>
              </a:p>
            </p:txBody>
          </p:sp>
          <p:sp>
            <p:nvSpPr>
              <p:cNvPr id="138" name="文本框 137">
                <a:extLst>
                  <a:ext uri="{FF2B5EF4-FFF2-40B4-BE49-F238E27FC236}">
                    <a16:creationId xmlns:a16="http://schemas.microsoft.com/office/drawing/2014/main" id="{65E22FF4-9255-4D5D-975E-5E2157984F7F}"/>
                  </a:ext>
                </a:extLst>
              </p:cNvPr>
              <p:cNvSpPr txBox="1"/>
              <p:nvPr/>
            </p:nvSpPr>
            <p:spPr>
              <a:xfrm>
                <a:off x="1816725" y="3023955"/>
                <a:ext cx="595035" cy="461665"/>
              </a:xfrm>
              <a:prstGeom prst="rect">
                <a:avLst/>
              </a:prstGeom>
              <a:noFill/>
            </p:spPr>
            <p:txBody>
              <a:bodyPr wrap="none" rtlCol="0">
                <a:spAutoFit/>
              </a:bodyPr>
              <a:lstStyle/>
              <a:p>
                <a:r>
                  <a:rPr lang="en-US" altLang="zh-CN" dirty="0"/>
                  <a:t>n-2</a:t>
                </a:r>
                <a:endParaRPr lang="zh-CN" altLang="en-US" dirty="0"/>
              </a:p>
            </p:txBody>
          </p:sp>
          <p:sp>
            <p:nvSpPr>
              <p:cNvPr id="139" name="文本框 138">
                <a:extLst>
                  <a:ext uri="{FF2B5EF4-FFF2-40B4-BE49-F238E27FC236}">
                    <a16:creationId xmlns:a16="http://schemas.microsoft.com/office/drawing/2014/main" id="{AE01C569-7428-4A54-B9D2-8EFBF48DF59C}"/>
                  </a:ext>
                </a:extLst>
              </p:cNvPr>
              <p:cNvSpPr txBox="1"/>
              <p:nvPr/>
            </p:nvSpPr>
            <p:spPr>
              <a:xfrm>
                <a:off x="3828401" y="4182470"/>
                <a:ext cx="338554" cy="461665"/>
              </a:xfrm>
              <a:prstGeom prst="rect">
                <a:avLst/>
              </a:prstGeom>
              <a:noFill/>
            </p:spPr>
            <p:txBody>
              <a:bodyPr wrap="none" rtlCol="0">
                <a:spAutoFit/>
              </a:bodyPr>
              <a:lstStyle/>
              <a:p>
                <a:r>
                  <a:rPr lang="en-US" altLang="zh-CN" dirty="0"/>
                  <a:t>5</a:t>
                </a:r>
                <a:endParaRPr lang="zh-CN" altLang="en-US" dirty="0"/>
              </a:p>
            </p:txBody>
          </p:sp>
          <p:sp>
            <p:nvSpPr>
              <p:cNvPr id="140" name="文本框 139">
                <a:extLst>
                  <a:ext uri="{FF2B5EF4-FFF2-40B4-BE49-F238E27FC236}">
                    <a16:creationId xmlns:a16="http://schemas.microsoft.com/office/drawing/2014/main" id="{AC5228AE-F712-498F-BDF5-85B4B0B7991C}"/>
                  </a:ext>
                </a:extLst>
              </p:cNvPr>
              <p:cNvSpPr txBox="1"/>
              <p:nvPr/>
            </p:nvSpPr>
            <p:spPr>
              <a:xfrm>
                <a:off x="3491880" y="4497505"/>
                <a:ext cx="338554" cy="461665"/>
              </a:xfrm>
              <a:prstGeom prst="rect">
                <a:avLst/>
              </a:prstGeom>
              <a:noFill/>
            </p:spPr>
            <p:txBody>
              <a:bodyPr wrap="none" rtlCol="0">
                <a:spAutoFit/>
              </a:bodyPr>
              <a:lstStyle/>
              <a:p>
                <a:r>
                  <a:rPr lang="en-US" altLang="zh-CN" dirty="0"/>
                  <a:t>6</a:t>
                </a:r>
                <a:endParaRPr lang="zh-CN" altLang="en-US" dirty="0"/>
              </a:p>
            </p:txBody>
          </p:sp>
        </p:grpSp>
        <p:sp>
          <p:nvSpPr>
            <p:cNvPr id="142" name="文本框 141">
              <a:extLst>
                <a:ext uri="{FF2B5EF4-FFF2-40B4-BE49-F238E27FC236}">
                  <a16:creationId xmlns:a16="http://schemas.microsoft.com/office/drawing/2014/main" id="{28718792-AFD2-4BD9-BAB5-4C03BBCE4EAA}"/>
                </a:ext>
              </a:extLst>
            </p:cNvPr>
            <p:cNvSpPr txBox="1"/>
            <p:nvPr/>
          </p:nvSpPr>
          <p:spPr>
            <a:xfrm>
              <a:off x="1826695" y="4194085"/>
              <a:ext cx="492443" cy="461665"/>
            </a:xfrm>
            <a:prstGeom prst="rect">
              <a:avLst/>
            </a:prstGeom>
            <a:noFill/>
          </p:spPr>
          <p:txBody>
            <a:bodyPr wrap="none" rtlCol="0">
              <a:spAutoFit/>
            </a:bodyPr>
            <a:lstStyle/>
            <a:p>
              <a:r>
                <a:rPr lang="en-US" altLang="zh-CN" dirty="0"/>
                <a:t>…</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247811"/>
                                        </p:tgtEl>
                                        <p:attrNameLst>
                                          <p:attrName>style.visibility</p:attrName>
                                        </p:attrNameLst>
                                      </p:cBhvr>
                                      <p:to>
                                        <p:strVal val="visible"/>
                                      </p:to>
                                    </p:set>
                                    <p:anim calcmode="lin" valueType="num">
                                      <p:cBhvr>
                                        <p:cTn id="7" dur="500" fill="hold"/>
                                        <p:tgtEl>
                                          <p:spTgt spid="247811"/>
                                        </p:tgtEl>
                                        <p:attrNameLst>
                                          <p:attrName>ppt_w</p:attrName>
                                        </p:attrNameLst>
                                      </p:cBhvr>
                                      <p:tavLst>
                                        <p:tav tm="0">
                                          <p:val>
                                            <p:fltVal val="0"/>
                                          </p:val>
                                        </p:tav>
                                        <p:tav tm="100000">
                                          <p:val>
                                            <p:strVal val="#ppt_w"/>
                                          </p:val>
                                        </p:tav>
                                      </p:tavLst>
                                    </p:anim>
                                    <p:anim calcmode="lin" valueType="num">
                                      <p:cBhvr>
                                        <p:cTn id="8" dur="500" fill="hold"/>
                                        <p:tgtEl>
                                          <p:spTgt spid="247811"/>
                                        </p:tgtEl>
                                        <p:attrNameLst>
                                          <p:attrName>ppt_h</p:attrName>
                                        </p:attrNameLst>
                                      </p:cBhvr>
                                      <p:tavLst>
                                        <p:tav tm="0">
                                          <p:val>
                                            <p:fltVal val="0"/>
                                          </p:val>
                                        </p:tav>
                                        <p:tav tm="100000">
                                          <p:val>
                                            <p:strVal val="#ppt_h"/>
                                          </p:val>
                                        </p:tav>
                                      </p:tavLst>
                                    </p:anim>
                                    <p:anim calcmode="lin" valueType="num">
                                      <p:cBhvr>
                                        <p:cTn id="9" dur="500" fill="hold"/>
                                        <p:tgtEl>
                                          <p:spTgt spid="247811"/>
                                        </p:tgtEl>
                                        <p:attrNameLst>
                                          <p:attrName>ppt_x</p:attrName>
                                        </p:attrNameLst>
                                      </p:cBhvr>
                                      <p:tavLst>
                                        <p:tav tm="0">
                                          <p:val>
                                            <p:fltVal val="0.5"/>
                                          </p:val>
                                        </p:tav>
                                        <p:tav tm="100000">
                                          <p:val>
                                            <p:strVal val="#ppt_x"/>
                                          </p:val>
                                        </p:tav>
                                      </p:tavLst>
                                    </p:anim>
                                    <p:anim calcmode="lin" valueType="num">
                                      <p:cBhvr>
                                        <p:cTn id="10" dur="500" fill="hold"/>
                                        <p:tgtEl>
                                          <p:spTgt spid="247811"/>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12" fill="hold" nodeType="clickEffect">
                                  <p:stCondLst>
                                    <p:cond delay="0"/>
                                  </p:stCondLst>
                                  <p:childTnLst>
                                    <p:set>
                                      <p:cBhvr>
                                        <p:cTn id="19" dur="1" fill="hold">
                                          <p:stCondLst>
                                            <p:cond delay="0"/>
                                          </p:stCondLst>
                                        </p:cTn>
                                        <p:tgtEl>
                                          <p:spTgt spid="247831"/>
                                        </p:tgtEl>
                                        <p:attrNameLst>
                                          <p:attrName>style.visibility</p:attrName>
                                        </p:attrNameLst>
                                      </p:cBhvr>
                                      <p:to>
                                        <p:strVal val="visible"/>
                                      </p:to>
                                    </p:set>
                                    <p:animEffect transition="in" filter="strips(downLeft)">
                                      <p:cBhvr>
                                        <p:cTn id="20" dur="500"/>
                                        <p:tgtEl>
                                          <p:spTgt spid="247831"/>
                                        </p:tgtEl>
                                      </p:cBhvr>
                                    </p:animEffect>
                                  </p:childTnLst>
                                </p:cTn>
                              </p:par>
                              <p:par>
                                <p:cTn id="21" presetID="18" presetClass="entr" presetSubtype="12" fill="hold" nodeType="withEffect">
                                  <p:stCondLst>
                                    <p:cond delay="0"/>
                                  </p:stCondLst>
                                  <p:childTnLst>
                                    <p:set>
                                      <p:cBhvr>
                                        <p:cTn id="22" dur="1" fill="hold">
                                          <p:stCondLst>
                                            <p:cond delay="0"/>
                                          </p:stCondLst>
                                        </p:cTn>
                                        <p:tgtEl>
                                          <p:spTgt spid="247834"/>
                                        </p:tgtEl>
                                        <p:attrNameLst>
                                          <p:attrName>style.visibility</p:attrName>
                                        </p:attrNameLst>
                                      </p:cBhvr>
                                      <p:to>
                                        <p:strVal val="visible"/>
                                      </p:to>
                                    </p:set>
                                    <p:animEffect transition="in" filter="strips(downLeft)">
                                      <p:cBhvr>
                                        <p:cTn id="23" dur="500"/>
                                        <p:tgtEl>
                                          <p:spTgt spid="2478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247837"/>
                                        </p:tgtEl>
                                        <p:attrNameLst>
                                          <p:attrName>style.visibility</p:attrName>
                                        </p:attrNameLst>
                                      </p:cBhvr>
                                      <p:to>
                                        <p:strVal val="visible"/>
                                      </p:to>
                                    </p:set>
                                    <p:animEffect transition="in" filter="box(out)">
                                      <p:cBhvr>
                                        <p:cTn id="28" dur="500"/>
                                        <p:tgtEl>
                                          <p:spTgt spid="247837"/>
                                        </p:tgtEl>
                                      </p:cBhvr>
                                    </p:animEffect>
                                  </p:childTnLst>
                                </p:cTn>
                              </p:par>
                            </p:childTnLst>
                          </p:cTn>
                        </p:par>
                        <p:par>
                          <p:cTn id="29" fill="hold" nodeType="afterGroup">
                            <p:stCondLst>
                              <p:cond delay="500"/>
                            </p:stCondLst>
                            <p:childTnLst>
                              <p:par>
                                <p:cTn id="30" presetID="18" presetClass="entr" presetSubtype="6" fill="hold" nodeType="afterEffect">
                                  <p:stCondLst>
                                    <p:cond delay="0"/>
                                  </p:stCondLst>
                                  <p:childTnLst>
                                    <p:set>
                                      <p:cBhvr>
                                        <p:cTn id="31" dur="1" fill="hold">
                                          <p:stCondLst>
                                            <p:cond delay="0"/>
                                          </p:stCondLst>
                                        </p:cTn>
                                        <p:tgtEl>
                                          <p:spTgt spid="247838"/>
                                        </p:tgtEl>
                                        <p:attrNameLst>
                                          <p:attrName>style.visibility</p:attrName>
                                        </p:attrNameLst>
                                      </p:cBhvr>
                                      <p:to>
                                        <p:strVal val="visible"/>
                                      </p:to>
                                    </p:set>
                                    <p:animEffect transition="in" filter="strips(downRight)">
                                      <p:cBhvr>
                                        <p:cTn id="32" dur="500"/>
                                        <p:tgtEl>
                                          <p:spTgt spid="2478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47843"/>
                                        </p:tgtEl>
                                        <p:attrNameLst>
                                          <p:attrName>style.visibility</p:attrName>
                                        </p:attrNameLst>
                                      </p:cBhvr>
                                      <p:to>
                                        <p:strVal val="visible"/>
                                      </p:to>
                                    </p:set>
                                    <p:animEffect transition="in" filter="box(out)">
                                      <p:cBhvr>
                                        <p:cTn id="37" dur="500"/>
                                        <p:tgtEl>
                                          <p:spTgt spid="247843"/>
                                        </p:tgtEl>
                                      </p:cBhvr>
                                    </p:animEffec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247844"/>
                                        </p:tgtEl>
                                        <p:attrNameLst>
                                          <p:attrName>style.visibility</p:attrName>
                                        </p:attrNameLst>
                                      </p:cBhvr>
                                      <p:to>
                                        <p:strVal val="visible"/>
                                      </p:to>
                                    </p:set>
                                    <p:animEffect transition="in" filter="wipe(up)">
                                      <p:cBhvr>
                                        <p:cTn id="41" dur="500"/>
                                        <p:tgtEl>
                                          <p:spTgt spid="2478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247849"/>
                                        </p:tgtEl>
                                        <p:attrNameLst>
                                          <p:attrName>style.visibility</p:attrName>
                                        </p:attrNameLst>
                                      </p:cBhvr>
                                      <p:to>
                                        <p:strVal val="visible"/>
                                      </p:to>
                                    </p:set>
                                    <p:animEffect transition="in" filter="box(out)">
                                      <p:cBhvr>
                                        <p:cTn id="46" dur="500"/>
                                        <p:tgtEl>
                                          <p:spTgt spid="247849"/>
                                        </p:tgtEl>
                                      </p:cBhvr>
                                    </p:animEffect>
                                  </p:childTnLst>
                                </p:cTn>
                              </p:par>
                            </p:childTnLst>
                          </p:cTn>
                        </p:par>
                        <p:par>
                          <p:cTn id="47" fill="hold" nodeType="afterGroup">
                            <p:stCondLst>
                              <p:cond delay="500"/>
                            </p:stCondLst>
                            <p:childTnLst>
                              <p:par>
                                <p:cTn id="48" presetID="22" presetClass="entr" presetSubtype="1" fill="hold" nodeType="afterEffect">
                                  <p:stCondLst>
                                    <p:cond delay="0"/>
                                  </p:stCondLst>
                                  <p:childTnLst>
                                    <p:set>
                                      <p:cBhvr>
                                        <p:cTn id="49" dur="1" fill="hold">
                                          <p:stCondLst>
                                            <p:cond delay="0"/>
                                          </p:stCondLst>
                                        </p:cTn>
                                        <p:tgtEl>
                                          <p:spTgt spid="247850"/>
                                        </p:tgtEl>
                                        <p:attrNameLst>
                                          <p:attrName>style.visibility</p:attrName>
                                        </p:attrNameLst>
                                      </p:cBhvr>
                                      <p:to>
                                        <p:strVal val="visible"/>
                                      </p:to>
                                    </p:set>
                                    <p:animEffect transition="in" filter="wipe(up)">
                                      <p:cBhvr>
                                        <p:cTn id="50" dur="500"/>
                                        <p:tgtEl>
                                          <p:spTgt spid="24785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grpId="0" nodeType="clickEffect">
                                  <p:stCondLst>
                                    <p:cond delay="0"/>
                                  </p:stCondLst>
                                  <p:childTnLst>
                                    <p:set>
                                      <p:cBhvr>
                                        <p:cTn id="54" dur="1" fill="hold">
                                          <p:stCondLst>
                                            <p:cond delay="0"/>
                                          </p:stCondLst>
                                        </p:cTn>
                                        <p:tgtEl>
                                          <p:spTgt spid="247855"/>
                                        </p:tgtEl>
                                        <p:attrNameLst>
                                          <p:attrName>style.visibility</p:attrName>
                                        </p:attrNameLst>
                                      </p:cBhvr>
                                      <p:to>
                                        <p:strVal val="visible"/>
                                      </p:to>
                                    </p:set>
                                    <p:animEffect transition="in" filter="box(out)">
                                      <p:cBhvr>
                                        <p:cTn id="55" dur="500"/>
                                        <p:tgtEl>
                                          <p:spTgt spid="247855"/>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247856"/>
                                        </p:tgtEl>
                                        <p:attrNameLst>
                                          <p:attrName>style.visibility</p:attrName>
                                        </p:attrNameLst>
                                      </p:cBhvr>
                                      <p:to>
                                        <p:strVal val="visible"/>
                                      </p:to>
                                    </p:set>
                                    <p:animEffect transition="in" filter="wipe(left)">
                                      <p:cBhvr>
                                        <p:cTn id="59" dur="500"/>
                                        <p:tgtEl>
                                          <p:spTgt spid="24785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247861"/>
                                        </p:tgtEl>
                                        <p:attrNameLst>
                                          <p:attrName>style.visibility</p:attrName>
                                        </p:attrNameLst>
                                      </p:cBhvr>
                                      <p:to>
                                        <p:strVal val="visible"/>
                                      </p:to>
                                    </p:set>
                                    <p:animEffect transition="in" filter="box(out)">
                                      <p:cBhvr>
                                        <p:cTn id="64" dur="500"/>
                                        <p:tgtEl>
                                          <p:spTgt spid="247861"/>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247862"/>
                                        </p:tgtEl>
                                        <p:attrNameLst>
                                          <p:attrName>style.visibility</p:attrName>
                                        </p:attrNameLst>
                                      </p:cBhvr>
                                      <p:to>
                                        <p:strVal val="visible"/>
                                      </p:to>
                                    </p:set>
                                    <p:animEffect transition="in" filter="wipe(left)">
                                      <p:cBhvr>
                                        <p:cTn id="68" dur="500"/>
                                        <p:tgtEl>
                                          <p:spTgt spid="2478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247867"/>
                                        </p:tgtEl>
                                        <p:attrNameLst>
                                          <p:attrName>style.visibility</p:attrName>
                                        </p:attrNameLst>
                                      </p:cBhvr>
                                      <p:to>
                                        <p:strVal val="visible"/>
                                      </p:to>
                                    </p:set>
                                    <p:animEffect transition="in" filter="box(out)">
                                      <p:cBhvr>
                                        <p:cTn id="73" dur="500"/>
                                        <p:tgtEl>
                                          <p:spTgt spid="247867"/>
                                        </p:tgtEl>
                                      </p:cBhvr>
                                    </p:animEffec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47868"/>
                                        </p:tgtEl>
                                        <p:attrNameLst>
                                          <p:attrName>style.visibility</p:attrName>
                                        </p:attrNameLst>
                                      </p:cBhvr>
                                      <p:to>
                                        <p:strVal val="visible"/>
                                      </p:to>
                                    </p:set>
                                    <p:animEffect transition="in" filter="wipe(up)">
                                      <p:cBhvr>
                                        <p:cTn id="77" dur="500"/>
                                        <p:tgtEl>
                                          <p:spTgt spid="24786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47935">
                                            <p:txEl>
                                              <p:pRg st="0" end="0"/>
                                            </p:txEl>
                                          </p:spTgt>
                                        </p:tgtEl>
                                        <p:attrNameLst>
                                          <p:attrName>style.visibility</p:attrName>
                                        </p:attrNameLst>
                                      </p:cBhvr>
                                      <p:to>
                                        <p:strVal val="visible"/>
                                      </p:to>
                                    </p:set>
                                    <p:animEffect transition="in" filter="wipe(up)">
                                      <p:cBhvr>
                                        <p:cTn id="82" dur="500"/>
                                        <p:tgtEl>
                                          <p:spTgt spid="247935">
                                            <p:txEl>
                                              <p:pRg st="0" end="0"/>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247873"/>
                                        </p:tgtEl>
                                        <p:attrNameLst>
                                          <p:attrName>style.visibility</p:attrName>
                                        </p:attrNameLst>
                                      </p:cBhvr>
                                      <p:to>
                                        <p:strVal val="visible"/>
                                      </p:to>
                                    </p:set>
                                    <p:animEffect transition="in" filter="box(out)">
                                      <p:cBhvr>
                                        <p:cTn id="87" dur="500"/>
                                        <p:tgtEl>
                                          <p:spTgt spid="247873"/>
                                        </p:tgtEl>
                                      </p:cBhvr>
                                    </p:animEffect>
                                  </p:childTnLst>
                                </p:cTn>
                              </p:par>
                            </p:childTnLst>
                          </p:cTn>
                        </p:par>
                        <p:par>
                          <p:cTn id="88" fill="hold" nodeType="afterGroup">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247891"/>
                                        </p:tgtEl>
                                        <p:attrNameLst>
                                          <p:attrName>style.visibility</p:attrName>
                                        </p:attrNameLst>
                                      </p:cBhvr>
                                      <p:to>
                                        <p:strVal val="visible"/>
                                      </p:to>
                                    </p:set>
                                    <p:animEffect transition="in" filter="wipe(up)">
                                      <p:cBhvr>
                                        <p:cTn id="91" dur="500"/>
                                        <p:tgtEl>
                                          <p:spTgt spid="247891"/>
                                        </p:tgtEl>
                                      </p:cBhvr>
                                    </p:animEffect>
                                  </p:childTnLst>
                                </p:cTn>
                              </p:par>
                            </p:childTnLst>
                          </p:cTn>
                        </p:par>
                        <p:par>
                          <p:cTn id="92" fill="hold" nodeType="afterGroup">
                            <p:stCondLst>
                              <p:cond delay="1000"/>
                            </p:stCondLst>
                            <p:childTnLst>
                              <p:par>
                                <p:cTn id="93" presetID="18" presetClass="entr" presetSubtype="6" fill="hold" nodeType="afterEffect">
                                  <p:stCondLst>
                                    <p:cond delay="0"/>
                                  </p:stCondLst>
                                  <p:childTnLst>
                                    <p:set>
                                      <p:cBhvr>
                                        <p:cTn id="94" dur="1" fill="hold">
                                          <p:stCondLst>
                                            <p:cond delay="0"/>
                                          </p:stCondLst>
                                        </p:cTn>
                                        <p:tgtEl>
                                          <p:spTgt spid="247888"/>
                                        </p:tgtEl>
                                        <p:attrNameLst>
                                          <p:attrName>style.visibility</p:attrName>
                                        </p:attrNameLst>
                                      </p:cBhvr>
                                      <p:to>
                                        <p:strVal val="visible"/>
                                      </p:to>
                                    </p:set>
                                    <p:animEffect transition="in" filter="strips(downRight)">
                                      <p:cBhvr>
                                        <p:cTn id="95" dur="500"/>
                                        <p:tgtEl>
                                          <p:spTgt spid="24788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4" presetClass="entr" presetSubtype="32" fill="hold" grpId="0" nodeType="clickEffect">
                                  <p:stCondLst>
                                    <p:cond delay="0"/>
                                  </p:stCondLst>
                                  <p:childTnLst>
                                    <p:set>
                                      <p:cBhvr>
                                        <p:cTn id="99" dur="1" fill="hold">
                                          <p:stCondLst>
                                            <p:cond delay="0"/>
                                          </p:stCondLst>
                                        </p:cTn>
                                        <p:tgtEl>
                                          <p:spTgt spid="247874"/>
                                        </p:tgtEl>
                                        <p:attrNameLst>
                                          <p:attrName>style.visibility</p:attrName>
                                        </p:attrNameLst>
                                      </p:cBhvr>
                                      <p:to>
                                        <p:strVal val="visible"/>
                                      </p:to>
                                    </p:set>
                                    <p:animEffect transition="in" filter="box(out)">
                                      <p:cBhvr>
                                        <p:cTn id="100" dur="500"/>
                                        <p:tgtEl>
                                          <p:spTgt spid="247874"/>
                                        </p:tgtEl>
                                      </p:cBhvr>
                                    </p:animEffect>
                                  </p:childTnLst>
                                </p:cTn>
                              </p:par>
                            </p:childTnLst>
                          </p:cTn>
                        </p:par>
                        <p:par>
                          <p:cTn id="101" fill="hold" nodeType="afterGroup">
                            <p:stCondLst>
                              <p:cond delay="500"/>
                            </p:stCondLst>
                            <p:childTnLst>
                              <p:par>
                                <p:cTn id="102" presetID="1" presetClass="exit" presetSubtype="0" fill="hold" nodeType="afterEffect">
                                  <p:stCondLst>
                                    <p:cond delay="0"/>
                                  </p:stCondLst>
                                  <p:childTnLst>
                                    <p:set>
                                      <p:cBhvr>
                                        <p:cTn id="103" dur="1" fill="hold">
                                          <p:stCondLst>
                                            <p:cond delay="0"/>
                                          </p:stCondLst>
                                        </p:cTn>
                                        <p:tgtEl>
                                          <p:spTgt spid="247888"/>
                                        </p:tgtEl>
                                        <p:attrNameLst>
                                          <p:attrName>style.visibility</p:attrName>
                                        </p:attrNameLst>
                                      </p:cBhvr>
                                      <p:to>
                                        <p:strVal val="hidden"/>
                                      </p:to>
                                    </p:set>
                                  </p:childTnLst>
                                </p:cTn>
                              </p:par>
                              <p:par>
                                <p:cTn id="104" presetID="18" presetClass="entr" presetSubtype="6" fill="hold" nodeType="withEffect">
                                  <p:stCondLst>
                                    <p:cond delay="0"/>
                                  </p:stCondLst>
                                  <p:childTnLst>
                                    <p:set>
                                      <p:cBhvr>
                                        <p:cTn id="105" dur="1" fill="hold">
                                          <p:stCondLst>
                                            <p:cond delay="0"/>
                                          </p:stCondLst>
                                        </p:cTn>
                                        <p:tgtEl>
                                          <p:spTgt spid="247892"/>
                                        </p:tgtEl>
                                        <p:attrNameLst>
                                          <p:attrName>style.visibility</p:attrName>
                                        </p:attrNameLst>
                                      </p:cBhvr>
                                      <p:to>
                                        <p:strVal val="visible"/>
                                      </p:to>
                                    </p:set>
                                    <p:animEffect transition="in" filter="strips(downRight)">
                                      <p:cBhvr>
                                        <p:cTn id="106" dur="500"/>
                                        <p:tgtEl>
                                          <p:spTgt spid="247892"/>
                                        </p:tgtEl>
                                      </p:cBhvr>
                                    </p:animEffect>
                                  </p:childTnLst>
                                </p:cTn>
                              </p:par>
                            </p:childTnLst>
                          </p:cTn>
                        </p:par>
                        <p:par>
                          <p:cTn id="107" fill="hold" nodeType="afterGroup">
                            <p:stCondLst>
                              <p:cond delay="1000"/>
                            </p:stCondLst>
                            <p:childTnLst>
                              <p:par>
                                <p:cTn id="108" presetID="4" presetClass="entr" presetSubtype="32" fill="hold" grpId="0" nodeType="afterEffect">
                                  <p:stCondLst>
                                    <p:cond delay="0"/>
                                  </p:stCondLst>
                                  <p:childTnLst>
                                    <p:set>
                                      <p:cBhvr>
                                        <p:cTn id="109" dur="1" fill="hold">
                                          <p:stCondLst>
                                            <p:cond delay="0"/>
                                          </p:stCondLst>
                                        </p:cTn>
                                        <p:tgtEl>
                                          <p:spTgt spid="247875"/>
                                        </p:tgtEl>
                                        <p:attrNameLst>
                                          <p:attrName>style.visibility</p:attrName>
                                        </p:attrNameLst>
                                      </p:cBhvr>
                                      <p:to>
                                        <p:strVal val="visible"/>
                                      </p:to>
                                    </p:set>
                                    <p:animEffect transition="in" filter="box(out)">
                                      <p:cBhvr>
                                        <p:cTn id="110" dur="500"/>
                                        <p:tgtEl>
                                          <p:spTgt spid="247875"/>
                                        </p:tgtEl>
                                      </p:cBhvr>
                                    </p:animEffect>
                                  </p:childTnLst>
                                </p:cTn>
                              </p:par>
                              <p:par>
                                <p:cTn id="111" presetID="1" presetClass="exit" presetSubtype="0" fill="hold" nodeType="withEffect">
                                  <p:stCondLst>
                                    <p:cond delay="0"/>
                                  </p:stCondLst>
                                  <p:childTnLst>
                                    <p:set>
                                      <p:cBhvr>
                                        <p:cTn id="112" dur="1" fill="hold">
                                          <p:stCondLst>
                                            <p:cond delay="0"/>
                                          </p:stCondLst>
                                        </p:cTn>
                                        <p:tgtEl>
                                          <p:spTgt spid="247892"/>
                                        </p:tgtEl>
                                        <p:attrNameLst>
                                          <p:attrName>style.visibility</p:attrName>
                                        </p:attrNameLst>
                                      </p:cBhvr>
                                      <p:to>
                                        <p:strVal val="hidden"/>
                                      </p:to>
                                    </p:set>
                                  </p:childTnLst>
                                </p:cTn>
                              </p:par>
                              <p:par>
                                <p:cTn id="113" presetID="18" presetClass="entr" presetSubtype="6" fill="hold" nodeType="withEffect">
                                  <p:stCondLst>
                                    <p:cond delay="0"/>
                                  </p:stCondLst>
                                  <p:childTnLst>
                                    <p:set>
                                      <p:cBhvr>
                                        <p:cTn id="114" dur="1" fill="hold">
                                          <p:stCondLst>
                                            <p:cond delay="0"/>
                                          </p:stCondLst>
                                        </p:cTn>
                                        <p:tgtEl>
                                          <p:spTgt spid="247895"/>
                                        </p:tgtEl>
                                        <p:attrNameLst>
                                          <p:attrName>style.visibility</p:attrName>
                                        </p:attrNameLst>
                                      </p:cBhvr>
                                      <p:to>
                                        <p:strVal val="visible"/>
                                      </p:to>
                                    </p:set>
                                    <p:animEffect transition="in" filter="strips(downRight)">
                                      <p:cBhvr>
                                        <p:cTn id="115" dur="500"/>
                                        <p:tgtEl>
                                          <p:spTgt spid="247895"/>
                                        </p:tgtEl>
                                      </p:cBhvr>
                                    </p:animEffect>
                                  </p:childTnLst>
                                </p:cTn>
                              </p:par>
                              <p:par>
                                <p:cTn id="116" presetID="4" presetClass="entr" presetSubtype="32" fill="hold" grpId="0" nodeType="withEffect">
                                  <p:stCondLst>
                                    <p:cond delay="0"/>
                                  </p:stCondLst>
                                  <p:childTnLst>
                                    <p:set>
                                      <p:cBhvr>
                                        <p:cTn id="117" dur="1" fill="hold">
                                          <p:stCondLst>
                                            <p:cond delay="0"/>
                                          </p:stCondLst>
                                        </p:cTn>
                                        <p:tgtEl>
                                          <p:spTgt spid="247876"/>
                                        </p:tgtEl>
                                        <p:attrNameLst>
                                          <p:attrName>style.visibility</p:attrName>
                                        </p:attrNameLst>
                                      </p:cBhvr>
                                      <p:to>
                                        <p:strVal val="visible"/>
                                      </p:to>
                                    </p:set>
                                    <p:animEffect transition="in" filter="box(out)">
                                      <p:cBhvr>
                                        <p:cTn id="118" dur="500"/>
                                        <p:tgtEl>
                                          <p:spTgt spid="247876"/>
                                        </p:tgtEl>
                                      </p:cBhvr>
                                    </p:animEffect>
                                  </p:childTnLst>
                                </p:cTn>
                              </p:par>
                              <p:par>
                                <p:cTn id="119" presetID="1" presetClass="exit" presetSubtype="0" fill="hold" nodeType="withEffect">
                                  <p:stCondLst>
                                    <p:cond delay="0"/>
                                  </p:stCondLst>
                                  <p:childTnLst>
                                    <p:set>
                                      <p:cBhvr>
                                        <p:cTn id="120" dur="1" fill="hold">
                                          <p:stCondLst>
                                            <p:cond delay="0"/>
                                          </p:stCondLst>
                                        </p:cTn>
                                        <p:tgtEl>
                                          <p:spTgt spid="247895"/>
                                        </p:tgtEl>
                                        <p:attrNameLst>
                                          <p:attrName>style.visibility</p:attrName>
                                        </p:attrNameLst>
                                      </p:cBhvr>
                                      <p:to>
                                        <p:strVal val="hidden"/>
                                      </p:to>
                                    </p:set>
                                  </p:childTnLst>
                                </p:cTn>
                              </p:par>
                              <p:par>
                                <p:cTn id="121" presetID="18" presetClass="entr" presetSubtype="6" fill="hold" nodeType="withEffect">
                                  <p:stCondLst>
                                    <p:cond delay="0"/>
                                  </p:stCondLst>
                                  <p:childTnLst>
                                    <p:set>
                                      <p:cBhvr>
                                        <p:cTn id="122" dur="1" fill="hold">
                                          <p:stCondLst>
                                            <p:cond delay="0"/>
                                          </p:stCondLst>
                                        </p:cTn>
                                        <p:tgtEl>
                                          <p:spTgt spid="247898"/>
                                        </p:tgtEl>
                                        <p:attrNameLst>
                                          <p:attrName>style.visibility</p:attrName>
                                        </p:attrNameLst>
                                      </p:cBhvr>
                                      <p:to>
                                        <p:strVal val="visible"/>
                                      </p:to>
                                    </p:set>
                                    <p:animEffect transition="in" filter="strips(downRight)">
                                      <p:cBhvr>
                                        <p:cTn id="123" dur="500"/>
                                        <p:tgtEl>
                                          <p:spTgt spid="247898"/>
                                        </p:tgtEl>
                                      </p:cBhvr>
                                    </p:animEffect>
                                  </p:childTnLst>
                                </p:cTn>
                              </p:par>
                              <p:par>
                                <p:cTn id="124" presetID="4" presetClass="entr" presetSubtype="32" fill="hold" grpId="0" nodeType="withEffect">
                                  <p:stCondLst>
                                    <p:cond delay="0"/>
                                  </p:stCondLst>
                                  <p:childTnLst>
                                    <p:set>
                                      <p:cBhvr>
                                        <p:cTn id="125" dur="1" fill="hold">
                                          <p:stCondLst>
                                            <p:cond delay="0"/>
                                          </p:stCondLst>
                                        </p:cTn>
                                        <p:tgtEl>
                                          <p:spTgt spid="247877"/>
                                        </p:tgtEl>
                                        <p:attrNameLst>
                                          <p:attrName>style.visibility</p:attrName>
                                        </p:attrNameLst>
                                      </p:cBhvr>
                                      <p:to>
                                        <p:strVal val="visible"/>
                                      </p:to>
                                    </p:set>
                                    <p:animEffect transition="in" filter="box(out)">
                                      <p:cBhvr>
                                        <p:cTn id="126" dur="500"/>
                                        <p:tgtEl>
                                          <p:spTgt spid="247877"/>
                                        </p:tgtEl>
                                      </p:cBhvr>
                                    </p:animEffect>
                                  </p:childTnLst>
                                </p:cTn>
                              </p:par>
                              <p:par>
                                <p:cTn id="127" presetID="1" presetClass="exit" presetSubtype="0" fill="hold" nodeType="withEffect">
                                  <p:stCondLst>
                                    <p:cond delay="0"/>
                                  </p:stCondLst>
                                  <p:childTnLst>
                                    <p:set>
                                      <p:cBhvr>
                                        <p:cTn id="128" dur="1" fill="hold">
                                          <p:stCondLst>
                                            <p:cond delay="0"/>
                                          </p:stCondLst>
                                        </p:cTn>
                                        <p:tgtEl>
                                          <p:spTgt spid="247898"/>
                                        </p:tgtEl>
                                        <p:attrNameLst>
                                          <p:attrName>style.visibility</p:attrName>
                                        </p:attrNameLst>
                                      </p:cBhvr>
                                      <p:to>
                                        <p:strVal val="hidden"/>
                                      </p:to>
                                    </p:set>
                                  </p:childTnLst>
                                </p:cTn>
                              </p:par>
                              <p:par>
                                <p:cTn id="129" presetID="18" presetClass="entr" presetSubtype="6" fill="hold" nodeType="withEffect">
                                  <p:stCondLst>
                                    <p:cond delay="0"/>
                                  </p:stCondLst>
                                  <p:childTnLst>
                                    <p:set>
                                      <p:cBhvr>
                                        <p:cTn id="130" dur="1" fill="hold">
                                          <p:stCondLst>
                                            <p:cond delay="0"/>
                                          </p:stCondLst>
                                        </p:cTn>
                                        <p:tgtEl>
                                          <p:spTgt spid="247901"/>
                                        </p:tgtEl>
                                        <p:attrNameLst>
                                          <p:attrName>style.visibility</p:attrName>
                                        </p:attrNameLst>
                                      </p:cBhvr>
                                      <p:to>
                                        <p:strVal val="visible"/>
                                      </p:to>
                                    </p:set>
                                    <p:animEffect transition="in" filter="strips(downRight)">
                                      <p:cBhvr>
                                        <p:cTn id="131" dur="500"/>
                                        <p:tgtEl>
                                          <p:spTgt spid="247901"/>
                                        </p:tgtEl>
                                      </p:cBhvr>
                                    </p:animEffect>
                                  </p:childTnLst>
                                </p:cTn>
                              </p:par>
                              <p:par>
                                <p:cTn id="132" presetID="4" presetClass="entr" presetSubtype="32" fill="hold" grpId="0" nodeType="withEffect">
                                  <p:stCondLst>
                                    <p:cond delay="0"/>
                                  </p:stCondLst>
                                  <p:childTnLst>
                                    <p:set>
                                      <p:cBhvr>
                                        <p:cTn id="133" dur="1" fill="hold">
                                          <p:stCondLst>
                                            <p:cond delay="0"/>
                                          </p:stCondLst>
                                        </p:cTn>
                                        <p:tgtEl>
                                          <p:spTgt spid="247878"/>
                                        </p:tgtEl>
                                        <p:attrNameLst>
                                          <p:attrName>style.visibility</p:attrName>
                                        </p:attrNameLst>
                                      </p:cBhvr>
                                      <p:to>
                                        <p:strVal val="visible"/>
                                      </p:to>
                                    </p:set>
                                    <p:animEffect transition="in" filter="box(out)">
                                      <p:cBhvr>
                                        <p:cTn id="134" dur="500"/>
                                        <p:tgtEl>
                                          <p:spTgt spid="247878"/>
                                        </p:tgtEl>
                                      </p:cBhvr>
                                    </p:animEffect>
                                  </p:childTnLst>
                                </p:cTn>
                              </p:par>
                              <p:par>
                                <p:cTn id="135" presetID="1" presetClass="exit" presetSubtype="0" fill="hold" nodeType="withEffect">
                                  <p:stCondLst>
                                    <p:cond delay="0"/>
                                  </p:stCondLst>
                                  <p:childTnLst>
                                    <p:set>
                                      <p:cBhvr>
                                        <p:cTn id="136" dur="1" fill="hold">
                                          <p:stCondLst>
                                            <p:cond delay="0"/>
                                          </p:stCondLst>
                                        </p:cTn>
                                        <p:tgtEl>
                                          <p:spTgt spid="247901"/>
                                        </p:tgtEl>
                                        <p:attrNameLst>
                                          <p:attrName>style.visibility</p:attrName>
                                        </p:attrNameLst>
                                      </p:cBhvr>
                                      <p:to>
                                        <p:strVal val="hidden"/>
                                      </p:to>
                                    </p:set>
                                  </p:childTnLst>
                                </p:cTn>
                              </p:par>
                              <p:par>
                                <p:cTn id="137" presetID="18" presetClass="entr" presetSubtype="6" fill="hold" nodeType="withEffect">
                                  <p:stCondLst>
                                    <p:cond delay="0"/>
                                  </p:stCondLst>
                                  <p:childTnLst>
                                    <p:set>
                                      <p:cBhvr>
                                        <p:cTn id="138" dur="1" fill="hold">
                                          <p:stCondLst>
                                            <p:cond delay="0"/>
                                          </p:stCondLst>
                                        </p:cTn>
                                        <p:tgtEl>
                                          <p:spTgt spid="247904"/>
                                        </p:tgtEl>
                                        <p:attrNameLst>
                                          <p:attrName>style.visibility</p:attrName>
                                        </p:attrNameLst>
                                      </p:cBhvr>
                                      <p:to>
                                        <p:strVal val="visible"/>
                                      </p:to>
                                    </p:set>
                                    <p:animEffect transition="in" filter="strips(downRight)">
                                      <p:cBhvr>
                                        <p:cTn id="139" dur="500"/>
                                        <p:tgtEl>
                                          <p:spTgt spid="247904"/>
                                        </p:tgtEl>
                                      </p:cBhvr>
                                    </p:animEffect>
                                  </p:childTnLst>
                                </p:cTn>
                              </p:par>
                              <p:par>
                                <p:cTn id="140" presetID="4" presetClass="entr" presetSubtype="32" fill="hold" grpId="0" nodeType="withEffect">
                                  <p:stCondLst>
                                    <p:cond delay="0"/>
                                  </p:stCondLst>
                                  <p:childTnLst>
                                    <p:set>
                                      <p:cBhvr>
                                        <p:cTn id="141" dur="1" fill="hold">
                                          <p:stCondLst>
                                            <p:cond delay="0"/>
                                          </p:stCondLst>
                                        </p:cTn>
                                        <p:tgtEl>
                                          <p:spTgt spid="247879"/>
                                        </p:tgtEl>
                                        <p:attrNameLst>
                                          <p:attrName>style.visibility</p:attrName>
                                        </p:attrNameLst>
                                      </p:cBhvr>
                                      <p:to>
                                        <p:strVal val="visible"/>
                                      </p:to>
                                    </p:set>
                                    <p:animEffect transition="in" filter="box(out)">
                                      <p:cBhvr>
                                        <p:cTn id="142" dur="500"/>
                                        <p:tgtEl>
                                          <p:spTgt spid="247879"/>
                                        </p:tgtEl>
                                      </p:cBhvr>
                                    </p:animEffect>
                                  </p:childTnLst>
                                </p:cTn>
                              </p:par>
                              <p:par>
                                <p:cTn id="143" presetID="1" presetClass="exit" presetSubtype="0" fill="hold" nodeType="withEffect">
                                  <p:stCondLst>
                                    <p:cond delay="0"/>
                                  </p:stCondLst>
                                  <p:childTnLst>
                                    <p:set>
                                      <p:cBhvr>
                                        <p:cTn id="144" dur="1" fill="hold">
                                          <p:stCondLst>
                                            <p:cond delay="0"/>
                                          </p:stCondLst>
                                        </p:cTn>
                                        <p:tgtEl>
                                          <p:spTgt spid="247904"/>
                                        </p:tgtEl>
                                        <p:attrNameLst>
                                          <p:attrName>style.visibility</p:attrName>
                                        </p:attrNameLst>
                                      </p:cBhvr>
                                      <p:to>
                                        <p:strVal val="hidden"/>
                                      </p:to>
                                    </p:set>
                                  </p:childTnLst>
                                </p:cTn>
                              </p:par>
                              <p:par>
                                <p:cTn id="145" presetID="18" presetClass="entr" presetSubtype="6" fill="hold" nodeType="withEffect">
                                  <p:stCondLst>
                                    <p:cond delay="0"/>
                                  </p:stCondLst>
                                  <p:childTnLst>
                                    <p:set>
                                      <p:cBhvr>
                                        <p:cTn id="146" dur="1" fill="hold">
                                          <p:stCondLst>
                                            <p:cond delay="0"/>
                                          </p:stCondLst>
                                        </p:cTn>
                                        <p:tgtEl>
                                          <p:spTgt spid="247907"/>
                                        </p:tgtEl>
                                        <p:attrNameLst>
                                          <p:attrName>style.visibility</p:attrName>
                                        </p:attrNameLst>
                                      </p:cBhvr>
                                      <p:to>
                                        <p:strVal val="visible"/>
                                      </p:to>
                                    </p:set>
                                    <p:animEffect transition="in" filter="strips(downRight)">
                                      <p:cBhvr>
                                        <p:cTn id="147" dur="500"/>
                                        <p:tgtEl>
                                          <p:spTgt spid="247907"/>
                                        </p:tgtEl>
                                      </p:cBhvr>
                                    </p:animEffect>
                                  </p:childTnLst>
                                </p:cTn>
                              </p:par>
                              <p:par>
                                <p:cTn id="148" presetID="4" presetClass="entr" presetSubtype="32" fill="hold" grpId="0" nodeType="withEffect">
                                  <p:stCondLst>
                                    <p:cond delay="0"/>
                                  </p:stCondLst>
                                  <p:childTnLst>
                                    <p:set>
                                      <p:cBhvr>
                                        <p:cTn id="149" dur="1" fill="hold">
                                          <p:stCondLst>
                                            <p:cond delay="0"/>
                                          </p:stCondLst>
                                        </p:cTn>
                                        <p:tgtEl>
                                          <p:spTgt spid="247880"/>
                                        </p:tgtEl>
                                        <p:attrNameLst>
                                          <p:attrName>style.visibility</p:attrName>
                                        </p:attrNameLst>
                                      </p:cBhvr>
                                      <p:to>
                                        <p:strVal val="visible"/>
                                      </p:to>
                                    </p:set>
                                    <p:animEffect transition="in" filter="box(out)">
                                      <p:cBhvr>
                                        <p:cTn id="150" dur="500"/>
                                        <p:tgtEl>
                                          <p:spTgt spid="247880"/>
                                        </p:tgtEl>
                                      </p:cBhvr>
                                    </p:animEffect>
                                  </p:childTnLst>
                                </p:cTn>
                              </p:par>
                              <p:par>
                                <p:cTn id="151" presetID="1" presetClass="exit" presetSubtype="0" fill="hold" nodeType="withEffect">
                                  <p:stCondLst>
                                    <p:cond delay="0"/>
                                  </p:stCondLst>
                                  <p:childTnLst>
                                    <p:set>
                                      <p:cBhvr>
                                        <p:cTn id="152" dur="1" fill="hold">
                                          <p:stCondLst>
                                            <p:cond delay="0"/>
                                          </p:stCondLst>
                                        </p:cTn>
                                        <p:tgtEl>
                                          <p:spTgt spid="247907"/>
                                        </p:tgtEl>
                                        <p:attrNameLst>
                                          <p:attrName>style.visibility</p:attrName>
                                        </p:attrNameLst>
                                      </p:cBhvr>
                                      <p:to>
                                        <p:strVal val="hidden"/>
                                      </p:to>
                                    </p:set>
                                  </p:childTnLst>
                                </p:cTn>
                              </p:par>
                              <p:par>
                                <p:cTn id="153" presetID="18" presetClass="entr" presetSubtype="6" fill="hold" nodeType="withEffect">
                                  <p:stCondLst>
                                    <p:cond delay="0"/>
                                  </p:stCondLst>
                                  <p:childTnLst>
                                    <p:set>
                                      <p:cBhvr>
                                        <p:cTn id="154" dur="1" fill="hold">
                                          <p:stCondLst>
                                            <p:cond delay="0"/>
                                          </p:stCondLst>
                                        </p:cTn>
                                        <p:tgtEl>
                                          <p:spTgt spid="247910"/>
                                        </p:tgtEl>
                                        <p:attrNameLst>
                                          <p:attrName>style.visibility</p:attrName>
                                        </p:attrNameLst>
                                      </p:cBhvr>
                                      <p:to>
                                        <p:strVal val="visible"/>
                                      </p:to>
                                    </p:set>
                                    <p:animEffect transition="in" filter="strips(downRight)">
                                      <p:cBhvr>
                                        <p:cTn id="155" dur="500"/>
                                        <p:tgtEl>
                                          <p:spTgt spid="247910"/>
                                        </p:tgtEl>
                                      </p:cBhvr>
                                    </p:animEffect>
                                  </p:childTnLst>
                                </p:cTn>
                              </p:par>
                              <p:par>
                                <p:cTn id="156" presetID="4" presetClass="entr" presetSubtype="32" fill="hold" grpId="0" nodeType="withEffect">
                                  <p:stCondLst>
                                    <p:cond delay="0"/>
                                  </p:stCondLst>
                                  <p:childTnLst>
                                    <p:set>
                                      <p:cBhvr>
                                        <p:cTn id="157" dur="1" fill="hold">
                                          <p:stCondLst>
                                            <p:cond delay="0"/>
                                          </p:stCondLst>
                                        </p:cTn>
                                        <p:tgtEl>
                                          <p:spTgt spid="247881"/>
                                        </p:tgtEl>
                                        <p:attrNameLst>
                                          <p:attrName>style.visibility</p:attrName>
                                        </p:attrNameLst>
                                      </p:cBhvr>
                                      <p:to>
                                        <p:strVal val="visible"/>
                                      </p:to>
                                    </p:set>
                                    <p:animEffect transition="in" filter="box(out)">
                                      <p:cBhvr>
                                        <p:cTn id="158" dur="500"/>
                                        <p:tgtEl>
                                          <p:spTgt spid="247881"/>
                                        </p:tgtEl>
                                      </p:cBhvr>
                                    </p:animEffect>
                                  </p:childTnLst>
                                </p:cTn>
                              </p:par>
                              <p:par>
                                <p:cTn id="159" presetID="1" presetClass="exit" presetSubtype="0" fill="hold" nodeType="withEffect">
                                  <p:stCondLst>
                                    <p:cond delay="0"/>
                                  </p:stCondLst>
                                  <p:childTnLst>
                                    <p:set>
                                      <p:cBhvr>
                                        <p:cTn id="160" dur="1" fill="hold">
                                          <p:stCondLst>
                                            <p:cond delay="0"/>
                                          </p:stCondLst>
                                        </p:cTn>
                                        <p:tgtEl>
                                          <p:spTgt spid="247910"/>
                                        </p:tgtEl>
                                        <p:attrNameLst>
                                          <p:attrName>style.visibility</p:attrName>
                                        </p:attrNameLst>
                                      </p:cBhvr>
                                      <p:to>
                                        <p:strVal val="hidden"/>
                                      </p:to>
                                    </p:set>
                                  </p:childTnLst>
                                </p:cTn>
                              </p:par>
                              <p:par>
                                <p:cTn id="161" presetID="18" presetClass="entr" presetSubtype="6" fill="hold" nodeType="withEffect">
                                  <p:stCondLst>
                                    <p:cond delay="0"/>
                                  </p:stCondLst>
                                  <p:childTnLst>
                                    <p:set>
                                      <p:cBhvr>
                                        <p:cTn id="162" dur="1" fill="hold">
                                          <p:stCondLst>
                                            <p:cond delay="0"/>
                                          </p:stCondLst>
                                        </p:cTn>
                                        <p:tgtEl>
                                          <p:spTgt spid="247913"/>
                                        </p:tgtEl>
                                        <p:attrNameLst>
                                          <p:attrName>style.visibility</p:attrName>
                                        </p:attrNameLst>
                                      </p:cBhvr>
                                      <p:to>
                                        <p:strVal val="visible"/>
                                      </p:to>
                                    </p:set>
                                    <p:animEffect transition="in" filter="strips(downRight)">
                                      <p:cBhvr>
                                        <p:cTn id="163" dur="500"/>
                                        <p:tgtEl>
                                          <p:spTgt spid="247913"/>
                                        </p:tgtEl>
                                      </p:cBhvr>
                                    </p:animEffect>
                                  </p:childTnLst>
                                </p:cTn>
                              </p:par>
                              <p:par>
                                <p:cTn id="164" presetID="4" presetClass="entr" presetSubtype="32" fill="hold" grpId="0" nodeType="withEffect">
                                  <p:stCondLst>
                                    <p:cond delay="0"/>
                                  </p:stCondLst>
                                  <p:childTnLst>
                                    <p:set>
                                      <p:cBhvr>
                                        <p:cTn id="165" dur="1" fill="hold">
                                          <p:stCondLst>
                                            <p:cond delay="0"/>
                                          </p:stCondLst>
                                        </p:cTn>
                                        <p:tgtEl>
                                          <p:spTgt spid="247882"/>
                                        </p:tgtEl>
                                        <p:attrNameLst>
                                          <p:attrName>style.visibility</p:attrName>
                                        </p:attrNameLst>
                                      </p:cBhvr>
                                      <p:to>
                                        <p:strVal val="visible"/>
                                      </p:to>
                                    </p:set>
                                    <p:animEffect transition="in" filter="box(out)">
                                      <p:cBhvr>
                                        <p:cTn id="166" dur="500"/>
                                        <p:tgtEl>
                                          <p:spTgt spid="247882"/>
                                        </p:tgtEl>
                                      </p:cBhvr>
                                    </p:animEffect>
                                  </p:childTnLst>
                                </p:cTn>
                              </p:par>
                              <p:par>
                                <p:cTn id="167" presetID="1" presetClass="exit" presetSubtype="0" fill="hold" nodeType="withEffect">
                                  <p:stCondLst>
                                    <p:cond delay="0"/>
                                  </p:stCondLst>
                                  <p:childTnLst>
                                    <p:set>
                                      <p:cBhvr>
                                        <p:cTn id="168" dur="1" fill="hold">
                                          <p:stCondLst>
                                            <p:cond delay="0"/>
                                          </p:stCondLst>
                                        </p:cTn>
                                        <p:tgtEl>
                                          <p:spTgt spid="247913"/>
                                        </p:tgtEl>
                                        <p:attrNameLst>
                                          <p:attrName>style.visibility</p:attrName>
                                        </p:attrNameLst>
                                      </p:cBhvr>
                                      <p:to>
                                        <p:strVal val="hidden"/>
                                      </p:to>
                                    </p:set>
                                  </p:childTnLst>
                                </p:cTn>
                              </p:par>
                              <p:par>
                                <p:cTn id="169" presetID="18" presetClass="entr" presetSubtype="6" fill="hold" nodeType="withEffect">
                                  <p:stCondLst>
                                    <p:cond delay="0"/>
                                  </p:stCondLst>
                                  <p:childTnLst>
                                    <p:set>
                                      <p:cBhvr>
                                        <p:cTn id="170" dur="1" fill="hold">
                                          <p:stCondLst>
                                            <p:cond delay="0"/>
                                          </p:stCondLst>
                                        </p:cTn>
                                        <p:tgtEl>
                                          <p:spTgt spid="247916"/>
                                        </p:tgtEl>
                                        <p:attrNameLst>
                                          <p:attrName>style.visibility</p:attrName>
                                        </p:attrNameLst>
                                      </p:cBhvr>
                                      <p:to>
                                        <p:strVal val="visible"/>
                                      </p:to>
                                    </p:set>
                                    <p:animEffect transition="in" filter="strips(downRight)">
                                      <p:cBhvr>
                                        <p:cTn id="171" dur="500"/>
                                        <p:tgtEl>
                                          <p:spTgt spid="247916"/>
                                        </p:tgtEl>
                                      </p:cBhvr>
                                    </p:animEffect>
                                  </p:childTnLst>
                                </p:cTn>
                              </p:par>
                              <p:par>
                                <p:cTn id="172" presetID="4" presetClass="entr" presetSubtype="32" fill="hold" grpId="0" nodeType="withEffect">
                                  <p:stCondLst>
                                    <p:cond delay="0"/>
                                  </p:stCondLst>
                                  <p:childTnLst>
                                    <p:set>
                                      <p:cBhvr>
                                        <p:cTn id="173" dur="1" fill="hold">
                                          <p:stCondLst>
                                            <p:cond delay="0"/>
                                          </p:stCondLst>
                                        </p:cTn>
                                        <p:tgtEl>
                                          <p:spTgt spid="247883"/>
                                        </p:tgtEl>
                                        <p:attrNameLst>
                                          <p:attrName>style.visibility</p:attrName>
                                        </p:attrNameLst>
                                      </p:cBhvr>
                                      <p:to>
                                        <p:strVal val="visible"/>
                                      </p:to>
                                    </p:set>
                                    <p:animEffect transition="in" filter="box(out)">
                                      <p:cBhvr>
                                        <p:cTn id="174" dur="500"/>
                                        <p:tgtEl>
                                          <p:spTgt spid="247883"/>
                                        </p:tgtEl>
                                      </p:cBhvr>
                                    </p:animEffect>
                                  </p:childTnLst>
                                </p:cTn>
                              </p:par>
                              <p:par>
                                <p:cTn id="175" presetID="1" presetClass="exit" presetSubtype="0" fill="hold" nodeType="withEffect">
                                  <p:stCondLst>
                                    <p:cond delay="0"/>
                                  </p:stCondLst>
                                  <p:childTnLst>
                                    <p:set>
                                      <p:cBhvr>
                                        <p:cTn id="176" dur="1" fill="hold">
                                          <p:stCondLst>
                                            <p:cond delay="0"/>
                                          </p:stCondLst>
                                        </p:cTn>
                                        <p:tgtEl>
                                          <p:spTgt spid="247916"/>
                                        </p:tgtEl>
                                        <p:attrNameLst>
                                          <p:attrName>style.visibility</p:attrName>
                                        </p:attrNameLst>
                                      </p:cBhvr>
                                      <p:to>
                                        <p:strVal val="hidden"/>
                                      </p:to>
                                    </p:set>
                                  </p:childTnLst>
                                </p:cTn>
                              </p:par>
                              <p:par>
                                <p:cTn id="177" presetID="18" presetClass="entr" presetSubtype="6" fill="hold" nodeType="withEffect">
                                  <p:stCondLst>
                                    <p:cond delay="0"/>
                                  </p:stCondLst>
                                  <p:childTnLst>
                                    <p:set>
                                      <p:cBhvr>
                                        <p:cTn id="178" dur="1" fill="hold">
                                          <p:stCondLst>
                                            <p:cond delay="0"/>
                                          </p:stCondLst>
                                        </p:cTn>
                                        <p:tgtEl>
                                          <p:spTgt spid="247919"/>
                                        </p:tgtEl>
                                        <p:attrNameLst>
                                          <p:attrName>style.visibility</p:attrName>
                                        </p:attrNameLst>
                                      </p:cBhvr>
                                      <p:to>
                                        <p:strVal val="visible"/>
                                      </p:to>
                                    </p:set>
                                    <p:animEffect transition="in" filter="strips(downRight)">
                                      <p:cBhvr>
                                        <p:cTn id="179" dur="500"/>
                                        <p:tgtEl>
                                          <p:spTgt spid="247919"/>
                                        </p:tgtEl>
                                      </p:cBhvr>
                                    </p:animEffect>
                                  </p:childTnLst>
                                </p:cTn>
                              </p:par>
                              <p:par>
                                <p:cTn id="180" presetID="4" presetClass="entr" presetSubtype="32" fill="hold" grpId="0" nodeType="withEffect">
                                  <p:stCondLst>
                                    <p:cond delay="0"/>
                                  </p:stCondLst>
                                  <p:childTnLst>
                                    <p:set>
                                      <p:cBhvr>
                                        <p:cTn id="181" dur="1" fill="hold">
                                          <p:stCondLst>
                                            <p:cond delay="0"/>
                                          </p:stCondLst>
                                        </p:cTn>
                                        <p:tgtEl>
                                          <p:spTgt spid="247884"/>
                                        </p:tgtEl>
                                        <p:attrNameLst>
                                          <p:attrName>style.visibility</p:attrName>
                                        </p:attrNameLst>
                                      </p:cBhvr>
                                      <p:to>
                                        <p:strVal val="visible"/>
                                      </p:to>
                                    </p:set>
                                    <p:animEffect transition="in" filter="box(out)">
                                      <p:cBhvr>
                                        <p:cTn id="182" dur="500"/>
                                        <p:tgtEl>
                                          <p:spTgt spid="247884"/>
                                        </p:tgtEl>
                                      </p:cBhvr>
                                    </p:animEffect>
                                  </p:childTnLst>
                                </p:cTn>
                              </p:par>
                              <p:par>
                                <p:cTn id="183" presetID="1" presetClass="exit" presetSubtype="0" fill="hold" nodeType="withEffect">
                                  <p:stCondLst>
                                    <p:cond delay="0"/>
                                  </p:stCondLst>
                                  <p:childTnLst>
                                    <p:set>
                                      <p:cBhvr>
                                        <p:cTn id="184" dur="1" fill="hold">
                                          <p:stCondLst>
                                            <p:cond delay="0"/>
                                          </p:stCondLst>
                                        </p:cTn>
                                        <p:tgtEl>
                                          <p:spTgt spid="247919"/>
                                        </p:tgtEl>
                                        <p:attrNameLst>
                                          <p:attrName>style.visibility</p:attrName>
                                        </p:attrNameLst>
                                      </p:cBhvr>
                                      <p:to>
                                        <p:strVal val="hidden"/>
                                      </p:to>
                                    </p:set>
                                  </p:childTnLst>
                                </p:cTn>
                              </p:par>
                              <p:par>
                                <p:cTn id="185" presetID="18" presetClass="entr" presetSubtype="6" fill="hold" nodeType="withEffect">
                                  <p:stCondLst>
                                    <p:cond delay="0"/>
                                  </p:stCondLst>
                                  <p:childTnLst>
                                    <p:set>
                                      <p:cBhvr>
                                        <p:cTn id="186" dur="1" fill="hold">
                                          <p:stCondLst>
                                            <p:cond delay="0"/>
                                          </p:stCondLst>
                                        </p:cTn>
                                        <p:tgtEl>
                                          <p:spTgt spid="247922"/>
                                        </p:tgtEl>
                                        <p:attrNameLst>
                                          <p:attrName>style.visibility</p:attrName>
                                        </p:attrNameLst>
                                      </p:cBhvr>
                                      <p:to>
                                        <p:strVal val="visible"/>
                                      </p:to>
                                    </p:set>
                                    <p:animEffect transition="in" filter="strips(downRight)">
                                      <p:cBhvr>
                                        <p:cTn id="187" dur="500"/>
                                        <p:tgtEl>
                                          <p:spTgt spid="247922"/>
                                        </p:tgtEl>
                                      </p:cBhvr>
                                    </p:animEffect>
                                  </p:childTnLst>
                                </p:cTn>
                              </p:par>
                              <p:par>
                                <p:cTn id="188" presetID="4" presetClass="entr" presetSubtype="32" fill="hold" grpId="0" nodeType="withEffect">
                                  <p:stCondLst>
                                    <p:cond delay="0"/>
                                  </p:stCondLst>
                                  <p:childTnLst>
                                    <p:set>
                                      <p:cBhvr>
                                        <p:cTn id="189" dur="1" fill="hold">
                                          <p:stCondLst>
                                            <p:cond delay="0"/>
                                          </p:stCondLst>
                                        </p:cTn>
                                        <p:tgtEl>
                                          <p:spTgt spid="247885"/>
                                        </p:tgtEl>
                                        <p:attrNameLst>
                                          <p:attrName>style.visibility</p:attrName>
                                        </p:attrNameLst>
                                      </p:cBhvr>
                                      <p:to>
                                        <p:strVal val="visible"/>
                                      </p:to>
                                    </p:set>
                                    <p:animEffect transition="in" filter="box(out)">
                                      <p:cBhvr>
                                        <p:cTn id="190" dur="500"/>
                                        <p:tgtEl>
                                          <p:spTgt spid="247885"/>
                                        </p:tgtEl>
                                      </p:cBhvr>
                                    </p:animEffect>
                                  </p:childTnLst>
                                </p:cTn>
                              </p:par>
                              <p:par>
                                <p:cTn id="191" presetID="1" presetClass="exit" presetSubtype="0" fill="hold" nodeType="withEffect">
                                  <p:stCondLst>
                                    <p:cond delay="0"/>
                                  </p:stCondLst>
                                  <p:childTnLst>
                                    <p:set>
                                      <p:cBhvr>
                                        <p:cTn id="192" dur="1" fill="hold">
                                          <p:stCondLst>
                                            <p:cond delay="0"/>
                                          </p:stCondLst>
                                        </p:cTn>
                                        <p:tgtEl>
                                          <p:spTgt spid="247922"/>
                                        </p:tgtEl>
                                        <p:attrNameLst>
                                          <p:attrName>style.visibility</p:attrName>
                                        </p:attrNameLst>
                                      </p:cBhvr>
                                      <p:to>
                                        <p:strVal val="hidden"/>
                                      </p:to>
                                    </p:set>
                                  </p:childTnLst>
                                </p:cTn>
                              </p:par>
                              <p:par>
                                <p:cTn id="193" presetID="18" presetClass="entr" presetSubtype="6" fill="hold" nodeType="withEffect">
                                  <p:stCondLst>
                                    <p:cond delay="0"/>
                                  </p:stCondLst>
                                  <p:childTnLst>
                                    <p:set>
                                      <p:cBhvr>
                                        <p:cTn id="194" dur="1" fill="hold">
                                          <p:stCondLst>
                                            <p:cond delay="0"/>
                                          </p:stCondLst>
                                        </p:cTn>
                                        <p:tgtEl>
                                          <p:spTgt spid="247925"/>
                                        </p:tgtEl>
                                        <p:attrNameLst>
                                          <p:attrName>style.visibility</p:attrName>
                                        </p:attrNameLst>
                                      </p:cBhvr>
                                      <p:to>
                                        <p:strVal val="visible"/>
                                      </p:to>
                                    </p:set>
                                    <p:animEffect transition="in" filter="strips(downRight)">
                                      <p:cBhvr>
                                        <p:cTn id="195" dur="500"/>
                                        <p:tgtEl>
                                          <p:spTgt spid="247925"/>
                                        </p:tgtEl>
                                      </p:cBhvr>
                                    </p:animEffect>
                                  </p:childTnLst>
                                </p:cTn>
                              </p:par>
                              <p:par>
                                <p:cTn id="196" presetID="4" presetClass="entr" presetSubtype="32" fill="hold" grpId="0" nodeType="withEffect">
                                  <p:stCondLst>
                                    <p:cond delay="0"/>
                                  </p:stCondLst>
                                  <p:childTnLst>
                                    <p:set>
                                      <p:cBhvr>
                                        <p:cTn id="197" dur="1" fill="hold">
                                          <p:stCondLst>
                                            <p:cond delay="0"/>
                                          </p:stCondLst>
                                        </p:cTn>
                                        <p:tgtEl>
                                          <p:spTgt spid="247886"/>
                                        </p:tgtEl>
                                        <p:attrNameLst>
                                          <p:attrName>style.visibility</p:attrName>
                                        </p:attrNameLst>
                                      </p:cBhvr>
                                      <p:to>
                                        <p:strVal val="visible"/>
                                      </p:to>
                                    </p:set>
                                    <p:animEffect transition="in" filter="box(out)">
                                      <p:cBhvr>
                                        <p:cTn id="198" dur="500"/>
                                        <p:tgtEl>
                                          <p:spTgt spid="247886"/>
                                        </p:tgtEl>
                                      </p:cBhvr>
                                    </p:animEffect>
                                  </p:childTnLst>
                                </p:cTn>
                              </p:par>
                              <p:par>
                                <p:cTn id="199" presetID="1" presetClass="exit" presetSubtype="0" fill="hold" nodeType="withEffect">
                                  <p:stCondLst>
                                    <p:cond delay="0"/>
                                  </p:stCondLst>
                                  <p:childTnLst>
                                    <p:set>
                                      <p:cBhvr>
                                        <p:cTn id="200" dur="1" fill="hold">
                                          <p:stCondLst>
                                            <p:cond delay="0"/>
                                          </p:stCondLst>
                                        </p:cTn>
                                        <p:tgtEl>
                                          <p:spTgt spid="247925"/>
                                        </p:tgtEl>
                                        <p:attrNameLst>
                                          <p:attrName>style.visibility</p:attrName>
                                        </p:attrNameLst>
                                      </p:cBhvr>
                                      <p:to>
                                        <p:strVal val="hidden"/>
                                      </p:to>
                                    </p:set>
                                  </p:childTnLst>
                                </p:cTn>
                              </p:par>
                              <p:par>
                                <p:cTn id="201" presetID="18" presetClass="entr" presetSubtype="6" fill="hold" nodeType="withEffect">
                                  <p:stCondLst>
                                    <p:cond delay="0"/>
                                  </p:stCondLst>
                                  <p:childTnLst>
                                    <p:set>
                                      <p:cBhvr>
                                        <p:cTn id="202" dur="1" fill="hold">
                                          <p:stCondLst>
                                            <p:cond delay="0"/>
                                          </p:stCondLst>
                                        </p:cTn>
                                        <p:tgtEl>
                                          <p:spTgt spid="247928"/>
                                        </p:tgtEl>
                                        <p:attrNameLst>
                                          <p:attrName>style.visibility</p:attrName>
                                        </p:attrNameLst>
                                      </p:cBhvr>
                                      <p:to>
                                        <p:strVal val="visible"/>
                                      </p:to>
                                    </p:set>
                                    <p:animEffect transition="in" filter="strips(downRight)">
                                      <p:cBhvr>
                                        <p:cTn id="203" dur="500"/>
                                        <p:tgtEl>
                                          <p:spTgt spid="247928"/>
                                        </p:tgtEl>
                                      </p:cBhvr>
                                    </p:animEffect>
                                  </p:childTnLst>
                                </p:cTn>
                              </p:par>
                              <p:par>
                                <p:cTn id="204" presetID="4" presetClass="entr" presetSubtype="32" fill="hold" grpId="0" nodeType="withEffect">
                                  <p:stCondLst>
                                    <p:cond delay="0"/>
                                  </p:stCondLst>
                                  <p:childTnLst>
                                    <p:set>
                                      <p:cBhvr>
                                        <p:cTn id="205" dur="1" fill="hold">
                                          <p:stCondLst>
                                            <p:cond delay="0"/>
                                          </p:stCondLst>
                                        </p:cTn>
                                        <p:tgtEl>
                                          <p:spTgt spid="247887"/>
                                        </p:tgtEl>
                                        <p:attrNameLst>
                                          <p:attrName>style.visibility</p:attrName>
                                        </p:attrNameLst>
                                      </p:cBhvr>
                                      <p:to>
                                        <p:strVal val="visible"/>
                                      </p:to>
                                    </p:set>
                                    <p:animEffect transition="in" filter="box(out)">
                                      <p:cBhvr>
                                        <p:cTn id="206" dur="500"/>
                                        <p:tgtEl>
                                          <p:spTgt spid="247887"/>
                                        </p:tgtEl>
                                      </p:cBhvr>
                                    </p:animEffect>
                                  </p:childTnLst>
                                </p:cTn>
                              </p:par>
                              <p:par>
                                <p:cTn id="207" presetID="1" presetClass="exit" presetSubtype="0" fill="hold" nodeType="withEffect">
                                  <p:stCondLst>
                                    <p:cond delay="0"/>
                                  </p:stCondLst>
                                  <p:childTnLst>
                                    <p:set>
                                      <p:cBhvr>
                                        <p:cTn id="208" dur="1" fill="hold">
                                          <p:stCondLst>
                                            <p:cond delay="0"/>
                                          </p:stCondLst>
                                        </p:cTn>
                                        <p:tgtEl>
                                          <p:spTgt spid="247928"/>
                                        </p:tgtEl>
                                        <p:attrNameLst>
                                          <p:attrName>style.visibility</p:attrName>
                                        </p:attrNameLst>
                                      </p:cBhvr>
                                      <p:to>
                                        <p:strVal val="hidden"/>
                                      </p:to>
                                    </p:set>
                                  </p:childTnLst>
                                </p:cTn>
                              </p:par>
                              <p:par>
                                <p:cTn id="209" presetID="18" presetClass="entr" presetSubtype="6" fill="hold" nodeType="withEffect">
                                  <p:stCondLst>
                                    <p:cond delay="0"/>
                                  </p:stCondLst>
                                  <p:childTnLst>
                                    <p:set>
                                      <p:cBhvr>
                                        <p:cTn id="210" dur="1" fill="hold">
                                          <p:stCondLst>
                                            <p:cond delay="0"/>
                                          </p:stCondLst>
                                        </p:cTn>
                                        <p:tgtEl>
                                          <p:spTgt spid="247931"/>
                                        </p:tgtEl>
                                        <p:attrNameLst>
                                          <p:attrName>style.visibility</p:attrName>
                                        </p:attrNameLst>
                                      </p:cBhvr>
                                      <p:to>
                                        <p:strVal val="visible"/>
                                      </p:to>
                                    </p:set>
                                    <p:animEffect transition="in" filter="strips(downRight)">
                                      <p:cBhvr>
                                        <p:cTn id="211" dur="500"/>
                                        <p:tgtEl>
                                          <p:spTgt spid="247931"/>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2" presetClass="entr" presetSubtype="1" fill="hold" grpId="0" nodeType="clickEffect">
                                  <p:stCondLst>
                                    <p:cond delay="0"/>
                                  </p:stCondLst>
                                  <p:childTnLst>
                                    <p:set>
                                      <p:cBhvr>
                                        <p:cTn id="215" dur="1" fill="hold">
                                          <p:stCondLst>
                                            <p:cond delay="0"/>
                                          </p:stCondLst>
                                        </p:cTn>
                                        <p:tgtEl>
                                          <p:spTgt spid="247935">
                                            <p:txEl>
                                              <p:pRg st="1" end="1"/>
                                            </p:txEl>
                                          </p:spTgt>
                                        </p:tgtEl>
                                        <p:attrNameLst>
                                          <p:attrName>style.visibility</p:attrName>
                                        </p:attrNameLst>
                                      </p:cBhvr>
                                      <p:to>
                                        <p:strVal val="visible"/>
                                      </p:to>
                                    </p:set>
                                    <p:animEffect transition="in" filter="wipe(up)">
                                      <p:cBhvr>
                                        <p:cTn id="216" dur="500"/>
                                        <p:tgtEl>
                                          <p:spTgt spid="247935">
                                            <p:txEl>
                                              <p:pRg st="1" end="1"/>
                                            </p:txEl>
                                          </p:spTgt>
                                        </p:tgtEl>
                                      </p:cBhvr>
                                    </p:animEffect>
                                  </p:childTnLst>
                                </p:cTn>
                              </p:par>
                              <p:par>
                                <p:cTn id="217" presetID="22" presetClass="entr" presetSubtype="1" fill="hold" grpId="0" nodeType="withEffect">
                                  <p:stCondLst>
                                    <p:cond delay="0"/>
                                  </p:stCondLst>
                                  <p:childTnLst>
                                    <p:set>
                                      <p:cBhvr>
                                        <p:cTn id="218" dur="1" fill="hold">
                                          <p:stCondLst>
                                            <p:cond delay="0"/>
                                          </p:stCondLst>
                                        </p:cTn>
                                        <p:tgtEl>
                                          <p:spTgt spid="247935">
                                            <p:txEl>
                                              <p:pRg st="2" end="2"/>
                                            </p:txEl>
                                          </p:spTgt>
                                        </p:tgtEl>
                                        <p:attrNameLst>
                                          <p:attrName>style.visibility</p:attrName>
                                        </p:attrNameLst>
                                      </p:cBhvr>
                                      <p:to>
                                        <p:strVal val="visible"/>
                                      </p:to>
                                    </p:set>
                                    <p:animEffect transition="in" filter="wipe(up)">
                                      <p:cBhvr>
                                        <p:cTn id="219" dur="500"/>
                                        <p:tgtEl>
                                          <p:spTgt spid="247935">
                                            <p:txEl>
                                              <p:pRg st="2" end="2"/>
                                            </p:txEl>
                                          </p:spTgt>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22" presetClass="entr" presetSubtype="1" fill="hold" grpId="0" nodeType="clickEffect">
                                  <p:stCondLst>
                                    <p:cond delay="0"/>
                                  </p:stCondLst>
                                  <p:childTnLst>
                                    <p:set>
                                      <p:cBhvr>
                                        <p:cTn id="223" dur="1" fill="hold">
                                          <p:stCondLst>
                                            <p:cond delay="0"/>
                                          </p:stCondLst>
                                        </p:cTn>
                                        <p:tgtEl>
                                          <p:spTgt spid="247934"/>
                                        </p:tgtEl>
                                        <p:attrNameLst>
                                          <p:attrName>style.visibility</p:attrName>
                                        </p:attrNameLst>
                                      </p:cBhvr>
                                      <p:to>
                                        <p:strVal val="visible"/>
                                      </p:to>
                                    </p:set>
                                    <p:animEffect transition="in" filter="wipe(up)">
                                      <p:cBhvr>
                                        <p:cTn id="224" dur="500"/>
                                        <p:tgtEl>
                                          <p:spTgt spid="247934"/>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29"/>
                                        </p:tgtEl>
                                        <p:attrNameLst>
                                          <p:attrName>style.visibility</p:attrName>
                                        </p:attrNameLst>
                                      </p:cBhvr>
                                      <p:to>
                                        <p:strVal val="visible"/>
                                      </p:to>
                                    </p:set>
                                    <p:animEffect transition="in" filter="wipe(left)">
                                      <p:cBhvr>
                                        <p:cTn id="22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934" grpId="0" animBg="1" autoUpdateAnimBg="0"/>
      <p:bldP spid="247837" grpId="0" animBg="1"/>
      <p:bldP spid="247843" grpId="0" animBg="1"/>
      <p:bldP spid="247849" grpId="0" animBg="1"/>
      <p:bldP spid="247855" grpId="0" animBg="1"/>
      <p:bldP spid="247861" grpId="0" animBg="1"/>
      <p:bldP spid="247867" grpId="0" animBg="1"/>
      <p:bldP spid="247873" grpId="0" uiExpand="1" animBg="1"/>
      <p:bldP spid="247874" grpId="0" animBg="1"/>
      <p:bldP spid="247875" grpId="0" animBg="1"/>
      <p:bldP spid="247876" grpId="0" animBg="1"/>
      <p:bldP spid="247877" grpId="0" animBg="1"/>
      <p:bldP spid="247878" grpId="0" animBg="1"/>
      <p:bldP spid="247879" grpId="0" animBg="1"/>
      <p:bldP spid="247880" grpId="0" animBg="1"/>
      <p:bldP spid="247881" grpId="0" animBg="1"/>
      <p:bldP spid="247882" grpId="0" animBg="1"/>
      <p:bldP spid="247883" grpId="0" animBg="1"/>
      <p:bldP spid="247884" grpId="0" animBg="1"/>
      <p:bldP spid="247885" grpId="0" animBg="1"/>
      <p:bldP spid="247886" grpId="0" animBg="1"/>
      <p:bldP spid="247887" grpId="0" animBg="1"/>
      <p:bldP spid="247891" grpId="0" animBg="1"/>
      <p:bldP spid="247935" grpId="0" uiExpand="1" build="p" autoUpdateAnimBg="0"/>
      <p:bldP spid="1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solidFill>
            <a:srgbClr val="002060"/>
          </a:solidFill>
        </p:spPr>
        <p:txBody>
          <a:bodyPr/>
          <a:lstStyle/>
          <a:p>
            <a:r>
              <a:rPr lang="en-US" altLang="zh-CN" sz="3600" dirty="0"/>
              <a:t>Solution to bounded-buffer problem</a:t>
            </a:r>
          </a:p>
        </p:txBody>
      </p:sp>
      <p:sp>
        <p:nvSpPr>
          <p:cNvPr id="249859" name="Rectangle 3"/>
          <p:cNvSpPr>
            <a:spLocks noGrp="1" noChangeArrowheads="1"/>
          </p:cNvSpPr>
          <p:nvPr>
            <p:ph sz="half" idx="1"/>
          </p:nvPr>
        </p:nvSpPr>
        <p:spPr/>
        <p:txBody>
          <a:bodyPr>
            <a:normAutofit/>
          </a:bodyPr>
          <a:lstStyle/>
          <a:p>
            <a:pPr>
              <a:spcBef>
                <a:spcPts val="0"/>
              </a:spcBef>
            </a:pPr>
            <a:r>
              <a:rPr lang="en-US" altLang="zh-CN" i="1" dirty="0">
                <a:solidFill>
                  <a:srgbClr val="0000FF"/>
                </a:solidFill>
              </a:rPr>
              <a:t>Producer</a:t>
            </a:r>
            <a:r>
              <a:rPr lang="en-US" altLang="zh-CN" dirty="0">
                <a:solidFill>
                  <a:srgbClr val="0000FF"/>
                </a:solidFill>
              </a:rPr>
              <a:t> Process </a:t>
            </a:r>
          </a:p>
          <a:p>
            <a:pPr>
              <a:spcBef>
                <a:spcPts val="0"/>
              </a:spcBef>
            </a:pPr>
            <a:endParaRPr lang="en-US" altLang="zh-CN" dirty="0"/>
          </a:p>
          <a:p>
            <a:pPr marL="0" indent="0">
              <a:spcBef>
                <a:spcPts val="0"/>
              </a:spcBef>
              <a:buNone/>
            </a:pPr>
            <a:r>
              <a:rPr lang="en-US" altLang="zh-CN" sz="2400" dirty="0"/>
              <a:t>item </a:t>
            </a:r>
            <a:r>
              <a:rPr lang="en-US" altLang="zh-CN" sz="2400" dirty="0" err="1"/>
              <a:t>nextProduced</a:t>
            </a:r>
            <a:r>
              <a:rPr lang="en-US" altLang="zh-CN" sz="2400" dirty="0"/>
              <a:t>;</a:t>
            </a:r>
          </a:p>
          <a:p>
            <a:pPr marL="0" indent="0">
              <a:spcBef>
                <a:spcPts val="0"/>
              </a:spcBef>
              <a:buNone/>
            </a:pPr>
            <a:r>
              <a:rPr lang="en-US" altLang="zh-CN" sz="2400" dirty="0"/>
              <a:t>while (1) {    </a:t>
            </a:r>
          </a:p>
          <a:p>
            <a:pPr marL="0" indent="0">
              <a:spcBef>
                <a:spcPts val="0"/>
              </a:spcBef>
              <a:buNone/>
            </a:pPr>
            <a:r>
              <a:rPr lang="en-US" altLang="zh-CN" sz="2400" dirty="0"/>
              <a:t>/* produce an item in </a:t>
            </a:r>
            <a:r>
              <a:rPr lang="en-US" altLang="zh-CN" sz="2400" dirty="0" err="1"/>
              <a:t>nextProduced</a:t>
            </a:r>
            <a:r>
              <a:rPr lang="en-US" altLang="zh-CN" sz="2400" dirty="0"/>
              <a:t> */</a:t>
            </a:r>
          </a:p>
          <a:p>
            <a:pPr marL="0" indent="0">
              <a:spcBef>
                <a:spcPts val="0"/>
              </a:spcBef>
              <a:buNone/>
            </a:pPr>
            <a:r>
              <a:rPr lang="en-US" altLang="zh-CN" sz="2400" dirty="0"/>
              <a:t>   …  </a:t>
            </a:r>
          </a:p>
          <a:p>
            <a:pPr marL="0" indent="0">
              <a:spcBef>
                <a:spcPts val="0"/>
              </a:spcBef>
              <a:buNone/>
            </a:pPr>
            <a:r>
              <a:rPr lang="en-US" altLang="zh-CN" sz="2400" dirty="0"/>
              <a:t>   while </a:t>
            </a:r>
            <a:r>
              <a:rPr lang="en-US" altLang="zh-CN" sz="2400" dirty="0">
                <a:solidFill>
                  <a:srgbClr val="0000FF"/>
                </a:solidFill>
              </a:rPr>
              <a:t>(((in+1)%BUFFER_SIZE) </a:t>
            </a:r>
            <a:br>
              <a:rPr lang="en-US" altLang="zh-CN" sz="2400" dirty="0">
                <a:solidFill>
                  <a:srgbClr val="0000FF"/>
                </a:solidFill>
              </a:rPr>
            </a:br>
            <a:r>
              <a:rPr lang="en-US" altLang="zh-CN" sz="2400" dirty="0">
                <a:solidFill>
                  <a:srgbClr val="0000FF"/>
                </a:solidFill>
              </a:rPr>
              <a:t>                == out)</a:t>
            </a:r>
          </a:p>
          <a:p>
            <a:pPr marL="0" indent="0">
              <a:spcBef>
                <a:spcPts val="0"/>
              </a:spcBef>
              <a:buNone/>
            </a:pPr>
            <a:r>
              <a:rPr lang="en-US" altLang="zh-CN" sz="2400" dirty="0"/>
              <a:t>       ;      /* do nothing */</a:t>
            </a:r>
          </a:p>
          <a:p>
            <a:pPr marL="0" indent="0">
              <a:spcBef>
                <a:spcPts val="0"/>
              </a:spcBef>
              <a:buNone/>
            </a:pPr>
            <a:r>
              <a:rPr lang="en-US" altLang="zh-CN" sz="2400" dirty="0"/>
              <a:t>   buffer[in] = </a:t>
            </a:r>
            <a:r>
              <a:rPr lang="en-US" altLang="zh-CN" sz="2400" dirty="0" err="1"/>
              <a:t>nextProduced</a:t>
            </a:r>
            <a:r>
              <a:rPr lang="en-US" altLang="zh-CN" sz="2400" dirty="0"/>
              <a:t>;</a:t>
            </a:r>
          </a:p>
          <a:p>
            <a:pPr marL="0" indent="0">
              <a:spcBef>
                <a:spcPts val="0"/>
              </a:spcBef>
              <a:buNone/>
            </a:pPr>
            <a:r>
              <a:rPr lang="en-US" altLang="zh-CN" sz="2400" dirty="0"/>
              <a:t>   in=(in+1)%BUFFER_SIZE;</a:t>
            </a:r>
          </a:p>
          <a:p>
            <a:pPr marL="0" indent="0">
              <a:spcBef>
                <a:spcPts val="0"/>
              </a:spcBef>
              <a:buNone/>
            </a:pPr>
            <a:r>
              <a:rPr lang="en-US" altLang="zh-CN" sz="2400" dirty="0"/>
              <a:t>}</a:t>
            </a:r>
          </a:p>
        </p:txBody>
      </p:sp>
      <p:sp>
        <p:nvSpPr>
          <p:cNvPr id="2" name="内容占位符 1">
            <a:extLst>
              <a:ext uri="{FF2B5EF4-FFF2-40B4-BE49-F238E27FC236}">
                <a16:creationId xmlns:a16="http://schemas.microsoft.com/office/drawing/2014/main" id="{13B1BF37-7D79-4CA4-9B20-8E1EE6383D70}"/>
              </a:ext>
            </a:extLst>
          </p:cNvPr>
          <p:cNvSpPr>
            <a:spLocks noGrp="1"/>
          </p:cNvSpPr>
          <p:nvPr>
            <p:ph sz="half" idx="2"/>
          </p:nvPr>
        </p:nvSpPr>
        <p:spPr/>
        <p:txBody>
          <a:bodyPr/>
          <a:lstStyle/>
          <a:p>
            <a:pPr>
              <a:spcBef>
                <a:spcPts val="0"/>
              </a:spcBef>
            </a:pPr>
            <a:r>
              <a:rPr lang="en-US" altLang="zh-CN" sz="2800" b="1" i="1" dirty="0">
                <a:solidFill>
                  <a:srgbClr val="0000FF"/>
                </a:solidFill>
              </a:rPr>
              <a:t>Consumer</a:t>
            </a:r>
            <a:r>
              <a:rPr lang="en-US" altLang="zh-CN" sz="2800" b="1" dirty="0">
                <a:solidFill>
                  <a:srgbClr val="0000FF"/>
                </a:solidFill>
              </a:rPr>
              <a:t> Process</a:t>
            </a:r>
          </a:p>
          <a:p>
            <a:pPr>
              <a:spcBef>
                <a:spcPts val="0"/>
              </a:spcBef>
            </a:pPr>
            <a:endParaRPr lang="en-US" altLang="zh-CN" sz="2800" b="1" dirty="0">
              <a:solidFill>
                <a:srgbClr val="FF3300"/>
              </a:solidFill>
            </a:endParaRPr>
          </a:p>
          <a:p>
            <a:pPr marL="0" indent="0">
              <a:spcBef>
                <a:spcPts val="0"/>
              </a:spcBef>
              <a:buNone/>
            </a:pPr>
            <a:r>
              <a:rPr lang="en-US" altLang="zh-CN" sz="2400" b="1" dirty="0"/>
              <a:t>item </a:t>
            </a:r>
            <a:r>
              <a:rPr lang="en-US" altLang="zh-CN" sz="2400" b="1" dirty="0" err="1"/>
              <a:t>nextConsumed</a:t>
            </a:r>
            <a:r>
              <a:rPr lang="en-US" altLang="zh-CN" sz="2400" b="1" dirty="0"/>
              <a:t>;</a:t>
            </a:r>
          </a:p>
          <a:p>
            <a:pPr marL="0" indent="0">
              <a:spcBef>
                <a:spcPts val="0"/>
              </a:spcBef>
              <a:buNone/>
            </a:pPr>
            <a:r>
              <a:rPr lang="en-US" altLang="zh-CN" sz="2400" b="1" dirty="0"/>
              <a:t>while (1) {   </a:t>
            </a:r>
          </a:p>
          <a:p>
            <a:pPr marL="0" indent="0">
              <a:spcBef>
                <a:spcPts val="0"/>
              </a:spcBef>
              <a:buNone/>
            </a:pPr>
            <a:r>
              <a:rPr lang="en-US" altLang="zh-CN" sz="2400" dirty="0"/>
              <a:t>   </a:t>
            </a:r>
            <a:r>
              <a:rPr lang="en-US" altLang="zh-CN" sz="2400" b="1" dirty="0"/>
              <a:t>while </a:t>
            </a:r>
            <a:r>
              <a:rPr lang="en-US" altLang="zh-CN" sz="2400" b="1" dirty="0">
                <a:solidFill>
                  <a:srgbClr val="0000FF"/>
                </a:solidFill>
              </a:rPr>
              <a:t>(in == out</a:t>
            </a:r>
            <a:r>
              <a:rPr lang="en-US" altLang="zh-CN" sz="2400" b="1" dirty="0"/>
              <a:t>)    </a:t>
            </a:r>
          </a:p>
          <a:p>
            <a:pPr marL="0" indent="0">
              <a:spcBef>
                <a:spcPts val="0"/>
              </a:spcBef>
              <a:buNone/>
            </a:pPr>
            <a:r>
              <a:rPr lang="en-US" altLang="zh-CN" sz="2400" dirty="0"/>
              <a:t>        </a:t>
            </a:r>
            <a:r>
              <a:rPr lang="en-US" altLang="zh-CN" sz="2400" b="1" dirty="0"/>
              <a:t>;    /* do nothing */</a:t>
            </a:r>
          </a:p>
          <a:p>
            <a:pPr marL="0" indent="0">
              <a:spcBef>
                <a:spcPts val="0"/>
              </a:spcBef>
              <a:buNone/>
            </a:pPr>
            <a:r>
              <a:rPr lang="en-US" altLang="zh-CN" sz="2400" b="1" dirty="0"/>
              <a:t>   </a:t>
            </a:r>
            <a:r>
              <a:rPr lang="en-US" altLang="zh-CN" sz="2400" b="1" dirty="0" err="1"/>
              <a:t>nextConsumed</a:t>
            </a:r>
            <a:r>
              <a:rPr lang="en-US" altLang="zh-CN" sz="2400" b="1" dirty="0"/>
              <a:t> = buffer[out];</a:t>
            </a:r>
          </a:p>
          <a:p>
            <a:pPr marL="0" indent="0">
              <a:spcBef>
                <a:spcPts val="0"/>
              </a:spcBef>
              <a:buNone/>
            </a:pPr>
            <a:r>
              <a:rPr lang="en-US" altLang="zh-CN" sz="2400" b="1" dirty="0"/>
              <a:t>   out=(out+1) % BUFFER_SIZE;</a:t>
            </a:r>
          </a:p>
          <a:p>
            <a:pPr marL="0" indent="0">
              <a:spcBef>
                <a:spcPts val="0"/>
              </a:spcBef>
              <a:buNone/>
            </a:pPr>
            <a:r>
              <a:rPr lang="en-US" altLang="zh-CN" sz="2400" b="1" dirty="0"/>
              <a:t>/* consume the item in </a:t>
            </a:r>
            <a:r>
              <a:rPr lang="en-US" altLang="zh-CN" sz="2400" b="1" dirty="0" err="1"/>
              <a:t>nextConsumed</a:t>
            </a:r>
            <a:r>
              <a:rPr lang="en-US" altLang="zh-CN" sz="2400" b="1" dirty="0"/>
              <a:t> */</a:t>
            </a:r>
          </a:p>
          <a:p>
            <a:pPr marL="0" indent="0">
              <a:spcBef>
                <a:spcPts val="0"/>
              </a:spcBef>
              <a:buNone/>
            </a:pPr>
            <a:r>
              <a:rPr lang="en-US" altLang="zh-CN" sz="2400" b="1" dirty="0"/>
              <a:t>   …</a:t>
            </a:r>
          </a:p>
          <a:p>
            <a:pPr marL="0" indent="0">
              <a:spcBef>
                <a:spcPts val="0"/>
              </a:spcBef>
              <a:buNone/>
            </a:pPr>
            <a:r>
              <a:rPr lang="en-US" altLang="zh-CN" sz="2400" b="1" dirty="0"/>
              <a:t>}</a:t>
            </a:r>
          </a:p>
          <a:p>
            <a:pPr>
              <a:spcBef>
                <a:spcPts val="0"/>
              </a:spcBef>
            </a:pPr>
            <a:endParaRPr lang="zh-CN" altLang="en-US" dirty="0"/>
          </a:p>
        </p:txBody>
      </p:sp>
      <p:sp>
        <p:nvSpPr>
          <p:cNvPr id="6" name="灯片编号占位符 3"/>
          <p:cNvSpPr>
            <a:spLocks noGrp="1"/>
          </p:cNvSpPr>
          <p:nvPr>
            <p:ph type="sldNum" sz="quarter" idx="10"/>
          </p:nvPr>
        </p:nvSpPr>
        <p:spPr/>
        <p:txBody>
          <a:bodyPr/>
          <a:lstStyle/>
          <a:p>
            <a:fld id="{B137CCB1-5D76-4E20-871E-057817B33D0A}" type="slidenum">
              <a:rPr lang="en-US" altLang="zh-CN"/>
              <a:pPr/>
              <a:t>45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9859"/>
                                        </p:tgtEl>
                                        <p:attrNameLst>
                                          <p:attrName>style.visibility</p:attrName>
                                        </p:attrNameLst>
                                      </p:cBhvr>
                                      <p:to>
                                        <p:strVal val="visible"/>
                                      </p:to>
                                    </p:set>
                                    <p:animEffect transition="in" filter="wipe(left)">
                                      <p:cBhvr>
                                        <p:cTn id="7" dur="500"/>
                                        <p:tgtEl>
                                          <p:spTgt spid="2498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normAutofit/>
          </a:bodyPr>
          <a:lstStyle/>
          <a:p>
            <a:r>
              <a:rPr lang="en-US" altLang="zh-CN" sz="3200" dirty="0"/>
              <a:t>Message-passing systems--</a:t>
            </a:r>
            <a:r>
              <a:rPr lang="en-US" altLang="zh-CN" sz="3200" dirty="0" err="1"/>
              <a:t>Interprocess</a:t>
            </a:r>
            <a:r>
              <a:rPr lang="en-US" altLang="zh-CN" sz="3200" dirty="0"/>
              <a:t> Communication (IPC)</a:t>
            </a:r>
          </a:p>
        </p:txBody>
      </p:sp>
      <p:sp>
        <p:nvSpPr>
          <p:cNvPr id="251907" name="Rectangle 3"/>
          <p:cNvSpPr>
            <a:spLocks noGrp="1" noChangeArrowheads="1"/>
          </p:cNvSpPr>
          <p:nvPr>
            <p:ph idx="1"/>
          </p:nvPr>
        </p:nvSpPr>
        <p:spPr/>
        <p:txBody>
          <a:bodyPr>
            <a:normAutofit lnSpcReduction="10000"/>
          </a:bodyPr>
          <a:lstStyle/>
          <a:p>
            <a:r>
              <a:rPr lang="en-US" altLang="zh-CN" dirty="0"/>
              <a:t>Mechanism for processes to communicate and to synchronize their actions.</a:t>
            </a:r>
          </a:p>
          <a:p>
            <a:r>
              <a:rPr lang="en-US" altLang="zh-CN" dirty="0"/>
              <a:t>Message passing system – processes communicate with each other without resorting to shared variables.</a:t>
            </a:r>
          </a:p>
          <a:p>
            <a:r>
              <a:rPr lang="en-US" altLang="zh-CN" dirty="0"/>
              <a:t>IPC facility provides at least two operations:</a:t>
            </a:r>
          </a:p>
          <a:p>
            <a:pPr lvl="1"/>
            <a:r>
              <a:rPr lang="en-US" altLang="zh-CN" dirty="0">
                <a:solidFill>
                  <a:srgbClr val="0000FF"/>
                </a:solidFill>
              </a:rPr>
              <a:t>send</a:t>
            </a:r>
            <a:r>
              <a:rPr lang="en-US" altLang="zh-CN" dirty="0"/>
              <a:t>(</a:t>
            </a:r>
            <a:r>
              <a:rPr lang="en-US" altLang="zh-CN" i="1" dirty="0"/>
              <a:t>message</a:t>
            </a:r>
            <a:r>
              <a:rPr lang="en-US" altLang="zh-CN" dirty="0"/>
              <a:t>) – message size fixed or variable </a:t>
            </a:r>
          </a:p>
          <a:p>
            <a:pPr lvl="1"/>
            <a:r>
              <a:rPr lang="en-US" altLang="zh-CN" dirty="0">
                <a:solidFill>
                  <a:srgbClr val="0000FF"/>
                </a:solidFill>
              </a:rPr>
              <a:t>receive</a:t>
            </a:r>
            <a:r>
              <a:rPr lang="en-US" altLang="zh-CN" dirty="0"/>
              <a:t>(</a:t>
            </a:r>
            <a:r>
              <a:rPr lang="en-US" altLang="zh-CN" i="1" dirty="0"/>
              <a:t>message</a:t>
            </a:r>
            <a:r>
              <a:rPr lang="en-US" altLang="zh-CN" dirty="0"/>
              <a:t>)</a:t>
            </a:r>
          </a:p>
          <a:p>
            <a:r>
              <a:rPr lang="en-US" altLang="zh-CN" dirty="0"/>
              <a:t>If </a:t>
            </a:r>
            <a:r>
              <a:rPr lang="en-US" altLang="zh-CN" i="1" dirty="0"/>
              <a:t>P</a:t>
            </a:r>
            <a:r>
              <a:rPr lang="en-US" altLang="zh-CN" dirty="0"/>
              <a:t> and </a:t>
            </a:r>
            <a:r>
              <a:rPr lang="en-US" altLang="zh-CN" i="1" dirty="0"/>
              <a:t>Q</a:t>
            </a:r>
            <a:r>
              <a:rPr lang="en-US" altLang="zh-CN" dirty="0"/>
              <a:t> wish to communicate, they need to:</a:t>
            </a:r>
          </a:p>
          <a:p>
            <a:pPr lvl="1">
              <a:spcBef>
                <a:spcPts val="0"/>
              </a:spcBef>
            </a:pPr>
            <a:r>
              <a:rPr lang="en-US" altLang="zh-CN" dirty="0"/>
              <a:t>establish a </a:t>
            </a:r>
            <a:r>
              <a:rPr lang="en-US" altLang="zh-CN" i="1" dirty="0">
                <a:solidFill>
                  <a:srgbClr val="0000FF"/>
                </a:solidFill>
              </a:rPr>
              <a:t>communication</a:t>
            </a:r>
            <a:r>
              <a:rPr lang="en-US" altLang="zh-CN" dirty="0">
                <a:solidFill>
                  <a:srgbClr val="0000FF"/>
                </a:solidFill>
              </a:rPr>
              <a:t> </a:t>
            </a:r>
            <a:r>
              <a:rPr lang="en-US" altLang="zh-CN" i="1" dirty="0">
                <a:solidFill>
                  <a:srgbClr val="0000FF"/>
                </a:solidFill>
              </a:rPr>
              <a:t>link</a:t>
            </a:r>
            <a:r>
              <a:rPr lang="en-US" altLang="zh-CN" dirty="0"/>
              <a:t> between them</a:t>
            </a:r>
          </a:p>
          <a:p>
            <a:pPr lvl="1"/>
            <a:r>
              <a:rPr lang="en-US" altLang="zh-CN" dirty="0"/>
              <a:t>exchange messages via send/receive</a:t>
            </a:r>
          </a:p>
          <a:p>
            <a:r>
              <a:rPr lang="en-US" altLang="zh-CN" dirty="0"/>
              <a:t>Implementation of communication link</a:t>
            </a:r>
          </a:p>
          <a:p>
            <a:pPr lvl="1"/>
            <a:r>
              <a:rPr lang="en-US" altLang="zh-CN" dirty="0"/>
              <a:t>physical aspects (e.g., shared memory, hardware bus, network)</a:t>
            </a:r>
          </a:p>
          <a:p>
            <a:pPr lvl="1"/>
            <a:r>
              <a:rPr lang="en-US" altLang="zh-CN" dirty="0"/>
              <a:t>logical aspects (e.g., logical properties)</a:t>
            </a:r>
          </a:p>
        </p:txBody>
      </p:sp>
      <p:sp>
        <p:nvSpPr>
          <p:cNvPr id="5" name="灯片编号占位符 3"/>
          <p:cNvSpPr>
            <a:spLocks noGrp="1"/>
          </p:cNvSpPr>
          <p:nvPr>
            <p:ph type="sldNum" sz="quarter" idx="10"/>
          </p:nvPr>
        </p:nvSpPr>
        <p:spPr/>
        <p:txBody>
          <a:bodyPr/>
          <a:lstStyle/>
          <a:p>
            <a:fld id="{6BF9AF0D-ED40-4792-87C6-7A568572318B}" type="slidenum">
              <a:rPr lang="en-US" altLang="zh-CN"/>
              <a:pPr/>
              <a:t>46</a:t>
            </a:fld>
            <a:endParaRPr lang="en-US" altLang="zh-CN"/>
          </a:p>
        </p:txBody>
      </p:sp>
      <p:sp>
        <p:nvSpPr>
          <p:cNvPr id="251908" name="Rectangle 4"/>
          <p:cNvSpPr>
            <a:spLocks noChangeArrowheads="1"/>
          </p:cNvSpPr>
          <p:nvPr/>
        </p:nvSpPr>
        <p:spPr bwMode="auto">
          <a:xfrm>
            <a:off x="560384" y="6084295"/>
            <a:ext cx="6705745" cy="450050"/>
          </a:xfrm>
          <a:prstGeom prst="roundRect">
            <a:avLst/>
          </a:prstGeom>
          <a:noFill/>
          <a:ln w="28575">
            <a:solidFill>
              <a:srgbClr val="FF3300"/>
            </a:solidFill>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wipe(left)">
                                      <p:cBhvr>
                                        <p:cTn id="7" dur="500"/>
                                        <p:tgtEl>
                                          <p:spTgt spid="251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1907">
                                            <p:txEl>
                                              <p:pRg st="1" end="1"/>
                                            </p:txEl>
                                          </p:spTgt>
                                        </p:tgtEl>
                                        <p:attrNameLst>
                                          <p:attrName>style.visibility</p:attrName>
                                        </p:attrNameLst>
                                      </p:cBhvr>
                                      <p:to>
                                        <p:strVal val="visible"/>
                                      </p:to>
                                    </p:set>
                                    <p:animEffect transition="in" filter="wipe(left)">
                                      <p:cBhvr>
                                        <p:cTn id="12" dur="500"/>
                                        <p:tgtEl>
                                          <p:spTgt spid="2519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1907">
                                            <p:txEl>
                                              <p:pRg st="2" end="2"/>
                                            </p:txEl>
                                          </p:spTgt>
                                        </p:tgtEl>
                                        <p:attrNameLst>
                                          <p:attrName>style.visibility</p:attrName>
                                        </p:attrNameLst>
                                      </p:cBhvr>
                                      <p:to>
                                        <p:strVal val="visible"/>
                                      </p:to>
                                    </p:set>
                                    <p:animEffect transition="in" filter="wipe(left)">
                                      <p:cBhvr>
                                        <p:cTn id="17" dur="500"/>
                                        <p:tgtEl>
                                          <p:spTgt spid="251907">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1907">
                                            <p:txEl>
                                              <p:pRg st="3" end="3"/>
                                            </p:txEl>
                                          </p:spTgt>
                                        </p:tgtEl>
                                        <p:attrNameLst>
                                          <p:attrName>style.visibility</p:attrName>
                                        </p:attrNameLst>
                                      </p:cBhvr>
                                      <p:to>
                                        <p:strVal val="visible"/>
                                      </p:to>
                                    </p:set>
                                    <p:animEffect transition="in" filter="wipe(left)">
                                      <p:cBhvr>
                                        <p:cTn id="20" dur="500"/>
                                        <p:tgtEl>
                                          <p:spTgt spid="251907">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51907">
                                            <p:txEl>
                                              <p:pRg st="4" end="4"/>
                                            </p:txEl>
                                          </p:spTgt>
                                        </p:tgtEl>
                                        <p:attrNameLst>
                                          <p:attrName>style.visibility</p:attrName>
                                        </p:attrNameLst>
                                      </p:cBhvr>
                                      <p:to>
                                        <p:strVal val="visible"/>
                                      </p:to>
                                    </p:set>
                                    <p:animEffect transition="in" filter="wipe(left)">
                                      <p:cBhvr>
                                        <p:cTn id="23" dur="500"/>
                                        <p:tgtEl>
                                          <p:spTgt spid="251907">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51907">
                                            <p:txEl>
                                              <p:pRg st="5" end="5"/>
                                            </p:txEl>
                                          </p:spTgt>
                                        </p:tgtEl>
                                        <p:attrNameLst>
                                          <p:attrName>style.visibility</p:attrName>
                                        </p:attrNameLst>
                                      </p:cBhvr>
                                      <p:to>
                                        <p:strVal val="visible"/>
                                      </p:to>
                                    </p:set>
                                    <p:animEffect transition="in" filter="wipe(left)">
                                      <p:cBhvr>
                                        <p:cTn id="28" dur="500"/>
                                        <p:tgtEl>
                                          <p:spTgt spid="251907">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51907">
                                            <p:txEl>
                                              <p:pRg st="6" end="6"/>
                                            </p:txEl>
                                          </p:spTgt>
                                        </p:tgtEl>
                                        <p:attrNameLst>
                                          <p:attrName>style.visibility</p:attrName>
                                        </p:attrNameLst>
                                      </p:cBhvr>
                                      <p:to>
                                        <p:strVal val="visible"/>
                                      </p:to>
                                    </p:set>
                                    <p:animEffect transition="in" filter="wipe(left)">
                                      <p:cBhvr>
                                        <p:cTn id="31" dur="500"/>
                                        <p:tgtEl>
                                          <p:spTgt spid="251907">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1907">
                                            <p:txEl>
                                              <p:pRg st="7" end="7"/>
                                            </p:txEl>
                                          </p:spTgt>
                                        </p:tgtEl>
                                        <p:attrNameLst>
                                          <p:attrName>style.visibility</p:attrName>
                                        </p:attrNameLst>
                                      </p:cBhvr>
                                      <p:to>
                                        <p:strVal val="visible"/>
                                      </p:to>
                                    </p:set>
                                    <p:animEffect transition="in" filter="wipe(left)">
                                      <p:cBhvr>
                                        <p:cTn id="34" dur="500"/>
                                        <p:tgtEl>
                                          <p:spTgt spid="251907">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1907">
                                            <p:txEl>
                                              <p:pRg st="8" end="8"/>
                                            </p:txEl>
                                          </p:spTgt>
                                        </p:tgtEl>
                                        <p:attrNameLst>
                                          <p:attrName>style.visibility</p:attrName>
                                        </p:attrNameLst>
                                      </p:cBhvr>
                                      <p:to>
                                        <p:strVal val="visible"/>
                                      </p:to>
                                    </p:set>
                                    <p:animEffect transition="in" filter="wipe(left)">
                                      <p:cBhvr>
                                        <p:cTn id="39" dur="500"/>
                                        <p:tgtEl>
                                          <p:spTgt spid="251907">
                                            <p:txEl>
                                              <p:pRg st="8" end="8"/>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51907">
                                            <p:txEl>
                                              <p:pRg st="9" end="9"/>
                                            </p:txEl>
                                          </p:spTgt>
                                        </p:tgtEl>
                                        <p:attrNameLst>
                                          <p:attrName>style.visibility</p:attrName>
                                        </p:attrNameLst>
                                      </p:cBhvr>
                                      <p:to>
                                        <p:strVal val="visible"/>
                                      </p:to>
                                    </p:set>
                                    <p:animEffect transition="in" filter="wipe(left)">
                                      <p:cBhvr>
                                        <p:cTn id="42" dur="500"/>
                                        <p:tgtEl>
                                          <p:spTgt spid="251907">
                                            <p:txEl>
                                              <p:pRg st="9" end="9"/>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51907">
                                            <p:txEl>
                                              <p:pRg st="10" end="10"/>
                                            </p:txEl>
                                          </p:spTgt>
                                        </p:tgtEl>
                                        <p:attrNameLst>
                                          <p:attrName>style.visibility</p:attrName>
                                        </p:attrNameLst>
                                      </p:cBhvr>
                                      <p:to>
                                        <p:strVal val="visible"/>
                                      </p:to>
                                    </p:set>
                                    <p:animEffect transition="in" filter="wipe(left)">
                                      <p:cBhvr>
                                        <p:cTn id="45" dur="500"/>
                                        <p:tgtEl>
                                          <p:spTgt spid="251907">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1908"/>
                                        </p:tgtEl>
                                        <p:attrNameLst>
                                          <p:attrName>style.visibility</p:attrName>
                                        </p:attrNameLst>
                                      </p:cBhvr>
                                      <p:to>
                                        <p:strVal val="visible"/>
                                      </p:to>
                                    </p:set>
                                    <p:animEffect transition="in" filter="wipe(left)">
                                      <p:cBhvr>
                                        <p:cTn id="50"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P spid="25190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zh-CN" dirty="0"/>
              <a:t>Implementation Questions</a:t>
            </a:r>
          </a:p>
        </p:txBody>
      </p:sp>
      <p:sp>
        <p:nvSpPr>
          <p:cNvPr id="253955" name="Rectangle 3"/>
          <p:cNvSpPr>
            <a:spLocks noGrp="1" noChangeArrowheads="1"/>
          </p:cNvSpPr>
          <p:nvPr>
            <p:ph idx="1"/>
          </p:nvPr>
        </p:nvSpPr>
        <p:spPr>
          <a:xfrm>
            <a:off x="380365" y="1088740"/>
            <a:ext cx="11520000" cy="5571855"/>
          </a:xfrm>
        </p:spPr>
        <p:txBody>
          <a:bodyPr/>
          <a:lstStyle/>
          <a:p>
            <a:pPr>
              <a:spcBef>
                <a:spcPts val="600"/>
              </a:spcBef>
            </a:pPr>
            <a:r>
              <a:rPr lang="en-US" altLang="zh-CN" dirty="0"/>
              <a:t>Direct / indirect communication?</a:t>
            </a:r>
          </a:p>
          <a:p>
            <a:pPr>
              <a:spcBef>
                <a:spcPts val="600"/>
              </a:spcBef>
            </a:pPr>
            <a:r>
              <a:rPr lang="en-US" altLang="zh-CN" dirty="0"/>
              <a:t>Synchronous / asynchronous communication?</a:t>
            </a:r>
          </a:p>
          <a:p>
            <a:pPr>
              <a:spcBef>
                <a:spcPts val="600"/>
              </a:spcBef>
            </a:pPr>
            <a:r>
              <a:rPr lang="en-US" altLang="zh-CN" dirty="0"/>
              <a:t>Automatic / explicit buffering?</a:t>
            </a:r>
          </a:p>
          <a:p>
            <a:pPr lvl="1">
              <a:spcBef>
                <a:spcPts val="600"/>
              </a:spcBef>
            </a:pPr>
            <a:endParaRPr lang="en-US" altLang="zh-CN" dirty="0"/>
          </a:p>
          <a:p>
            <a:pPr>
              <a:spcBef>
                <a:spcPts val="600"/>
              </a:spcBef>
            </a:pPr>
            <a:r>
              <a:rPr lang="en-US" altLang="zh-CN" dirty="0"/>
              <a:t>How are links established?</a:t>
            </a:r>
          </a:p>
          <a:p>
            <a:pPr>
              <a:spcBef>
                <a:spcPts val="600"/>
              </a:spcBef>
            </a:pPr>
            <a:r>
              <a:rPr lang="en-US" altLang="zh-CN" dirty="0"/>
              <a:t>Can a link be associated with more than two processes?</a:t>
            </a:r>
          </a:p>
          <a:p>
            <a:pPr>
              <a:spcBef>
                <a:spcPts val="600"/>
              </a:spcBef>
            </a:pPr>
            <a:r>
              <a:rPr lang="en-US" altLang="zh-CN" dirty="0"/>
              <a:t>How many links can there be between every pair of communicating processes?</a:t>
            </a:r>
          </a:p>
          <a:p>
            <a:pPr>
              <a:spcBef>
                <a:spcPts val="600"/>
              </a:spcBef>
            </a:pPr>
            <a:r>
              <a:rPr lang="en-US" altLang="zh-CN" dirty="0"/>
              <a:t>What is the capacity of a link?</a:t>
            </a:r>
          </a:p>
          <a:p>
            <a:pPr>
              <a:spcBef>
                <a:spcPts val="600"/>
              </a:spcBef>
            </a:pPr>
            <a:r>
              <a:rPr lang="en-US" altLang="zh-CN" dirty="0"/>
              <a:t>Is the size of a message that the link can accommodate fixed or variable?</a:t>
            </a:r>
          </a:p>
          <a:p>
            <a:pPr>
              <a:spcBef>
                <a:spcPts val="600"/>
              </a:spcBef>
            </a:pPr>
            <a:r>
              <a:rPr lang="en-US" altLang="zh-CN" dirty="0"/>
              <a:t>Is a link unidirectional or bi-directional?</a:t>
            </a:r>
          </a:p>
        </p:txBody>
      </p:sp>
      <p:sp>
        <p:nvSpPr>
          <p:cNvPr id="4" name="灯片编号占位符 3"/>
          <p:cNvSpPr>
            <a:spLocks noGrp="1"/>
          </p:cNvSpPr>
          <p:nvPr>
            <p:ph type="sldNum" sz="quarter" idx="10"/>
          </p:nvPr>
        </p:nvSpPr>
        <p:spPr/>
        <p:txBody>
          <a:bodyPr/>
          <a:lstStyle/>
          <a:p>
            <a:fld id="{2E8E8BC5-0896-46DB-B552-838F690251F5}" type="slidenum">
              <a:rPr lang="en-US" altLang="zh-CN"/>
              <a:pPr/>
              <a:t>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wipe(left)">
                                      <p:cBhvr>
                                        <p:cTn id="7" dur="500"/>
                                        <p:tgtEl>
                                          <p:spTgt spid="2539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3955">
                                            <p:txEl>
                                              <p:pRg st="1" end="1"/>
                                            </p:txEl>
                                          </p:spTgt>
                                        </p:tgtEl>
                                        <p:attrNameLst>
                                          <p:attrName>style.visibility</p:attrName>
                                        </p:attrNameLst>
                                      </p:cBhvr>
                                      <p:to>
                                        <p:strVal val="visible"/>
                                      </p:to>
                                    </p:set>
                                    <p:animEffect transition="in" filter="wipe(left)">
                                      <p:cBhvr>
                                        <p:cTn id="11" dur="500"/>
                                        <p:tgtEl>
                                          <p:spTgt spid="2539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3955">
                                            <p:txEl>
                                              <p:pRg st="2" end="2"/>
                                            </p:txEl>
                                          </p:spTgt>
                                        </p:tgtEl>
                                        <p:attrNameLst>
                                          <p:attrName>style.visibility</p:attrName>
                                        </p:attrNameLst>
                                      </p:cBhvr>
                                      <p:to>
                                        <p:strVal val="visible"/>
                                      </p:to>
                                    </p:set>
                                    <p:animEffect transition="in" filter="wipe(left)">
                                      <p:cBhvr>
                                        <p:cTn id="15" dur="500"/>
                                        <p:tgtEl>
                                          <p:spTgt spid="25395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3955">
                                            <p:txEl>
                                              <p:pRg st="4" end="4"/>
                                            </p:txEl>
                                          </p:spTgt>
                                        </p:tgtEl>
                                        <p:attrNameLst>
                                          <p:attrName>style.visibility</p:attrName>
                                        </p:attrNameLst>
                                      </p:cBhvr>
                                      <p:to>
                                        <p:strVal val="visible"/>
                                      </p:to>
                                    </p:set>
                                    <p:animEffect transition="in" filter="wipe(left)">
                                      <p:cBhvr>
                                        <p:cTn id="20" dur="500"/>
                                        <p:tgtEl>
                                          <p:spTgt spid="253955">
                                            <p:txEl>
                                              <p:pRg st="4" end="4"/>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3955">
                                            <p:txEl>
                                              <p:pRg st="5" end="5"/>
                                            </p:txEl>
                                          </p:spTgt>
                                        </p:tgtEl>
                                        <p:attrNameLst>
                                          <p:attrName>style.visibility</p:attrName>
                                        </p:attrNameLst>
                                      </p:cBhvr>
                                      <p:to>
                                        <p:strVal val="visible"/>
                                      </p:to>
                                    </p:set>
                                    <p:animEffect transition="in" filter="wipe(left)">
                                      <p:cBhvr>
                                        <p:cTn id="24" dur="500"/>
                                        <p:tgtEl>
                                          <p:spTgt spid="253955">
                                            <p:txEl>
                                              <p:pRg st="5" end="5"/>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53955">
                                            <p:txEl>
                                              <p:pRg st="6" end="6"/>
                                            </p:txEl>
                                          </p:spTgt>
                                        </p:tgtEl>
                                        <p:attrNameLst>
                                          <p:attrName>style.visibility</p:attrName>
                                        </p:attrNameLst>
                                      </p:cBhvr>
                                      <p:to>
                                        <p:strVal val="visible"/>
                                      </p:to>
                                    </p:set>
                                    <p:animEffect transition="in" filter="wipe(left)">
                                      <p:cBhvr>
                                        <p:cTn id="28" dur="500"/>
                                        <p:tgtEl>
                                          <p:spTgt spid="253955">
                                            <p:txEl>
                                              <p:pRg st="6" end="6"/>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53955">
                                            <p:txEl>
                                              <p:pRg st="7" end="7"/>
                                            </p:txEl>
                                          </p:spTgt>
                                        </p:tgtEl>
                                        <p:attrNameLst>
                                          <p:attrName>style.visibility</p:attrName>
                                        </p:attrNameLst>
                                      </p:cBhvr>
                                      <p:to>
                                        <p:strVal val="visible"/>
                                      </p:to>
                                    </p:set>
                                    <p:animEffect transition="in" filter="wipe(left)">
                                      <p:cBhvr>
                                        <p:cTn id="32" dur="500"/>
                                        <p:tgtEl>
                                          <p:spTgt spid="253955">
                                            <p:txEl>
                                              <p:pRg st="7" end="7"/>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253955">
                                            <p:txEl>
                                              <p:pRg st="8" end="8"/>
                                            </p:txEl>
                                          </p:spTgt>
                                        </p:tgtEl>
                                        <p:attrNameLst>
                                          <p:attrName>style.visibility</p:attrName>
                                        </p:attrNameLst>
                                      </p:cBhvr>
                                      <p:to>
                                        <p:strVal val="visible"/>
                                      </p:to>
                                    </p:set>
                                    <p:animEffect transition="in" filter="wipe(left)">
                                      <p:cBhvr>
                                        <p:cTn id="36" dur="500"/>
                                        <p:tgtEl>
                                          <p:spTgt spid="253955">
                                            <p:txEl>
                                              <p:pRg st="8" end="8"/>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253955">
                                            <p:txEl>
                                              <p:pRg st="9" end="9"/>
                                            </p:txEl>
                                          </p:spTgt>
                                        </p:tgtEl>
                                        <p:attrNameLst>
                                          <p:attrName>style.visibility</p:attrName>
                                        </p:attrNameLst>
                                      </p:cBhvr>
                                      <p:to>
                                        <p:strVal val="visible"/>
                                      </p:to>
                                    </p:set>
                                    <p:animEffect transition="in" filter="wipe(left)">
                                      <p:cBhvr>
                                        <p:cTn id="40" dur="500"/>
                                        <p:tgtEl>
                                          <p:spTgt spid="2539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zh-CN" dirty="0"/>
              <a:t>Direct Communication--naming</a:t>
            </a:r>
          </a:p>
        </p:txBody>
      </p:sp>
      <p:sp>
        <p:nvSpPr>
          <p:cNvPr id="256003" name="Rectangle 3"/>
          <p:cNvSpPr>
            <a:spLocks noGrp="1" noChangeArrowheads="1"/>
          </p:cNvSpPr>
          <p:nvPr>
            <p:ph idx="1"/>
          </p:nvPr>
        </p:nvSpPr>
        <p:spPr/>
        <p:txBody>
          <a:bodyPr/>
          <a:lstStyle/>
          <a:p>
            <a:r>
              <a:rPr lang="en-US" altLang="zh-CN" dirty="0"/>
              <a:t>Processes must name each other explicitly:</a:t>
            </a:r>
          </a:p>
          <a:p>
            <a:pPr lvl="1"/>
            <a:r>
              <a:rPr lang="en-US" altLang="zh-CN" dirty="0">
                <a:solidFill>
                  <a:srgbClr val="0000FF"/>
                </a:solidFill>
              </a:rPr>
              <a:t>send</a:t>
            </a:r>
            <a:r>
              <a:rPr lang="en-US" altLang="zh-CN" dirty="0"/>
              <a:t> (</a:t>
            </a:r>
            <a:r>
              <a:rPr lang="en-US" altLang="zh-CN" i="1" dirty="0"/>
              <a:t>P, message</a:t>
            </a:r>
            <a:r>
              <a:rPr lang="en-US" altLang="zh-CN" dirty="0"/>
              <a:t>) – send a message to process P</a:t>
            </a:r>
          </a:p>
          <a:p>
            <a:pPr lvl="1"/>
            <a:r>
              <a:rPr lang="en-US" altLang="zh-CN" dirty="0">
                <a:solidFill>
                  <a:srgbClr val="0000FF"/>
                </a:solidFill>
              </a:rPr>
              <a:t>receive</a:t>
            </a:r>
            <a:r>
              <a:rPr lang="en-US" altLang="zh-CN" dirty="0"/>
              <a:t>(</a:t>
            </a:r>
            <a:r>
              <a:rPr lang="en-US" altLang="zh-CN" i="1" dirty="0"/>
              <a:t>Q, message</a:t>
            </a:r>
            <a:r>
              <a:rPr lang="en-US" altLang="zh-CN" dirty="0"/>
              <a:t>) – receive a message from process Q</a:t>
            </a:r>
          </a:p>
          <a:p>
            <a:r>
              <a:rPr lang="en-US" altLang="zh-CN" dirty="0"/>
              <a:t>Properties of communication link</a:t>
            </a:r>
          </a:p>
          <a:p>
            <a:pPr lvl="1"/>
            <a:r>
              <a:rPr lang="en-US" altLang="zh-CN" dirty="0"/>
              <a:t>Links are established automatically.</a:t>
            </a:r>
          </a:p>
          <a:p>
            <a:pPr lvl="1"/>
            <a:r>
              <a:rPr lang="en-US" altLang="zh-CN" dirty="0"/>
              <a:t>A link is associated with exactly one pair of communicating processes.</a:t>
            </a:r>
          </a:p>
          <a:p>
            <a:pPr lvl="1"/>
            <a:r>
              <a:rPr lang="en-US" altLang="zh-CN" dirty="0"/>
              <a:t>Between each pair there exists exactly one link.</a:t>
            </a:r>
          </a:p>
          <a:p>
            <a:pPr lvl="1"/>
            <a:r>
              <a:rPr lang="en-US" altLang="zh-CN" dirty="0"/>
              <a:t>link may be unidirectional, but is usually bi-directional.</a:t>
            </a:r>
          </a:p>
          <a:p>
            <a:r>
              <a:rPr lang="en-US" altLang="zh-CN" i="1" dirty="0"/>
              <a:t>Asymmetry </a:t>
            </a:r>
            <a:r>
              <a:rPr lang="en-US" altLang="zh-CN" dirty="0"/>
              <a:t> in addressing</a:t>
            </a:r>
            <a:r>
              <a:rPr lang="zh-CN" altLang="en-US" b="0" dirty="0"/>
              <a:t>：</a:t>
            </a:r>
            <a:r>
              <a:rPr lang="en-US" altLang="zh-CN" dirty="0">
                <a:solidFill>
                  <a:srgbClr val="0000FF"/>
                </a:solidFill>
              </a:rPr>
              <a:t>receive (id, message)</a:t>
            </a:r>
          </a:p>
          <a:p>
            <a:r>
              <a:rPr lang="en-US" altLang="zh-CN" dirty="0"/>
              <a:t>disadvantages</a:t>
            </a:r>
          </a:p>
          <a:p>
            <a:pPr lvl="1"/>
            <a:r>
              <a:rPr lang="en-US" altLang="zh-CN" dirty="0"/>
              <a:t>Limited modularity of the resulting process definitions</a:t>
            </a:r>
          </a:p>
        </p:txBody>
      </p:sp>
      <p:sp>
        <p:nvSpPr>
          <p:cNvPr id="4" name="灯片编号占位符 3"/>
          <p:cNvSpPr>
            <a:spLocks noGrp="1"/>
          </p:cNvSpPr>
          <p:nvPr>
            <p:ph type="sldNum" sz="quarter" idx="10"/>
          </p:nvPr>
        </p:nvSpPr>
        <p:spPr/>
        <p:txBody>
          <a:bodyPr/>
          <a:lstStyle/>
          <a:p>
            <a:fld id="{124DDCE6-462D-4099-9527-C2A32D6DE7F4}" type="slidenum">
              <a:rPr lang="en-US" altLang="zh-CN"/>
              <a:pPr/>
              <a:t>48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wipe(left)">
                                      <p:cBhvr>
                                        <p:cTn id="7" dur="500"/>
                                        <p:tgtEl>
                                          <p:spTgt spid="25600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6003">
                                            <p:txEl>
                                              <p:pRg st="1" end="1"/>
                                            </p:txEl>
                                          </p:spTgt>
                                        </p:tgtEl>
                                        <p:attrNameLst>
                                          <p:attrName>style.visibility</p:attrName>
                                        </p:attrNameLst>
                                      </p:cBhvr>
                                      <p:to>
                                        <p:strVal val="visible"/>
                                      </p:to>
                                    </p:set>
                                    <p:animEffect transition="in" filter="wipe(left)">
                                      <p:cBhvr>
                                        <p:cTn id="10" dur="500"/>
                                        <p:tgtEl>
                                          <p:spTgt spid="25600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6003">
                                            <p:txEl>
                                              <p:pRg st="2" end="2"/>
                                            </p:txEl>
                                          </p:spTgt>
                                        </p:tgtEl>
                                        <p:attrNameLst>
                                          <p:attrName>style.visibility</p:attrName>
                                        </p:attrNameLst>
                                      </p:cBhvr>
                                      <p:to>
                                        <p:strVal val="visible"/>
                                      </p:to>
                                    </p:set>
                                    <p:animEffect transition="in" filter="wipe(left)">
                                      <p:cBhvr>
                                        <p:cTn id="13" dur="500"/>
                                        <p:tgtEl>
                                          <p:spTgt spid="2560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6003">
                                            <p:txEl>
                                              <p:pRg st="3" end="3"/>
                                            </p:txEl>
                                          </p:spTgt>
                                        </p:tgtEl>
                                        <p:attrNameLst>
                                          <p:attrName>style.visibility</p:attrName>
                                        </p:attrNameLst>
                                      </p:cBhvr>
                                      <p:to>
                                        <p:strVal val="visible"/>
                                      </p:to>
                                    </p:set>
                                    <p:animEffect transition="in" filter="wipe(left)">
                                      <p:cBhvr>
                                        <p:cTn id="18" dur="500"/>
                                        <p:tgtEl>
                                          <p:spTgt spid="25600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56003">
                                            <p:txEl>
                                              <p:pRg st="4" end="4"/>
                                            </p:txEl>
                                          </p:spTgt>
                                        </p:tgtEl>
                                        <p:attrNameLst>
                                          <p:attrName>style.visibility</p:attrName>
                                        </p:attrNameLst>
                                      </p:cBhvr>
                                      <p:to>
                                        <p:strVal val="visible"/>
                                      </p:to>
                                    </p:set>
                                    <p:animEffect transition="in" filter="wipe(left)">
                                      <p:cBhvr>
                                        <p:cTn id="21" dur="500"/>
                                        <p:tgtEl>
                                          <p:spTgt spid="25600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6003">
                                            <p:txEl>
                                              <p:pRg st="5" end="5"/>
                                            </p:txEl>
                                          </p:spTgt>
                                        </p:tgtEl>
                                        <p:attrNameLst>
                                          <p:attrName>style.visibility</p:attrName>
                                        </p:attrNameLst>
                                      </p:cBhvr>
                                      <p:to>
                                        <p:strVal val="visible"/>
                                      </p:to>
                                    </p:set>
                                    <p:animEffect transition="in" filter="wipe(left)">
                                      <p:cBhvr>
                                        <p:cTn id="24" dur="500"/>
                                        <p:tgtEl>
                                          <p:spTgt spid="25600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56003">
                                            <p:txEl>
                                              <p:pRg st="6" end="6"/>
                                            </p:txEl>
                                          </p:spTgt>
                                        </p:tgtEl>
                                        <p:attrNameLst>
                                          <p:attrName>style.visibility</p:attrName>
                                        </p:attrNameLst>
                                      </p:cBhvr>
                                      <p:to>
                                        <p:strVal val="visible"/>
                                      </p:to>
                                    </p:set>
                                    <p:animEffect transition="in" filter="wipe(left)">
                                      <p:cBhvr>
                                        <p:cTn id="27" dur="500"/>
                                        <p:tgtEl>
                                          <p:spTgt spid="25600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6003">
                                            <p:txEl>
                                              <p:pRg st="7" end="7"/>
                                            </p:txEl>
                                          </p:spTgt>
                                        </p:tgtEl>
                                        <p:attrNameLst>
                                          <p:attrName>style.visibility</p:attrName>
                                        </p:attrNameLst>
                                      </p:cBhvr>
                                      <p:to>
                                        <p:strVal val="visible"/>
                                      </p:to>
                                    </p:set>
                                    <p:animEffect transition="in" filter="wipe(left)">
                                      <p:cBhvr>
                                        <p:cTn id="30" dur="500"/>
                                        <p:tgtEl>
                                          <p:spTgt spid="25600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6003">
                                            <p:txEl>
                                              <p:pRg st="8" end="8"/>
                                            </p:txEl>
                                          </p:spTgt>
                                        </p:tgtEl>
                                        <p:attrNameLst>
                                          <p:attrName>style.visibility</p:attrName>
                                        </p:attrNameLst>
                                      </p:cBhvr>
                                      <p:to>
                                        <p:strVal val="visible"/>
                                      </p:to>
                                    </p:set>
                                    <p:animEffect transition="in" filter="wipe(left)">
                                      <p:cBhvr>
                                        <p:cTn id="35" dur="500"/>
                                        <p:tgtEl>
                                          <p:spTgt spid="25600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6003">
                                            <p:txEl>
                                              <p:pRg st="9" end="9"/>
                                            </p:txEl>
                                          </p:spTgt>
                                        </p:tgtEl>
                                        <p:attrNameLst>
                                          <p:attrName>style.visibility</p:attrName>
                                        </p:attrNameLst>
                                      </p:cBhvr>
                                      <p:to>
                                        <p:strVal val="visible"/>
                                      </p:to>
                                    </p:set>
                                    <p:animEffect transition="in" filter="wipe(left)">
                                      <p:cBhvr>
                                        <p:cTn id="40" dur="500"/>
                                        <p:tgtEl>
                                          <p:spTgt spid="256003">
                                            <p:txEl>
                                              <p:pRg st="9" end="9"/>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56003">
                                            <p:txEl>
                                              <p:pRg st="10" end="10"/>
                                            </p:txEl>
                                          </p:spTgt>
                                        </p:tgtEl>
                                        <p:attrNameLst>
                                          <p:attrName>style.visibility</p:attrName>
                                        </p:attrNameLst>
                                      </p:cBhvr>
                                      <p:to>
                                        <p:strVal val="visible"/>
                                      </p:to>
                                    </p:set>
                                    <p:animEffect transition="in" filter="wipe(left)">
                                      <p:cBhvr>
                                        <p:cTn id="43" dur="500"/>
                                        <p:tgtEl>
                                          <p:spTgt spid="2560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zh-CN" dirty="0"/>
              <a:t>Indirect Communication</a:t>
            </a:r>
          </a:p>
        </p:txBody>
      </p:sp>
      <p:sp>
        <p:nvSpPr>
          <p:cNvPr id="258051" name="Rectangle 3"/>
          <p:cNvSpPr>
            <a:spLocks noGrp="1" noChangeArrowheads="1"/>
          </p:cNvSpPr>
          <p:nvPr>
            <p:ph idx="1"/>
          </p:nvPr>
        </p:nvSpPr>
        <p:spPr/>
        <p:txBody>
          <a:bodyPr/>
          <a:lstStyle/>
          <a:p>
            <a:pPr>
              <a:spcBef>
                <a:spcPts val="600"/>
              </a:spcBef>
            </a:pPr>
            <a:r>
              <a:rPr lang="en-US" altLang="zh-CN" dirty="0"/>
              <a:t>Messages are sent and received from </a:t>
            </a:r>
            <a:r>
              <a:rPr lang="en-US" altLang="zh-CN" dirty="0">
                <a:solidFill>
                  <a:srgbClr val="0000FF"/>
                </a:solidFill>
              </a:rPr>
              <a:t>mailboxes</a:t>
            </a:r>
            <a:r>
              <a:rPr lang="en-US" altLang="zh-CN" dirty="0"/>
              <a:t> (also referred to as </a:t>
            </a:r>
            <a:r>
              <a:rPr lang="en-US" altLang="zh-CN" dirty="0">
                <a:solidFill>
                  <a:srgbClr val="0000FF"/>
                </a:solidFill>
              </a:rPr>
              <a:t>ports</a:t>
            </a:r>
            <a:r>
              <a:rPr lang="en-US" altLang="zh-CN" dirty="0"/>
              <a:t>).</a:t>
            </a:r>
          </a:p>
          <a:p>
            <a:pPr lvl="1">
              <a:spcBef>
                <a:spcPts val="600"/>
              </a:spcBef>
            </a:pPr>
            <a:r>
              <a:rPr lang="en-US" altLang="zh-CN" dirty="0"/>
              <a:t>Each mailbox has a unique id.</a:t>
            </a:r>
          </a:p>
          <a:p>
            <a:pPr lvl="1">
              <a:spcBef>
                <a:spcPts val="600"/>
              </a:spcBef>
            </a:pPr>
            <a:r>
              <a:rPr lang="en-US" altLang="zh-CN" dirty="0"/>
              <a:t>Processes can communicate only if they share a mailbox.</a:t>
            </a:r>
          </a:p>
          <a:p>
            <a:pPr>
              <a:spcBef>
                <a:spcPts val="600"/>
              </a:spcBef>
            </a:pPr>
            <a:r>
              <a:rPr lang="en-US" altLang="zh-CN" dirty="0"/>
              <a:t>Primitives are defined as:</a:t>
            </a:r>
          </a:p>
          <a:p>
            <a:pPr lvl="1">
              <a:spcBef>
                <a:spcPts val="600"/>
              </a:spcBef>
              <a:buFontTx/>
              <a:buNone/>
            </a:pPr>
            <a:r>
              <a:rPr lang="en-US" altLang="zh-CN" dirty="0"/>
              <a:t>	</a:t>
            </a:r>
            <a:r>
              <a:rPr lang="en-US" altLang="zh-CN" dirty="0">
                <a:solidFill>
                  <a:srgbClr val="0000FF"/>
                </a:solidFill>
              </a:rPr>
              <a:t>send(</a:t>
            </a:r>
            <a:r>
              <a:rPr lang="en-US" altLang="zh-CN" i="1" dirty="0">
                <a:solidFill>
                  <a:srgbClr val="0000FF"/>
                </a:solidFill>
              </a:rPr>
              <a:t>A</a:t>
            </a:r>
            <a:r>
              <a:rPr lang="en-US" altLang="zh-CN" i="1" dirty="0"/>
              <a:t>, message</a:t>
            </a:r>
            <a:r>
              <a:rPr lang="en-US" altLang="zh-CN" dirty="0"/>
              <a:t>) – send a message to mailbox A</a:t>
            </a:r>
          </a:p>
          <a:p>
            <a:pPr lvl="1">
              <a:spcBef>
                <a:spcPts val="600"/>
              </a:spcBef>
              <a:buFontTx/>
              <a:buNone/>
            </a:pPr>
            <a:r>
              <a:rPr lang="en-US" altLang="zh-CN" dirty="0"/>
              <a:t>	</a:t>
            </a:r>
            <a:r>
              <a:rPr lang="en-US" altLang="zh-CN" dirty="0">
                <a:solidFill>
                  <a:srgbClr val="0000FF"/>
                </a:solidFill>
              </a:rPr>
              <a:t>receive(</a:t>
            </a:r>
            <a:r>
              <a:rPr lang="en-US" altLang="zh-CN" i="1" dirty="0">
                <a:solidFill>
                  <a:srgbClr val="0000FF"/>
                </a:solidFill>
              </a:rPr>
              <a:t>A</a:t>
            </a:r>
            <a:r>
              <a:rPr lang="en-US" altLang="zh-CN" i="1" dirty="0"/>
              <a:t>, message</a:t>
            </a:r>
            <a:r>
              <a:rPr lang="en-US" altLang="zh-CN" dirty="0"/>
              <a:t>) – receive a message from mailbox A</a:t>
            </a:r>
          </a:p>
          <a:p>
            <a:pPr>
              <a:spcBef>
                <a:spcPts val="600"/>
              </a:spcBef>
            </a:pPr>
            <a:r>
              <a:rPr lang="en-US" altLang="zh-CN" dirty="0"/>
              <a:t>Properties of communication link</a:t>
            </a:r>
          </a:p>
          <a:p>
            <a:pPr lvl="1">
              <a:spcBef>
                <a:spcPts val="600"/>
              </a:spcBef>
            </a:pPr>
            <a:r>
              <a:rPr lang="en-US" altLang="zh-CN" dirty="0"/>
              <a:t>Link established only if processes share a common mailbox</a:t>
            </a:r>
          </a:p>
          <a:p>
            <a:pPr lvl="1">
              <a:spcBef>
                <a:spcPts val="600"/>
              </a:spcBef>
            </a:pPr>
            <a:r>
              <a:rPr lang="en-US" altLang="zh-CN" dirty="0"/>
              <a:t>A link may be associated with many processes.</a:t>
            </a:r>
          </a:p>
          <a:p>
            <a:pPr lvl="1">
              <a:spcBef>
                <a:spcPts val="600"/>
              </a:spcBef>
            </a:pPr>
            <a:r>
              <a:rPr lang="en-US" altLang="zh-CN" dirty="0"/>
              <a:t>Each pair of processes may share several communication links.</a:t>
            </a:r>
          </a:p>
          <a:p>
            <a:pPr lvl="1">
              <a:spcBef>
                <a:spcPts val="600"/>
              </a:spcBef>
            </a:pPr>
            <a:r>
              <a:rPr lang="en-US" altLang="zh-CN" dirty="0"/>
              <a:t>Link may be unidirectional or bi-directional. </a:t>
            </a:r>
          </a:p>
        </p:txBody>
      </p:sp>
      <p:sp>
        <p:nvSpPr>
          <p:cNvPr id="4" name="灯片编号占位符 3"/>
          <p:cNvSpPr>
            <a:spLocks noGrp="1"/>
          </p:cNvSpPr>
          <p:nvPr>
            <p:ph type="sldNum" sz="quarter" idx="10"/>
          </p:nvPr>
        </p:nvSpPr>
        <p:spPr/>
        <p:txBody>
          <a:bodyPr/>
          <a:lstStyle/>
          <a:p>
            <a:fld id="{6BBD5098-8153-4039-A269-FCDA59F60C4A}" type="slidenum">
              <a:rPr lang="en-US" altLang="zh-CN"/>
              <a:pPr/>
              <a:t>49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Effect transition="in" filter="wipe(left)">
                                      <p:cBhvr>
                                        <p:cTn id="7" dur="500"/>
                                        <p:tgtEl>
                                          <p:spTgt spid="2580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8051">
                                            <p:txEl>
                                              <p:pRg st="1" end="1"/>
                                            </p:txEl>
                                          </p:spTgt>
                                        </p:tgtEl>
                                        <p:attrNameLst>
                                          <p:attrName>style.visibility</p:attrName>
                                        </p:attrNameLst>
                                      </p:cBhvr>
                                      <p:to>
                                        <p:strVal val="visible"/>
                                      </p:to>
                                    </p:set>
                                    <p:animEffect transition="in" filter="wipe(left)">
                                      <p:cBhvr>
                                        <p:cTn id="10" dur="500"/>
                                        <p:tgtEl>
                                          <p:spTgt spid="25805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8051">
                                            <p:txEl>
                                              <p:pRg st="2" end="2"/>
                                            </p:txEl>
                                          </p:spTgt>
                                        </p:tgtEl>
                                        <p:attrNameLst>
                                          <p:attrName>style.visibility</p:attrName>
                                        </p:attrNameLst>
                                      </p:cBhvr>
                                      <p:to>
                                        <p:strVal val="visible"/>
                                      </p:to>
                                    </p:set>
                                    <p:animEffect transition="in" filter="wipe(left)">
                                      <p:cBhvr>
                                        <p:cTn id="13" dur="500"/>
                                        <p:tgtEl>
                                          <p:spTgt spid="25805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8051">
                                            <p:txEl>
                                              <p:pRg st="3" end="3"/>
                                            </p:txEl>
                                          </p:spTgt>
                                        </p:tgtEl>
                                        <p:attrNameLst>
                                          <p:attrName>style.visibility</p:attrName>
                                        </p:attrNameLst>
                                      </p:cBhvr>
                                      <p:to>
                                        <p:strVal val="visible"/>
                                      </p:to>
                                    </p:set>
                                    <p:animEffect transition="in" filter="wipe(left)">
                                      <p:cBhvr>
                                        <p:cTn id="18" dur="500"/>
                                        <p:tgtEl>
                                          <p:spTgt spid="25805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58051">
                                            <p:txEl>
                                              <p:pRg st="4" end="4"/>
                                            </p:txEl>
                                          </p:spTgt>
                                        </p:tgtEl>
                                        <p:attrNameLst>
                                          <p:attrName>style.visibility</p:attrName>
                                        </p:attrNameLst>
                                      </p:cBhvr>
                                      <p:to>
                                        <p:strVal val="visible"/>
                                      </p:to>
                                    </p:set>
                                    <p:animEffect transition="in" filter="wipe(left)">
                                      <p:cBhvr>
                                        <p:cTn id="21" dur="500"/>
                                        <p:tgtEl>
                                          <p:spTgt spid="25805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8051">
                                            <p:txEl>
                                              <p:pRg st="5" end="5"/>
                                            </p:txEl>
                                          </p:spTgt>
                                        </p:tgtEl>
                                        <p:attrNameLst>
                                          <p:attrName>style.visibility</p:attrName>
                                        </p:attrNameLst>
                                      </p:cBhvr>
                                      <p:to>
                                        <p:strVal val="visible"/>
                                      </p:to>
                                    </p:set>
                                    <p:animEffect transition="in" filter="wipe(left)">
                                      <p:cBhvr>
                                        <p:cTn id="24" dur="500"/>
                                        <p:tgtEl>
                                          <p:spTgt spid="2580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8051">
                                            <p:txEl>
                                              <p:pRg st="6" end="6"/>
                                            </p:txEl>
                                          </p:spTgt>
                                        </p:tgtEl>
                                        <p:attrNameLst>
                                          <p:attrName>style.visibility</p:attrName>
                                        </p:attrNameLst>
                                      </p:cBhvr>
                                      <p:to>
                                        <p:strVal val="visible"/>
                                      </p:to>
                                    </p:set>
                                    <p:animEffect transition="in" filter="wipe(left)">
                                      <p:cBhvr>
                                        <p:cTn id="29" dur="500"/>
                                        <p:tgtEl>
                                          <p:spTgt spid="258051">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58051">
                                            <p:txEl>
                                              <p:pRg st="7" end="7"/>
                                            </p:txEl>
                                          </p:spTgt>
                                        </p:tgtEl>
                                        <p:attrNameLst>
                                          <p:attrName>style.visibility</p:attrName>
                                        </p:attrNameLst>
                                      </p:cBhvr>
                                      <p:to>
                                        <p:strVal val="visible"/>
                                      </p:to>
                                    </p:set>
                                    <p:animEffect transition="in" filter="wipe(left)">
                                      <p:cBhvr>
                                        <p:cTn id="32" dur="500"/>
                                        <p:tgtEl>
                                          <p:spTgt spid="258051">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8051">
                                            <p:txEl>
                                              <p:pRg st="8" end="8"/>
                                            </p:txEl>
                                          </p:spTgt>
                                        </p:tgtEl>
                                        <p:attrNameLst>
                                          <p:attrName>style.visibility</p:attrName>
                                        </p:attrNameLst>
                                      </p:cBhvr>
                                      <p:to>
                                        <p:strVal val="visible"/>
                                      </p:to>
                                    </p:set>
                                    <p:animEffect transition="in" filter="wipe(left)">
                                      <p:cBhvr>
                                        <p:cTn id="35" dur="500"/>
                                        <p:tgtEl>
                                          <p:spTgt spid="258051">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8051">
                                            <p:txEl>
                                              <p:pRg st="9" end="9"/>
                                            </p:txEl>
                                          </p:spTgt>
                                        </p:tgtEl>
                                        <p:attrNameLst>
                                          <p:attrName>style.visibility</p:attrName>
                                        </p:attrNameLst>
                                      </p:cBhvr>
                                      <p:to>
                                        <p:strVal val="visible"/>
                                      </p:to>
                                    </p:set>
                                    <p:animEffect transition="in" filter="wipe(left)">
                                      <p:cBhvr>
                                        <p:cTn id="38" dur="500"/>
                                        <p:tgtEl>
                                          <p:spTgt spid="258051">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8051">
                                            <p:txEl>
                                              <p:pRg st="10" end="10"/>
                                            </p:txEl>
                                          </p:spTgt>
                                        </p:tgtEl>
                                        <p:attrNameLst>
                                          <p:attrName>style.visibility</p:attrName>
                                        </p:attrNameLst>
                                      </p:cBhvr>
                                      <p:to>
                                        <p:strVal val="visible"/>
                                      </p:to>
                                    </p:set>
                                    <p:animEffect transition="in" filter="wipe(left)">
                                      <p:cBhvr>
                                        <p:cTn id="41" dur="500"/>
                                        <p:tgtEl>
                                          <p:spTgt spid="2580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Process Concept</a:t>
            </a:r>
            <a:endParaRPr lang="zh-CN" altLang="en-US" dirty="0"/>
          </a:p>
        </p:txBody>
      </p:sp>
      <p:sp>
        <p:nvSpPr>
          <p:cNvPr id="3" name="内容占位符 2"/>
          <p:cNvSpPr>
            <a:spLocks noGrp="1"/>
          </p:cNvSpPr>
          <p:nvPr>
            <p:ph sz="half" idx="1"/>
          </p:nvPr>
        </p:nvSpPr>
        <p:spPr>
          <a:xfrm>
            <a:off x="409254" y="1134345"/>
            <a:ext cx="6406826" cy="5400000"/>
          </a:xfrm>
        </p:spPr>
        <p:txBody>
          <a:bodyPr>
            <a:normAutofit/>
          </a:bodyPr>
          <a:lstStyle/>
          <a:p>
            <a:r>
              <a:rPr lang="en-US" altLang="zh-CN" dirty="0">
                <a:latin typeface="Times New Roman" panose="02020603050405020304" pitchFamily="18" charset="0"/>
              </a:rPr>
              <a:t>A process includes:</a:t>
            </a:r>
          </a:p>
          <a:p>
            <a:pPr lvl="1"/>
            <a:r>
              <a:rPr lang="en-US" altLang="zh-CN" dirty="0">
                <a:solidFill>
                  <a:srgbClr val="0000FF"/>
                </a:solidFill>
                <a:latin typeface="Times New Roman" panose="02020603050405020304" pitchFamily="18" charset="0"/>
              </a:rPr>
              <a:t>program code</a:t>
            </a:r>
            <a:r>
              <a:rPr lang="en-US" altLang="zh-CN" dirty="0">
                <a:latin typeface="Times New Roman" panose="02020603050405020304" pitchFamily="18" charset="0"/>
              </a:rPr>
              <a:t>, known as text section.</a:t>
            </a:r>
          </a:p>
          <a:p>
            <a:pPr lvl="1"/>
            <a:r>
              <a:rPr lang="en-US" altLang="zh-CN" dirty="0">
                <a:solidFill>
                  <a:srgbClr val="0000FF"/>
                </a:solidFill>
                <a:latin typeface="Times New Roman" panose="02020603050405020304" pitchFamily="18" charset="0"/>
              </a:rPr>
              <a:t>data section</a:t>
            </a:r>
            <a:r>
              <a:rPr lang="en-US" altLang="zh-CN" dirty="0">
                <a:latin typeface="Times New Roman" panose="02020603050405020304" pitchFamily="18" charset="0"/>
              </a:rPr>
              <a:t>, contains global variables.</a:t>
            </a:r>
          </a:p>
          <a:p>
            <a:pPr lvl="1"/>
            <a:r>
              <a:rPr lang="en-US" altLang="zh-CN" dirty="0">
                <a:solidFill>
                  <a:srgbClr val="0000FF"/>
                </a:solidFill>
                <a:latin typeface="Times New Roman" panose="02020603050405020304" pitchFamily="18" charset="0"/>
              </a:rPr>
              <a:t>heap</a:t>
            </a:r>
            <a:r>
              <a:rPr lang="en-US" altLang="zh-CN" dirty="0">
                <a:latin typeface="Times New Roman" panose="02020603050405020304" pitchFamily="18" charset="0"/>
              </a:rPr>
              <a:t>, containing memory dynamically </a:t>
            </a:r>
            <a:br>
              <a:rPr lang="en-US" altLang="zh-CN" dirty="0">
                <a:latin typeface="Times New Roman" panose="02020603050405020304" pitchFamily="18" charset="0"/>
              </a:rPr>
            </a:br>
            <a:r>
              <a:rPr lang="en-US" altLang="zh-CN" dirty="0">
                <a:latin typeface="Times New Roman" panose="02020603050405020304" pitchFamily="18" charset="0"/>
              </a:rPr>
              <a:t>allocated during run time.</a:t>
            </a:r>
          </a:p>
          <a:p>
            <a:pPr lvl="1"/>
            <a:r>
              <a:rPr lang="en-US" altLang="zh-CN" dirty="0">
                <a:solidFill>
                  <a:srgbClr val="0000FF"/>
                </a:solidFill>
                <a:latin typeface="Times New Roman" panose="02020603050405020304" pitchFamily="18" charset="0"/>
              </a:rPr>
              <a:t>process stack</a:t>
            </a:r>
            <a:r>
              <a:rPr lang="en-US" altLang="zh-CN" dirty="0">
                <a:latin typeface="Times New Roman" panose="02020603050405020304" pitchFamily="18" charset="0"/>
              </a:rPr>
              <a:t>, contains temporary data</a:t>
            </a:r>
          </a:p>
          <a:p>
            <a:pPr lvl="2"/>
            <a:r>
              <a:rPr lang="en-US" altLang="zh-CN" sz="2400" dirty="0"/>
              <a:t>function parameters, return value</a:t>
            </a:r>
          </a:p>
          <a:p>
            <a:pPr lvl="2"/>
            <a:r>
              <a:rPr lang="en-US" altLang="zh-CN" sz="2400" dirty="0"/>
              <a:t>return addresses</a:t>
            </a:r>
          </a:p>
          <a:p>
            <a:pPr lvl="2"/>
            <a:r>
              <a:rPr lang="en-US" altLang="zh-CN" sz="2400" dirty="0"/>
              <a:t>local variables</a:t>
            </a:r>
          </a:p>
          <a:p>
            <a:pPr lvl="1"/>
            <a:r>
              <a:rPr lang="en-US" altLang="zh-CN" dirty="0">
                <a:solidFill>
                  <a:srgbClr val="0000FF"/>
                </a:solidFill>
                <a:latin typeface="Times New Roman" panose="02020603050405020304" pitchFamily="18" charset="0"/>
              </a:rPr>
              <a:t>current activity</a:t>
            </a:r>
            <a:r>
              <a:rPr lang="en-US" altLang="zh-CN" dirty="0">
                <a:latin typeface="Times New Roman" panose="02020603050405020304" pitchFamily="18" charset="0"/>
              </a:rPr>
              <a:t>, represented by the </a:t>
            </a:r>
            <a:br>
              <a:rPr lang="en-US" altLang="zh-CN" dirty="0">
                <a:latin typeface="Times New Roman" panose="02020603050405020304" pitchFamily="18" charset="0"/>
              </a:rPr>
            </a:br>
            <a:r>
              <a:rPr lang="en-US" altLang="zh-CN" dirty="0">
                <a:latin typeface="Times New Roman" panose="02020603050405020304" pitchFamily="18" charset="0"/>
              </a:rPr>
              <a:t>value of the program counter and the </a:t>
            </a:r>
            <a:br>
              <a:rPr lang="en-US" altLang="zh-CN" dirty="0">
                <a:latin typeface="Times New Roman" panose="02020603050405020304" pitchFamily="18" charset="0"/>
              </a:rPr>
            </a:br>
            <a:r>
              <a:rPr lang="en-US" altLang="zh-CN" dirty="0">
                <a:latin typeface="Times New Roman" panose="02020603050405020304" pitchFamily="18" charset="0"/>
              </a:rPr>
              <a:t>contents of the processor’s register.</a:t>
            </a:r>
          </a:p>
        </p:txBody>
      </p:sp>
      <p:pic>
        <p:nvPicPr>
          <p:cNvPr id="7" name="Picture 2">
            <a:extLst>
              <a:ext uri="{FF2B5EF4-FFF2-40B4-BE49-F238E27FC236}">
                <a16:creationId xmlns:a16="http://schemas.microsoft.com/office/drawing/2014/main" id="{4EF0B69F-46FF-4738-BC1E-FE92008CA24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7443015" y="1079500"/>
            <a:ext cx="3282907" cy="558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C6E9FB16-BF1A-4A24-8417-A0C049D26A84}" type="slidenum">
              <a:rPr lang="en-US" altLang="zh-CN" smtClean="0"/>
              <a:pPr/>
              <a:t>5</a:t>
            </a:fld>
            <a:endParaRPr lang="en-US" altLang="zh-CN"/>
          </a:p>
        </p:txBody>
      </p:sp>
    </p:spTree>
    <p:extLst>
      <p:ext uri="{BB962C8B-B14F-4D97-AF65-F5344CB8AC3E}">
        <p14:creationId xmlns:p14="http://schemas.microsoft.com/office/powerpoint/2010/main" val="284754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zh-CN" dirty="0"/>
              <a:t>Indirect Communication</a:t>
            </a:r>
          </a:p>
        </p:txBody>
      </p:sp>
      <p:sp>
        <p:nvSpPr>
          <p:cNvPr id="260099" name="Rectangle 3"/>
          <p:cNvSpPr>
            <a:spLocks noGrp="1" noChangeArrowheads="1"/>
          </p:cNvSpPr>
          <p:nvPr>
            <p:ph sz="half" idx="1"/>
          </p:nvPr>
        </p:nvSpPr>
        <p:spPr/>
        <p:txBody>
          <a:bodyPr/>
          <a:lstStyle/>
          <a:p>
            <a:r>
              <a:rPr lang="en-US" altLang="zh-CN" dirty="0"/>
              <a:t>Mailbox sharing</a:t>
            </a:r>
          </a:p>
          <a:p>
            <a:pPr lvl="1"/>
            <a:r>
              <a:rPr lang="en-US" altLang="zh-CN" i="1" dirty="0"/>
              <a:t>P</a:t>
            </a:r>
            <a:r>
              <a:rPr lang="en-US" altLang="zh-CN" i="1" baseline="-25000" dirty="0"/>
              <a:t>1</a:t>
            </a:r>
            <a:r>
              <a:rPr lang="en-US" altLang="zh-CN" i="1" dirty="0"/>
              <a:t>, P</a:t>
            </a:r>
            <a:r>
              <a:rPr lang="en-US" altLang="zh-CN" i="1" baseline="-25000" dirty="0"/>
              <a:t>2</a:t>
            </a:r>
            <a:r>
              <a:rPr lang="en-US" altLang="zh-CN" i="1" dirty="0"/>
              <a:t>,</a:t>
            </a:r>
            <a:r>
              <a:rPr lang="en-US" altLang="zh-CN" dirty="0"/>
              <a:t> and</a:t>
            </a:r>
            <a:r>
              <a:rPr lang="en-US" altLang="zh-CN" i="1" dirty="0"/>
              <a:t> P</a:t>
            </a:r>
            <a:r>
              <a:rPr lang="en-US" altLang="zh-CN" i="1" baseline="-25000" dirty="0"/>
              <a:t>3</a:t>
            </a:r>
            <a:r>
              <a:rPr lang="en-US" altLang="zh-CN" dirty="0"/>
              <a:t> share mailbox A.</a:t>
            </a:r>
          </a:p>
          <a:p>
            <a:pPr lvl="1"/>
            <a:r>
              <a:rPr lang="en-US" altLang="zh-CN" i="1" dirty="0"/>
              <a:t>P</a:t>
            </a:r>
            <a:r>
              <a:rPr lang="en-US" altLang="zh-CN" i="1" baseline="-25000" dirty="0"/>
              <a:t>1</a:t>
            </a:r>
            <a:r>
              <a:rPr lang="en-US" altLang="zh-CN" dirty="0"/>
              <a:t>,  send(A, message); </a:t>
            </a:r>
            <a:br>
              <a:rPr lang="en-US" altLang="zh-CN" dirty="0"/>
            </a:br>
            <a:r>
              <a:rPr lang="en-US" altLang="zh-CN" i="1" dirty="0"/>
              <a:t>P</a:t>
            </a:r>
            <a:r>
              <a:rPr lang="en-US" altLang="zh-CN" i="1" baseline="-25000" dirty="0"/>
              <a:t>2</a:t>
            </a:r>
            <a:r>
              <a:rPr lang="en-US" altLang="zh-CN" i="1" dirty="0"/>
              <a:t> </a:t>
            </a:r>
            <a:r>
              <a:rPr lang="en-US" altLang="zh-CN" dirty="0"/>
              <a:t>and</a:t>
            </a:r>
            <a:r>
              <a:rPr lang="en-US" altLang="zh-CN" i="1" dirty="0"/>
              <a:t> P</a:t>
            </a:r>
            <a:r>
              <a:rPr lang="en-US" altLang="zh-CN" i="1" baseline="-25000" dirty="0"/>
              <a:t>3</a:t>
            </a:r>
            <a:r>
              <a:rPr lang="en-US" altLang="zh-CN" dirty="0"/>
              <a:t> ,  receive(A, message)</a:t>
            </a:r>
          </a:p>
          <a:p>
            <a:pPr lvl="1"/>
            <a:r>
              <a:rPr lang="en-US" altLang="zh-CN" dirty="0"/>
              <a:t>Who gets the message?</a:t>
            </a:r>
          </a:p>
        </p:txBody>
      </p:sp>
      <p:sp>
        <p:nvSpPr>
          <p:cNvPr id="2" name="内容占位符 1">
            <a:extLst>
              <a:ext uri="{FF2B5EF4-FFF2-40B4-BE49-F238E27FC236}">
                <a16:creationId xmlns:a16="http://schemas.microsoft.com/office/drawing/2014/main" id="{06676AAE-11B5-42E0-9D26-FAFF6CC26445}"/>
              </a:ext>
            </a:extLst>
          </p:cNvPr>
          <p:cNvSpPr>
            <a:spLocks noGrp="1"/>
          </p:cNvSpPr>
          <p:nvPr>
            <p:ph sz="half" idx="2"/>
          </p:nvPr>
        </p:nvSpPr>
        <p:spPr/>
        <p:txBody>
          <a:bodyPr/>
          <a:lstStyle/>
          <a:p>
            <a:r>
              <a:rPr lang="en-US" altLang="zh-CN" dirty="0"/>
              <a:t>Solutions</a:t>
            </a:r>
          </a:p>
          <a:p>
            <a:pPr lvl="1"/>
            <a:r>
              <a:rPr lang="en-US" altLang="zh-CN" dirty="0"/>
              <a:t>Allow a link to be associated with at most two processes.</a:t>
            </a:r>
          </a:p>
          <a:p>
            <a:pPr lvl="1"/>
            <a:r>
              <a:rPr lang="en-US" altLang="zh-CN" dirty="0"/>
              <a:t>Allow only one process at a time to execute a receive() operation.</a:t>
            </a:r>
          </a:p>
          <a:p>
            <a:pPr lvl="1"/>
            <a:r>
              <a:rPr lang="en-US" altLang="zh-CN" dirty="0"/>
              <a:t>Allow the system to select arbitrarily the receiver.  </a:t>
            </a:r>
            <a:br>
              <a:rPr lang="en-US" altLang="zh-CN" dirty="0"/>
            </a:br>
            <a:r>
              <a:rPr lang="en-US" altLang="zh-CN" dirty="0"/>
              <a:t>Sender is notified who the receiver was.</a:t>
            </a:r>
          </a:p>
          <a:p>
            <a:endParaRPr lang="zh-CN" altLang="en-US" dirty="0"/>
          </a:p>
        </p:txBody>
      </p:sp>
      <p:sp>
        <p:nvSpPr>
          <p:cNvPr id="4" name="灯片编号占位符 3"/>
          <p:cNvSpPr>
            <a:spLocks noGrp="1"/>
          </p:cNvSpPr>
          <p:nvPr>
            <p:ph type="sldNum" sz="quarter" idx="10"/>
          </p:nvPr>
        </p:nvSpPr>
        <p:spPr/>
        <p:txBody>
          <a:bodyPr/>
          <a:lstStyle/>
          <a:p>
            <a:fld id="{03A032A6-F522-4496-A7E7-6D22AFF7AD8C}" type="slidenum">
              <a:rPr lang="en-US" altLang="zh-CN"/>
              <a:pPr/>
              <a:t>50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099">
                                            <p:txEl>
                                              <p:pRg st="0" end="0"/>
                                            </p:txEl>
                                          </p:spTgt>
                                        </p:tgtEl>
                                        <p:attrNameLst>
                                          <p:attrName>style.visibility</p:attrName>
                                        </p:attrNameLst>
                                      </p:cBhvr>
                                      <p:to>
                                        <p:strVal val="visible"/>
                                      </p:to>
                                    </p:set>
                                    <p:animEffect transition="in" filter="wipe(left)">
                                      <p:cBhvr>
                                        <p:cTn id="7" dur="500"/>
                                        <p:tgtEl>
                                          <p:spTgt spid="26009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0099">
                                            <p:txEl>
                                              <p:pRg st="1" end="1"/>
                                            </p:txEl>
                                          </p:spTgt>
                                        </p:tgtEl>
                                        <p:attrNameLst>
                                          <p:attrName>style.visibility</p:attrName>
                                        </p:attrNameLst>
                                      </p:cBhvr>
                                      <p:to>
                                        <p:strVal val="visible"/>
                                      </p:to>
                                    </p:set>
                                    <p:animEffect transition="in" filter="wipe(left)">
                                      <p:cBhvr>
                                        <p:cTn id="10" dur="500"/>
                                        <p:tgtEl>
                                          <p:spTgt spid="26009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0099">
                                            <p:txEl>
                                              <p:pRg st="2" end="2"/>
                                            </p:txEl>
                                          </p:spTgt>
                                        </p:tgtEl>
                                        <p:attrNameLst>
                                          <p:attrName>style.visibility</p:attrName>
                                        </p:attrNameLst>
                                      </p:cBhvr>
                                      <p:to>
                                        <p:strVal val="visible"/>
                                      </p:to>
                                    </p:set>
                                    <p:animEffect transition="in" filter="wipe(left)">
                                      <p:cBhvr>
                                        <p:cTn id="13" dur="500"/>
                                        <p:tgtEl>
                                          <p:spTgt spid="26009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60099">
                                            <p:txEl>
                                              <p:pRg st="3" end="3"/>
                                            </p:txEl>
                                          </p:spTgt>
                                        </p:tgtEl>
                                        <p:attrNameLst>
                                          <p:attrName>style.visibility</p:attrName>
                                        </p:attrNameLst>
                                      </p:cBhvr>
                                      <p:to>
                                        <p:strVal val="visible"/>
                                      </p:to>
                                    </p:set>
                                    <p:animEffect transition="in" filter="wipe(left)">
                                      <p:cBhvr>
                                        <p:cTn id="16" dur="500"/>
                                        <p:tgtEl>
                                          <p:spTgt spid="2600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left)">
                                      <p:cBhvr>
                                        <p:cTn id="21" dur="500"/>
                                        <p:tgtEl>
                                          <p:spTgt spid="2">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left)">
                                      <p:cBhvr>
                                        <p:cTn id="24" dur="500"/>
                                        <p:tgtEl>
                                          <p:spTgt spid="2">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ipe(left)">
                                      <p:cBhvr>
                                        <p:cTn id="27" dur="500"/>
                                        <p:tgtEl>
                                          <p:spTgt spid="2">
                                            <p:txEl>
                                              <p:pRg st="2" end="2"/>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left)">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autoUpdateAnimBg="0"/>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ltLang="zh-CN" dirty="0"/>
              <a:t>Indirect Communication</a:t>
            </a:r>
          </a:p>
        </p:txBody>
      </p:sp>
      <p:sp>
        <p:nvSpPr>
          <p:cNvPr id="262147" name="Rectangle 3"/>
          <p:cNvSpPr>
            <a:spLocks noGrp="1" noChangeArrowheads="1"/>
          </p:cNvSpPr>
          <p:nvPr>
            <p:ph idx="1"/>
          </p:nvPr>
        </p:nvSpPr>
        <p:spPr/>
        <p:txBody>
          <a:bodyPr>
            <a:normAutofit/>
          </a:bodyPr>
          <a:lstStyle/>
          <a:p>
            <a:pPr>
              <a:spcBef>
                <a:spcPts val="600"/>
              </a:spcBef>
            </a:pPr>
            <a:r>
              <a:rPr lang="en-US" altLang="zh-CN" dirty="0"/>
              <a:t>A mailbox may be owned either by a process or by the operating system.</a:t>
            </a:r>
          </a:p>
          <a:p>
            <a:pPr>
              <a:spcBef>
                <a:spcPts val="600"/>
              </a:spcBef>
            </a:pPr>
            <a:r>
              <a:rPr lang="en-US" altLang="zh-CN" dirty="0"/>
              <a:t>If owned by a process</a:t>
            </a:r>
          </a:p>
          <a:p>
            <a:pPr lvl="1">
              <a:spcBef>
                <a:spcPts val="600"/>
              </a:spcBef>
            </a:pPr>
            <a:r>
              <a:rPr lang="en-US" altLang="zh-CN" dirty="0"/>
              <a:t>owner can only receive messages through this mailbox</a:t>
            </a:r>
          </a:p>
          <a:p>
            <a:pPr lvl="1">
              <a:spcBef>
                <a:spcPts val="600"/>
              </a:spcBef>
            </a:pPr>
            <a:r>
              <a:rPr lang="en-US" altLang="zh-CN" dirty="0"/>
              <a:t>user can only send messages to the mailbox</a:t>
            </a:r>
          </a:p>
          <a:p>
            <a:pPr>
              <a:spcBef>
                <a:spcPts val="600"/>
              </a:spcBef>
            </a:pPr>
            <a:r>
              <a:rPr lang="en-US" altLang="zh-CN" dirty="0"/>
              <a:t>if owned by the OS</a:t>
            </a:r>
          </a:p>
          <a:p>
            <a:pPr lvl="1">
              <a:spcBef>
                <a:spcPts val="600"/>
              </a:spcBef>
            </a:pPr>
            <a:r>
              <a:rPr lang="en-US" altLang="zh-CN" dirty="0"/>
              <a:t>the mailbox is independent</a:t>
            </a:r>
          </a:p>
          <a:p>
            <a:pPr lvl="1">
              <a:spcBef>
                <a:spcPts val="600"/>
              </a:spcBef>
            </a:pPr>
            <a:r>
              <a:rPr lang="en-US" altLang="zh-CN" dirty="0"/>
              <a:t>not attached to any particular process</a:t>
            </a:r>
          </a:p>
          <a:p>
            <a:pPr>
              <a:spcBef>
                <a:spcPts val="600"/>
              </a:spcBef>
            </a:pPr>
            <a:r>
              <a:rPr lang="en-US" altLang="zh-CN" dirty="0"/>
              <a:t>OS provides mechanism allowing a process to do following operations</a:t>
            </a:r>
          </a:p>
          <a:p>
            <a:pPr lvl="1">
              <a:spcBef>
                <a:spcPts val="600"/>
              </a:spcBef>
            </a:pPr>
            <a:r>
              <a:rPr lang="en-US" altLang="zh-CN" dirty="0"/>
              <a:t>create a new mailbox</a:t>
            </a:r>
          </a:p>
          <a:p>
            <a:pPr lvl="1">
              <a:spcBef>
                <a:spcPts val="600"/>
              </a:spcBef>
            </a:pPr>
            <a:r>
              <a:rPr lang="en-US" altLang="zh-CN" dirty="0"/>
              <a:t>send and receive messages through mailbox</a:t>
            </a:r>
          </a:p>
          <a:p>
            <a:pPr lvl="1">
              <a:spcBef>
                <a:spcPts val="600"/>
              </a:spcBef>
            </a:pPr>
            <a:r>
              <a:rPr lang="en-US" altLang="zh-CN" dirty="0"/>
              <a:t>delete a mailbox</a:t>
            </a:r>
          </a:p>
        </p:txBody>
      </p:sp>
      <p:sp>
        <p:nvSpPr>
          <p:cNvPr id="4" name="灯片编号占位符 3"/>
          <p:cNvSpPr>
            <a:spLocks noGrp="1"/>
          </p:cNvSpPr>
          <p:nvPr>
            <p:ph type="sldNum" sz="quarter" idx="10"/>
          </p:nvPr>
        </p:nvSpPr>
        <p:spPr/>
        <p:txBody>
          <a:bodyPr/>
          <a:lstStyle/>
          <a:p>
            <a:fld id="{0ECCB53A-642F-4922-8271-E4B3B63CD530}" type="slidenum">
              <a:rPr lang="en-US" altLang="zh-CN"/>
              <a:pPr/>
              <a:t>51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Effect transition="in" filter="wipe(left)">
                                      <p:cBhvr>
                                        <p:cTn id="7" dur="500"/>
                                        <p:tgtEl>
                                          <p:spTgt spid="262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7">
                                            <p:txEl>
                                              <p:pRg st="1" end="1"/>
                                            </p:txEl>
                                          </p:spTgt>
                                        </p:tgtEl>
                                        <p:attrNameLst>
                                          <p:attrName>style.visibility</p:attrName>
                                        </p:attrNameLst>
                                      </p:cBhvr>
                                      <p:to>
                                        <p:strVal val="visible"/>
                                      </p:to>
                                    </p:set>
                                    <p:animEffect transition="in" filter="wipe(left)">
                                      <p:cBhvr>
                                        <p:cTn id="12" dur="500"/>
                                        <p:tgtEl>
                                          <p:spTgt spid="26214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2147">
                                            <p:txEl>
                                              <p:pRg st="2" end="2"/>
                                            </p:txEl>
                                          </p:spTgt>
                                        </p:tgtEl>
                                        <p:attrNameLst>
                                          <p:attrName>style.visibility</p:attrName>
                                        </p:attrNameLst>
                                      </p:cBhvr>
                                      <p:to>
                                        <p:strVal val="visible"/>
                                      </p:to>
                                    </p:set>
                                    <p:animEffect transition="in" filter="wipe(left)">
                                      <p:cBhvr>
                                        <p:cTn id="15" dur="500"/>
                                        <p:tgtEl>
                                          <p:spTgt spid="26214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2147">
                                            <p:txEl>
                                              <p:pRg st="3" end="3"/>
                                            </p:txEl>
                                          </p:spTgt>
                                        </p:tgtEl>
                                        <p:attrNameLst>
                                          <p:attrName>style.visibility</p:attrName>
                                        </p:attrNameLst>
                                      </p:cBhvr>
                                      <p:to>
                                        <p:strVal val="visible"/>
                                      </p:to>
                                    </p:set>
                                    <p:animEffect transition="in" filter="wipe(left)">
                                      <p:cBhvr>
                                        <p:cTn id="18" dur="500"/>
                                        <p:tgtEl>
                                          <p:spTgt spid="26214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2147">
                                            <p:txEl>
                                              <p:pRg st="4" end="4"/>
                                            </p:txEl>
                                          </p:spTgt>
                                        </p:tgtEl>
                                        <p:attrNameLst>
                                          <p:attrName>style.visibility</p:attrName>
                                        </p:attrNameLst>
                                      </p:cBhvr>
                                      <p:to>
                                        <p:strVal val="visible"/>
                                      </p:to>
                                    </p:set>
                                    <p:animEffect transition="in" filter="wipe(left)">
                                      <p:cBhvr>
                                        <p:cTn id="23" dur="500"/>
                                        <p:tgtEl>
                                          <p:spTgt spid="26214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2147">
                                            <p:txEl>
                                              <p:pRg st="5" end="5"/>
                                            </p:txEl>
                                          </p:spTgt>
                                        </p:tgtEl>
                                        <p:attrNameLst>
                                          <p:attrName>style.visibility</p:attrName>
                                        </p:attrNameLst>
                                      </p:cBhvr>
                                      <p:to>
                                        <p:strVal val="visible"/>
                                      </p:to>
                                    </p:set>
                                    <p:animEffect transition="in" filter="wipe(left)">
                                      <p:cBhvr>
                                        <p:cTn id="26" dur="500"/>
                                        <p:tgtEl>
                                          <p:spTgt spid="262147">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62147">
                                            <p:txEl>
                                              <p:pRg st="6" end="6"/>
                                            </p:txEl>
                                          </p:spTgt>
                                        </p:tgtEl>
                                        <p:attrNameLst>
                                          <p:attrName>style.visibility</p:attrName>
                                        </p:attrNameLst>
                                      </p:cBhvr>
                                      <p:to>
                                        <p:strVal val="visible"/>
                                      </p:to>
                                    </p:set>
                                    <p:animEffect transition="in" filter="wipe(left)">
                                      <p:cBhvr>
                                        <p:cTn id="29" dur="500"/>
                                        <p:tgtEl>
                                          <p:spTgt spid="262147">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2147">
                                            <p:txEl>
                                              <p:pRg st="7" end="7"/>
                                            </p:txEl>
                                          </p:spTgt>
                                        </p:tgtEl>
                                        <p:attrNameLst>
                                          <p:attrName>style.visibility</p:attrName>
                                        </p:attrNameLst>
                                      </p:cBhvr>
                                      <p:to>
                                        <p:strVal val="visible"/>
                                      </p:to>
                                    </p:set>
                                    <p:animEffect transition="in" filter="wipe(left)">
                                      <p:cBhvr>
                                        <p:cTn id="34" dur="500"/>
                                        <p:tgtEl>
                                          <p:spTgt spid="262147">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62147">
                                            <p:txEl>
                                              <p:pRg st="8" end="8"/>
                                            </p:txEl>
                                          </p:spTgt>
                                        </p:tgtEl>
                                        <p:attrNameLst>
                                          <p:attrName>style.visibility</p:attrName>
                                        </p:attrNameLst>
                                      </p:cBhvr>
                                      <p:to>
                                        <p:strVal val="visible"/>
                                      </p:to>
                                    </p:set>
                                    <p:animEffect transition="in" filter="wipe(left)">
                                      <p:cBhvr>
                                        <p:cTn id="37" dur="500"/>
                                        <p:tgtEl>
                                          <p:spTgt spid="262147">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62147">
                                            <p:txEl>
                                              <p:pRg st="9" end="9"/>
                                            </p:txEl>
                                          </p:spTgt>
                                        </p:tgtEl>
                                        <p:attrNameLst>
                                          <p:attrName>style.visibility</p:attrName>
                                        </p:attrNameLst>
                                      </p:cBhvr>
                                      <p:to>
                                        <p:strVal val="visible"/>
                                      </p:to>
                                    </p:set>
                                    <p:animEffect transition="in" filter="wipe(left)">
                                      <p:cBhvr>
                                        <p:cTn id="40" dur="500"/>
                                        <p:tgtEl>
                                          <p:spTgt spid="262147">
                                            <p:txEl>
                                              <p:pRg st="9" end="9"/>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62147">
                                            <p:txEl>
                                              <p:pRg st="10" end="10"/>
                                            </p:txEl>
                                          </p:spTgt>
                                        </p:tgtEl>
                                        <p:attrNameLst>
                                          <p:attrName>style.visibility</p:attrName>
                                        </p:attrNameLst>
                                      </p:cBhvr>
                                      <p:to>
                                        <p:strVal val="visible"/>
                                      </p:to>
                                    </p:set>
                                    <p:animEffect transition="in" filter="wipe(left)">
                                      <p:cBhvr>
                                        <p:cTn id="43" dur="500"/>
                                        <p:tgtEl>
                                          <p:spTgt spid="2621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ltLang="zh-CN" dirty="0"/>
              <a:t>Synchronization</a:t>
            </a:r>
          </a:p>
        </p:txBody>
      </p:sp>
      <p:sp>
        <p:nvSpPr>
          <p:cNvPr id="264195" name="Rectangle 3"/>
          <p:cNvSpPr>
            <a:spLocks noGrp="1" noChangeArrowheads="1"/>
          </p:cNvSpPr>
          <p:nvPr>
            <p:ph idx="1"/>
          </p:nvPr>
        </p:nvSpPr>
        <p:spPr/>
        <p:txBody>
          <a:bodyPr/>
          <a:lstStyle/>
          <a:p>
            <a:pPr>
              <a:spcBef>
                <a:spcPts val="600"/>
              </a:spcBef>
            </a:pPr>
            <a:r>
              <a:rPr lang="en-US" altLang="zh-CN" dirty="0"/>
              <a:t>Message passing may be either blocking or non-blocking.</a:t>
            </a:r>
          </a:p>
          <a:p>
            <a:pPr>
              <a:spcBef>
                <a:spcPts val="600"/>
              </a:spcBef>
            </a:pPr>
            <a:r>
              <a:rPr lang="en-US" altLang="zh-CN" dirty="0"/>
              <a:t>Blocking is considered </a:t>
            </a:r>
            <a:r>
              <a:rPr lang="en-US" altLang="zh-CN" dirty="0">
                <a:solidFill>
                  <a:srgbClr val="0000FF"/>
                </a:solidFill>
              </a:rPr>
              <a:t>synchronous</a:t>
            </a:r>
          </a:p>
          <a:p>
            <a:pPr lvl="1">
              <a:spcBef>
                <a:spcPts val="600"/>
              </a:spcBef>
            </a:pPr>
            <a:r>
              <a:rPr lang="en-US" altLang="zh-CN" dirty="0">
                <a:solidFill>
                  <a:srgbClr val="0000FF"/>
                </a:solidFill>
              </a:rPr>
              <a:t>Blocking send</a:t>
            </a:r>
            <a:r>
              <a:rPr lang="en-US" altLang="zh-CN" dirty="0"/>
              <a:t>: sending process is blocked until the message is received by the receiving process or by the mailbox.</a:t>
            </a:r>
          </a:p>
          <a:p>
            <a:pPr lvl="1">
              <a:spcBef>
                <a:spcPts val="600"/>
              </a:spcBef>
            </a:pPr>
            <a:r>
              <a:rPr lang="en-US" altLang="zh-CN" dirty="0">
                <a:solidFill>
                  <a:srgbClr val="0000FF"/>
                </a:solidFill>
              </a:rPr>
              <a:t>Blocking receive</a:t>
            </a:r>
            <a:r>
              <a:rPr lang="en-US" altLang="zh-CN" dirty="0"/>
              <a:t>: receiver blocks until a message is available.</a:t>
            </a:r>
          </a:p>
          <a:p>
            <a:pPr>
              <a:spcBef>
                <a:spcPts val="600"/>
              </a:spcBef>
            </a:pPr>
            <a:r>
              <a:rPr lang="en-US" altLang="zh-CN" dirty="0"/>
              <a:t>Non-blocking is considered </a:t>
            </a:r>
            <a:r>
              <a:rPr lang="en-US" altLang="zh-CN" dirty="0">
                <a:solidFill>
                  <a:srgbClr val="0000FF"/>
                </a:solidFill>
              </a:rPr>
              <a:t>asynchronous</a:t>
            </a:r>
          </a:p>
          <a:p>
            <a:pPr lvl="1">
              <a:spcBef>
                <a:spcPts val="600"/>
              </a:spcBef>
            </a:pPr>
            <a:r>
              <a:rPr lang="en-US" altLang="zh-CN" dirty="0" err="1">
                <a:solidFill>
                  <a:srgbClr val="0000FF"/>
                </a:solidFill>
              </a:rPr>
              <a:t>Nonblocking</a:t>
            </a:r>
            <a:r>
              <a:rPr lang="en-US" altLang="zh-CN" dirty="0">
                <a:solidFill>
                  <a:srgbClr val="0000FF"/>
                </a:solidFill>
              </a:rPr>
              <a:t> send</a:t>
            </a:r>
            <a:r>
              <a:rPr lang="en-US" altLang="zh-CN" dirty="0"/>
              <a:t>: sending process sends the message and resumes operation.</a:t>
            </a:r>
          </a:p>
          <a:p>
            <a:pPr lvl="1">
              <a:spcBef>
                <a:spcPts val="600"/>
              </a:spcBef>
            </a:pPr>
            <a:r>
              <a:rPr lang="en-US" altLang="zh-CN" dirty="0" err="1">
                <a:solidFill>
                  <a:srgbClr val="0000FF"/>
                </a:solidFill>
              </a:rPr>
              <a:t>Nonblocking</a:t>
            </a:r>
            <a:r>
              <a:rPr lang="en-US" altLang="zh-CN" dirty="0">
                <a:solidFill>
                  <a:srgbClr val="0000FF"/>
                </a:solidFill>
              </a:rPr>
              <a:t> receive</a:t>
            </a:r>
            <a:r>
              <a:rPr lang="en-US" altLang="zh-CN" dirty="0"/>
              <a:t>: receiver retrieves either a valid message or a null.</a:t>
            </a:r>
          </a:p>
        </p:txBody>
      </p:sp>
      <p:sp>
        <p:nvSpPr>
          <p:cNvPr id="4" name="灯片编号占位符 3"/>
          <p:cNvSpPr>
            <a:spLocks noGrp="1"/>
          </p:cNvSpPr>
          <p:nvPr>
            <p:ph type="sldNum" sz="quarter" idx="10"/>
          </p:nvPr>
        </p:nvSpPr>
        <p:spPr/>
        <p:txBody>
          <a:bodyPr/>
          <a:lstStyle/>
          <a:p>
            <a:fld id="{D68BA57D-E977-4BA3-AB5A-C379B298D9F3}" type="slidenum">
              <a:rPr lang="en-US" altLang="zh-CN"/>
              <a:pPr/>
              <a:t>52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wipe(left)">
                                      <p:cBhvr>
                                        <p:cTn id="7" dur="500"/>
                                        <p:tgtEl>
                                          <p:spTgt spid="264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4195">
                                            <p:txEl>
                                              <p:pRg st="1" end="1"/>
                                            </p:txEl>
                                          </p:spTgt>
                                        </p:tgtEl>
                                        <p:attrNameLst>
                                          <p:attrName>style.visibility</p:attrName>
                                        </p:attrNameLst>
                                      </p:cBhvr>
                                      <p:to>
                                        <p:strVal val="visible"/>
                                      </p:to>
                                    </p:set>
                                    <p:animEffect transition="in" filter="wipe(left)">
                                      <p:cBhvr>
                                        <p:cTn id="12" dur="500"/>
                                        <p:tgtEl>
                                          <p:spTgt spid="26419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4195">
                                            <p:txEl>
                                              <p:pRg st="2" end="2"/>
                                            </p:txEl>
                                          </p:spTgt>
                                        </p:tgtEl>
                                        <p:attrNameLst>
                                          <p:attrName>style.visibility</p:attrName>
                                        </p:attrNameLst>
                                      </p:cBhvr>
                                      <p:to>
                                        <p:strVal val="visible"/>
                                      </p:to>
                                    </p:set>
                                    <p:animEffect transition="in" filter="wipe(left)">
                                      <p:cBhvr>
                                        <p:cTn id="15" dur="500"/>
                                        <p:tgtEl>
                                          <p:spTgt spid="26419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4195">
                                            <p:txEl>
                                              <p:pRg st="3" end="3"/>
                                            </p:txEl>
                                          </p:spTgt>
                                        </p:tgtEl>
                                        <p:attrNameLst>
                                          <p:attrName>style.visibility</p:attrName>
                                        </p:attrNameLst>
                                      </p:cBhvr>
                                      <p:to>
                                        <p:strVal val="visible"/>
                                      </p:to>
                                    </p:set>
                                    <p:animEffect transition="in" filter="wipe(left)">
                                      <p:cBhvr>
                                        <p:cTn id="18" dur="500"/>
                                        <p:tgtEl>
                                          <p:spTgt spid="26419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4195">
                                            <p:txEl>
                                              <p:pRg st="4" end="4"/>
                                            </p:txEl>
                                          </p:spTgt>
                                        </p:tgtEl>
                                        <p:attrNameLst>
                                          <p:attrName>style.visibility</p:attrName>
                                        </p:attrNameLst>
                                      </p:cBhvr>
                                      <p:to>
                                        <p:strVal val="visible"/>
                                      </p:to>
                                    </p:set>
                                    <p:animEffect transition="in" filter="wipe(left)">
                                      <p:cBhvr>
                                        <p:cTn id="23" dur="500"/>
                                        <p:tgtEl>
                                          <p:spTgt spid="26419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4195">
                                            <p:txEl>
                                              <p:pRg st="5" end="5"/>
                                            </p:txEl>
                                          </p:spTgt>
                                        </p:tgtEl>
                                        <p:attrNameLst>
                                          <p:attrName>style.visibility</p:attrName>
                                        </p:attrNameLst>
                                      </p:cBhvr>
                                      <p:to>
                                        <p:strVal val="visible"/>
                                      </p:to>
                                    </p:set>
                                    <p:animEffect transition="in" filter="wipe(left)">
                                      <p:cBhvr>
                                        <p:cTn id="26" dur="500"/>
                                        <p:tgtEl>
                                          <p:spTgt spid="26419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64195">
                                            <p:txEl>
                                              <p:pRg st="6" end="6"/>
                                            </p:txEl>
                                          </p:spTgt>
                                        </p:tgtEl>
                                        <p:attrNameLst>
                                          <p:attrName>style.visibility</p:attrName>
                                        </p:attrNameLst>
                                      </p:cBhvr>
                                      <p:to>
                                        <p:strVal val="visible"/>
                                      </p:to>
                                    </p:set>
                                    <p:animEffect transition="in" filter="wipe(left)">
                                      <p:cBhvr>
                                        <p:cTn id="29" dur="500"/>
                                        <p:tgtEl>
                                          <p:spTgt spid="264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ltLang="zh-CN" dirty="0"/>
              <a:t>Buffering</a:t>
            </a:r>
          </a:p>
        </p:txBody>
      </p:sp>
      <p:sp>
        <p:nvSpPr>
          <p:cNvPr id="266243" name="Rectangle 3"/>
          <p:cNvSpPr>
            <a:spLocks noGrp="1" noChangeArrowheads="1"/>
          </p:cNvSpPr>
          <p:nvPr>
            <p:ph idx="1"/>
          </p:nvPr>
        </p:nvSpPr>
        <p:spPr/>
        <p:txBody>
          <a:bodyPr/>
          <a:lstStyle/>
          <a:p>
            <a:r>
              <a:rPr lang="en-US" altLang="zh-CN" dirty="0"/>
              <a:t>Queue of messages attached to the link; </a:t>
            </a:r>
            <a:br>
              <a:rPr lang="en-US" altLang="zh-CN" dirty="0"/>
            </a:br>
            <a:r>
              <a:rPr lang="en-US" altLang="zh-CN" dirty="0"/>
              <a:t>implemented in one of three ways.</a:t>
            </a:r>
          </a:p>
          <a:p>
            <a:pPr lvl="1"/>
            <a:r>
              <a:rPr lang="en-US" altLang="zh-CN" dirty="0">
                <a:solidFill>
                  <a:srgbClr val="0000FF"/>
                </a:solidFill>
              </a:rPr>
              <a:t>Zero capacity</a:t>
            </a:r>
            <a:r>
              <a:rPr lang="en-US" altLang="zh-CN" dirty="0"/>
              <a:t> – 0 messages</a:t>
            </a:r>
            <a:br>
              <a:rPr lang="en-US" altLang="zh-CN" dirty="0"/>
            </a:br>
            <a:r>
              <a:rPr lang="en-US" altLang="zh-CN" dirty="0"/>
              <a:t>Sender must wait for receiver (rendezvous).</a:t>
            </a:r>
          </a:p>
          <a:p>
            <a:pPr lvl="1"/>
            <a:r>
              <a:rPr lang="en-US" altLang="zh-CN" dirty="0">
                <a:solidFill>
                  <a:srgbClr val="0000FF"/>
                </a:solidFill>
              </a:rPr>
              <a:t>Bounded capacity</a:t>
            </a:r>
            <a:r>
              <a:rPr lang="en-US" altLang="zh-CN" dirty="0"/>
              <a:t> – finite length of </a:t>
            </a:r>
            <a:r>
              <a:rPr lang="en-US" altLang="zh-CN" i="1" dirty="0"/>
              <a:t>n</a:t>
            </a:r>
            <a:r>
              <a:rPr lang="en-US" altLang="zh-CN" dirty="0"/>
              <a:t> messages</a:t>
            </a:r>
            <a:br>
              <a:rPr lang="en-US" altLang="zh-CN" dirty="0"/>
            </a:br>
            <a:r>
              <a:rPr lang="en-US" altLang="zh-CN" dirty="0"/>
              <a:t>Sender must wait if the link is full.</a:t>
            </a:r>
          </a:p>
          <a:p>
            <a:pPr lvl="1"/>
            <a:r>
              <a:rPr lang="en-US" altLang="zh-CN" dirty="0">
                <a:solidFill>
                  <a:srgbClr val="0000FF"/>
                </a:solidFill>
              </a:rPr>
              <a:t>Unbounded capacity</a:t>
            </a:r>
            <a:r>
              <a:rPr lang="en-US" altLang="zh-CN" dirty="0"/>
              <a:t> – infinite length</a:t>
            </a:r>
            <a:br>
              <a:rPr lang="en-US" altLang="zh-CN" dirty="0"/>
            </a:br>
            <a:r>
              <a:rPr lang="en-US" altLang="zh-CN" dirty="0"/>
              <a:t>Sender never waits.</a:t>
            </a:r>
          </a:p>
        </p:txBody>
      </p:sp>
      <p:sp>
        <p:nvSpPr>
          <p:cNvPr id="4" name="灯片编号占位符 3"/>
          <p:cNvSpPr>
            <a:spLocks noGrp="1"/>
          </p:cNvSpPr>
          <p:nvPr>
            <p:ph type="sldNum" sz="quarter" idx="10"/>
          </p:nvPr>
        </p:nvSpPr>
        <p:spPr/>
        <p:txBody>
          <a:bodyPr/>
          <a:lstStyle/>
          <a:p>
            <a:fld id="{CDDFA93D-1E58-4EEE-B152-67E1C5A1CEA8}" type="slidenum">
              <a:rPr lang="en-US" altLang="zh-CN"/>
              <a:pPr/>
              <a:t>53</a:t>
            </a:fld>
            <a:endParaRPr lang="en-US" altLang="zh-CN"/>
          </a:p>
        </p:txBody>
      </p:sp>
      <p:sp>
        <p:nvSpPr>
          <p:cNvPr id="2" name="动作按钮: 结束 13">
            <a:hlinkClick r:id="" action="ppaction://noaction" highlightClick="1"/>
            <a:extLst>
              <a:ext uri="{FF2B5EF4-FFF2-40B4-BE49-F238E27FC236}">
                <a16:creationId xmlns:a16="http://schemas.microsoft.com/office/drawing/2014/main" id="{B4588589-B2BC-4435-4116-A15AB196D649}"/>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Effect transition="in" filter="wipe(left)">
                                      <p:cBhvr>
                                        <p:cTn id="7" dur="500"/>
                                        <p:tgtEl>
                                          <p:spTgt spid="266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43">
                                            <p:txEl>
                                              <p:pRg st="1" end="1"/>
                                            </p:txEl>
                                          </p:spTgt>
                                        </p:tgtEl>
                                        <p:attrNameLst>
                                          <p:attrName>style.visibility</p:attrName>
                                        </p:attrNameLst>
                                      </p:cBhvr>
                                      <p:to>
                                        <p:strVal val="visible"/>
                                      </p:to>
                                    </p:set>
                                    <p:animEffect transition="in" filter="wipe(left)">
                                      <p:cBhvr>
                                        <p:cTn id="12" dur="500"/>
                                        <p:tgtEl>
                                          <p:spTgt spid="266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43">
                                            <p:txEl>
                                              <p:pRg st="2" end="2"/>
                                            </p:txEl>
                                          </p:spTgt>
                                        </p:tgtEl>
                                        <p:attrNameLst>
                                          <p:attrName>style.visibility</p:attrName>
                                        </p:attrNameLst>
                                      </p:cBhvr>
                                      <p:to>
                                        <p:strVal val="visible"/>
                                      </p:to>
                                    </p:set>
                                    <p:animEffect transition="in" filter="wipe(left)">
                                      <p:cBhvr>
                                        <p:cTn id="17" dur="500"/>
                                        <p:tgtEl>
                                          <p:spTgt spid="266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243">
                                            <p:txEl>
                                              <p:pRg st="3" end="3"/>
                                            </p:txEl>
                                          </p:spTgt>
                                        </p:tgtEl>
                                        <p:attrNameLst>
                                          <p:attrName>style.visibility</p:attrName>
                                        </p:attrNameLst>
                                      </p:cBhvr>
                                      <p:to>
                                        <p:strVal val="visible"/>
                                      </p:to>
                                    </p:set>
                                    <p:animEffect transition="in" filter="wipe(left)">
                                      <p:cBhvr>
                                        <p:cTn id="22" dur="500"/>
                                        <p:tgtEl>
                                          <p:spTgt spid="266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ircle(ou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bldLvl="2" autoUpdateAnimBg="0"/>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Example of IPC systems</a:t>
            </a:r>
            <a:endParaRPr lang="zh-CN" altLang="en-US" dirty="0"/>
          </a:p>
        </p:txBody>
      </p:sp>
      <p:sp>
        <p:nvSpPr>
          <p:cNvPr id="3" name="内容占位符 2"/>
          <p:cNvSpPr>
            <a:spLocks noGrp="1"/>
          </p:cNvSpPr>
          <p:nvPr>
            <p:ph idx="1"/>
          </p:nvPr>
        </p:nvSpPr>
        <p:spPr/>
        <p:txBody>
          <a:bodyPr/>
          <a:lstStyle/>
          <a:p>
            <a:r>
              <a:rPr lang="en-US" altLang="zh-CN" dirty="0"/>
              <a:t>POSIX shared memory</a:t>
            </a:r>
          </a:p>
          <a:p>
            <a:r>
              <a:rPr lang="en-US" altLang="zh-CN" dirty="0"/>
              <a:t>Message passing  in the Mach operating system</a:t>
            </a:r>
          </a:p>
          <a:p>
            <a:r>
              <a:rPr lang="en-US" altLang="zh-CN" dirty="0"/>
              <a:t>Windows</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54</a:t>
            </a:fld>
            <a:endParaRPr lang="en-US" altLang="zh-CN"/>
          </a:p>
        </p:txBody>
      </p:sp>
    </p:spTree>
    <p:extLst>
      <p:ext uri="{BB962C8B-B14F-4D97-AF65-F5344CB8AC3E}">
        <p14:creationId xmlns:p14="http://schemas.microsoft.com/office/powerpoint/2010/main" val="786898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ltLang="zh-CN" sz="3200"/>
              <a:t>3.6 Communication in Client-Server systems</a:t>
            </a:r>
          </a:p>
        </p:txBody>
      </p:sp>
      <p:sp>
        <p:nvSpPr>
          <p:cNvPr id="268291" name="Rectangle 3"/>
          <p:cNvSpPr>
            <a:spLocks noGrp="1" noChangeArrowheads="1"/>
          </p:cNvSpPr>
          <p:nvPr>
            <p:ph idx="1"/>
          </p:nvPr>
        </p:nvSpPr>
        <p:spPr/>
        <p:txBody>
          <a:bodyPr/>
          <a:lstStyle/>
          <a:p>
            <a:r>
              <a:rPr lang="en-US" altLang="zh-CN" dirty="0"/>
              <a:t>Sockets</a:t>
            </a:r>
          </a:p>
          <a:p>
            <a:r>
              <a:rPr lang="en-US" altLang="zh-CN" dirty="0"/>
              <a:t>Remote Procedure Calls (RPC)</a:t>
            </a:r>
          </a:p>
          <a:p>
            <a:r>
              <a:rPr lang="en-US" altLang="zh-CN" dirty="0"/>
              <a:t>Remote Method Invocation (RMI, Java)</a:t>
            </a:r>
          </a:p>
          <a:p>
            <a:r>
              <a:rPr lang="en-US" altLang="zh-CN" dirty="0"/>
              <a:t>Pipes</a:t>
            </a:r>
          </a:p>
        </p:txBody>
      </p:sp>
      <p:sp>
        <p:nvSpPr>
          <p:cNvPr id="4" name="灯片编号占位符 3"/>
          <p:cNvSpPr>
            <a:spLocks noGrp="1"/>
          </p:cNvSpPr>
          <p:nvPr>
            <p:ph type="sldNum" sz="quarter" idx="10"/>
          </p:nvPr>
        </p:nvSpPr>
        <p:spPr/>
        <p:txBody>
          <a:bodyPr/>
          <a:lstStyle/>
          <a:p>
            <a:fld id="{4A03E9FA-1AA5-4DFC-A7A5-80D8E4D4F993}" type="slidenum">
              <a:rPr lang="en-US" altLang="zh-CN"/>
              <a:pPr/>
              <a:t>55</a:t>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US" altLang="zh-CN" dirty="0"/>
              <a:t>RPCs</a:t>
            </a:r>
          </a:p>
        </p:txBody>
      </p:sp>
      <p:sp>
        <p:nvSpPr>
          <p:cNvPr id="284675" name="Rectangle 3"/>
          <p:cNvSpPr>
            <a:spLocks noGrp="1" noChangeArrowheads="1"/>
          </p:cNvSpPr>
          <p:nvPr>
            <p:ph idx="1"/>
          </p:nvPr>
        </p:nvSpPr>
        <p:spPr/>
        <p:txBody>
          <a:bodyPr>
            <a:normAutofit/>
          </a:bodyPr>
          <a:lstStyle/>
          <a:p>
            <a:r>
              <a:rPr lang="en-US" altLang="zh-CN" dirty="0"/>
              <a:t>The semantics of RPCs allow a client to invoke a procedure on a remote host as it would invoke a procedure locally. </a:t>
            </a:r>
            <a:br>
              <a:rPr lang="en-US" altLang="zh-CN" dirty="0"/>
            </a:br>
            <a:r>
              <a:rPr lang="en-US" altLang="zh-CN" dirty="0"/>
              <a:t>By providing a </a:t>
            </a:r>
            <a:r>
              <a:rPr lang="en-US" altLang="zh-CN" dirty="0">
                <a:solidFill>
                  <a:srgbClr val="0000FF"/>
                </a:solidFill>
              </a:rPr>
              <a:t>stub</a:t>
            </a:r>
            <a:r>
              <a:rPr lang="en-US" altLang="zh-CN" dirty="0"/>
              <a:t> on the client side</a:t>
            </a:r>
          </a:p>
          <a:p>
            <a:pPr lvl="1"/>
            <a:r>
              <a:rPr lang="en-US" altLang="zh-CN" dirty="0">
                <a:solidFill>
                  <a:srgbClr val="0000FF"/>
                </a:solidFill>
              </a:rPr>
              <a:t>Stubs, </a:t>
            </a:r>
            <a:r>
              <a:rPr lang="en-US" altLang="zh-CN" dirty="0"/>
              <a:t>client-side proxy for the actual procedure on the server.</a:t>
            </a:r>
          </a:p>
          <a:p>
            <a:pPr lvl="1"/>
            <a:r>
              <a:rPr lang="en-US" altLang="zh-CN" dirty="0">
                <a:solidFill>
                  <a:srgbClr val="0000FF"/>
                </a:solidFill>
              </a:rPr>
              <a:t>The client-side stub</a:t>
            </a:r>
            <a:r>
              <a:rPr lang="en-US" altLang="zh-CN" dirty="0"/>
              <a:t> locates port on the server and </a:t>
            </a:r>
            <a:r>
              <a:rPr lang="en-US" altLang="zh-CN" i="1" dirty="0"/>
              <a:t>marshals</a:t>
            </a:r>
            <a:r>
              <a:rPr lang="en-US" altLang="zh-CN" dirty="0"/>
              <a:t> the parameters, transmits a message to the server.</a:t>
            </a:r>
          </a:p>
          <a:p>
            <a:pPr lvl="1"/>
            <a:r>
              <a:rPr lang="en-US" altLang="zh-CN" dirty="0">
                <a:solidFill>
                  <a:srgbClr val="0000FF"/>
                </a:solidFill>
              </a:rPr>
              <a:t>The server-side stub</a:t>
            </a:r>
            <a:r>
              <a:rPr lang="en-US" altLang="zh-CN" dirty="0"/>
              <a:t> receives this message, unpacks the marshaled parameters, and performs the procedure on the server. Return values are passed back to the client using the same technique.</a:t>
            </a:r>
          </a:p>
        </p:txBody>
      </p:sp>
      <p:sp>
        <p:nvSpPr>
          <p:cNvPr id="4" name="灯片编号占位符 3"/>
          <p:cNvSpPr>
            <a:spLocks noGrp="1"/>
          </p:cNvSpPr>
          <p:nvPr>
            <p:ph type="sldNum" sz="quarter" idx="10"/>
          </p:nvPr>
        </p:nvSpPr>
        <p:spPr/>
        <p:txBody>
          <a:bodyPr/>
          <a:lstStyle/>
          <a:p>
            <a:fld id="{462F6A8C-3DF7-41BA-916B-D9196C4615CD}" type="slidenum">
              <a:rPr lang="en-US" altLang="zh-CN"/>
              <a:pPr/>
              <a:t>56</a:t>
            </a:fld>
            <a:endParaRPr lang="en-US" altLang="zh-CN"/>
          </a:p>
        </p:txBody>
      </p:sp>
    </p:spTree>
    <p:extLst>
      <p:ext uri="{BB962C8B-B14F-4D97-AF65-F5344CB8AC3E}">
        <p14:creationId xmlns:p14="http://schemas.microsoft.com/office/powerpoint/2010/main" val="3783135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animEffect transition="in" filter="wipe(left)">
                                      <p:cBhvr>
                                        <p:cTn id="7" dur="500"/>
                                        <p:tgtEl>
                                          <p:spTgt spid="28467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4675">
                                            <p:txEl>
                                              <p:pRg st="1" end="1"/>
                                            </p:txEl>
                                          </p:spTgt>
                                        </p:tgtEl>
                                        <p:attrNameLst>
                                          <p:attrName>style.visibility</p:attrName>
                                        </p:attrNameLst>
                                      </p:cBhvr>
                                      <p:to>
                                        <p:strVal val="visible"/>
                                      </p:to>
                                    </p:set>
                                    <p:animEffect transition="in" filter="wipe(left)">
                                      <p:cBhvr>
                                        <p:cTn id="10" dur="500"/>
                                        <p:tgtEl>
                                          <p:spTgt spid="28467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4675">
                                            <p:txEl>
                                              <p:pRg st="2" end="2"/>
                                            </p:txEl>
                                          </p:spTgt>
                                        </p:tgtEl>
                                        <p:attrNameLst>
                                          <p:attrName>style.visibility</p:attrName>
                                        </p:attrNameLst>
                                      </p:cBhvr>
                                      <p:to>
                                        <p:strVal val="visible"/>
                                      </p:to>
                                    </p:set>
                                    <p:animEffect transition="in" filter="wipe(left)">
                                      <p:cBhvr>
                                        <p:cTn id="13" dur="500"/>
                                        <p:tgtEl>
                                          <p:spTgt spid="28467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4675">
                                            <p:txEl>
                                              <p:pRg st="3" end="3"/>
                                            </p:txEl>
                                          </p:spTgt>
                                        </p:tgtEl>
                                        <p:attrNameLst>
                                          <p:attrName>style.visibility</p:attrName>
                                        </p:attrNameLst>
                                      </p:cBhvr>
                                      <p:to>
                                        <p:strVal val="visible"/>
                                      </p:to>
                                    </p:set>
                                    <p:animEffect transition="in" filter="wipe(left)">
                                      <p:cBhvr>
                                        <p:cTn id="16" dur="500"/>
                                        <p:tgtEl>
                                          <p:spTgt spid="284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altLang="zh-CN" dirty="0"/>
              <a:t>RPCs</a:t>
            </a:r>
          </a:p>
        </p:txBody>
      </p:sp>
      <p:sp>
        <p:nvSpPr>
          <p:cNvPr id="286723" name="Rectangle 3"/>
          <p:cNvSpPr>
            <a:spLocks noGrp="1" noChangeArrowheads="1"/>
          </p:cNvSpPr>
          <p:nvPr>
            <p:ph idx="1"/>
          </p:nvPr>
        </p:nvSpPr>
        <p:spPr/>
        <p:txBody>
          <a:bodyPr>
            <a:normAutofit lnSpcReduction="10000"/>
          </a:bodyPr>
          <a:lstStyle/>
          <a:p>
            <a:pPr>
              <a:lnSpc>
                <a:spcPct val="110000"/>
              </a:lnSpc>
              <a:spcBef>
                <a:spcPts val="300"/>
              </a:spcBef>
            </a:pPr>
            <a:r>
              <a:rPr lang="en-US" altLang="zh-CN" dirty="0"/>
              <a:t>machine-independent representation of data, external data representation (</a:t>
            </a:r>
            <a:r>
              <a:rPr lang="en-US" altLang="zh-CN" dirty="0">
                <a:solidFill>
                  <a:srgbClr val="0000FF"/>
                </a:solidFill>
              </a:rPr>
              <a:t>XDR</a:t>
            </a:r>
            <a:r>
              <a:rPr lang="en-US" altLang="zh-CN" dirty="0"/>
              <a:t>).</a:t>
            </a:r>
          </a:p>
          <a:p>
            <a:pPr lvl="1">
              <a:lnSpc>
                <a:spcPct val="110000"/>
              </a:lnSpc>
              <a:spcBef>
                <a:spcPts val="300"/>
              </a:spcBef>
            </a:pPr>
            <a:r>
              <a:rPr lang="en-US" altLang="zh-CN" dirty="0"/>
              <a:t>Client, converting machine-dependent data into XDR.</a:t>
            </a:r>
          </a:p>
          <a:p>
            <a:pPr lvl="1">
              <a:lnSpc>
                <a:spcPct val="110000"/>
              </a:lnSpc>
              <a:spcBef>
                <a:spcPts val="300"/>
              </a:spcBef>
            </a:pPr>
            <a:r>
              <a:rPr lang="en-US" altLang="zh-CN" dirty="0"/>
              <a:t>server, XDR data is </a:t>
            </a:r>
            <a:r>
              <a:rPr lang="en-US" altLang="zh-CN" dirty="0" err="1"/>
              <a:t>unmarshelled</a:t>
            </a:r>
            <a:r>
              <a:rPr lang="en-US" altLang="zh-CN" dirty="0"/>
              <a:t> and converted into the machine-dependent representation.</a:t>
            </a:r>
          </a:p>
          <a:p>
            <a:pPr>
              <a:lnSpc>
                <a:spcPct val="110000"/>
              </a:lnSpc>
              <a:spcBef>
                <a:spcPts val="300"/>
              </a:spcBef>
            </a:pPr>
            <a:r>
              <a:rPr lang="en-US" altLang="zh-CN" dirty="0"/>
              <a:t>The semantics of a call, </a:t>
            </a:r>
            <a:r>
              <a:rPr lang="en-US" altLang="zh-CN" dirty="0">
                <a:solidFill>
                  <a:srgbClr val="0000FF"/>
                </a:solidFill>
              </a:rPr>
              <a:t>exactly once</a:t>
            </a:r>
          </a:p>
          <a:p>
            <a:pPr lvl="1">
              <a:lnSpc>
                <a:spcPct val="110000"/>
              </a:lnSpc>
              <a:spcBef>
                <a:spcPts val="300"/>
              </a:spcBef>
            </a:pPr>
            <a:r>
              <a:rPr lang="en-US" altLang="zh-CN" dirty="0">
                <a:solidFill>
                  <a:srgbClr val="0000FF"/>
                </a:solidFill>
              </a:rPr>
              <a:t>"at most once"</a:t>
            </a:r>
            <a:r>
              <a:rPr lang="en-US" altLang="zh-CN" dirty="0"/>
              <a:t>, attaching to each message a timestamp. </a:t>
            </a:r>
            <a:br>
              <a:rPr lang="en-US" altLang="zh-CN" dirty="0"/>
            </a:br>
            <a:r>
              <a:rPr lang="en-US" altLang="zh-CN" dirty="0"/>
              <a:t>the server must keep a history of all the timestamps of messages it has already processed.</a:t>
            </a:r>
          </a:p>
          <a:p>
            <a:pPr lvl="1">
              <a:lnSpc>
                <a:spcPct val="110000"/>
              </a:lnSpc>
              <a:spcBef>
                <a:spcPts val="300"/>
              </a:spcBef>
            </a:pPr>
            <a:r>
              <a:rPr lang="en-US" altLang="zh-CN" dirty="0">
                <a:solidFill>
                  <a:srgbClr val="0000FF"/>
                </a:solidFill>
              </a:rPr>
              <a:t>"exactly once", </a:t>
            </a:r>
            <a:r>
              <a:rPr lang="en-US" altLang="zh-CN" dirty="0"/>
              <a:t>Server sends ACK message to client.</a:t>
            </a:r>
          </a:p>
          <a:p>
            <a:pPr>
              <a:lnSpc>
                <a:spcPct val="110000"/>
              </a:lnSpc>
              <a:spcBef>
                <a:spcPts val="300"/>
              </a:spcBef>
            </a:pPr>
            <a:r>
              <a:rPr lang="en-US" altLang="zh-CN" dirty="0"/>
              <a:t>the communication between a server and a client</a:t>
            </a:r>
          </a:p>
          <a:p>
            <a:pPr lvl="1">
              <a:lnSpc>
                <a:spcPct val="110000"/>
              </a:lnSpc>
              <a:spcBef>
                <a:spcPts val="300"/>
              </a:spcBef>
            </a:pPr>
            <a:r>
              <a:rPr lang="en-US" altLang="zh-CN" dirty="0"/>
              <a:t>binding information may be predetermined, fixed port address.</a:t>
            </a:r>
          </a:p>
          <a:p>
            <a:pPr lvl="1">
              <a:lnSpc>
                <a:spcPct val="110000"/>
              </a:lnSpc>
              <a:spcBef>
                <a:spcPts val="300"/>
              </a:spcBef>
            </a:pPr>
            <a:r>
              <a:rPr lang="en-US" altLang="zh-CN" dirty="0"/>
              <a:t>binding can be done dynamically by a rendezvous mechanism.</a:t>
            </a:r>
          </a:p>
        </p:txBody>
      </p:sp>
      <p:sp>
        <p:nvSpPr>
          <p:cNvPr id="4" name="灯片编号占位符 3"/>
          <p:cNvSpPr>
            <a:spLocks noGrp="1"/>
          </p:cNvSpPr>
          <p:nvPr>
            <p:ph type="sldNum" sz="quarter" idx="10"/>
          </p:nvPr>
        </p:nvSpPr>
        <p:spPr/>
        <p:txBody>
          <a:bodyPr/>
          <a:lstStyle/>
          <a:p>
            <a:fld id="{83C0F937-C52D-4CFE-94A9-B4B54E37F4E5}" type="slidenum">
              <a:rPr lang="en-US" altLang="zh-CN"/>
              <a:pPr/>
              <a:t>57</a:t>
            </a:fld>
            <a:endParaRPr lang="en-US" altLang="zh-CN"/>
          </a:p>
        </p:txBody>
      </p:sp>
    </p:spTree>
    <p:extLst>
      <p:ext uri="{BB962C8B-B14F-4D97-AF65-F5344CB8AC3E}">
        <p14:creationId xmlns:p14="http://schemas.microsoft.com/office/powerpoint/2010/main" val="1521224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animEffect transition="in" filter="wipe(left)">
                                      <p:cBhvr>
                                        <p:cTn id="7" dur="500"/>
                                        <p:tgtEl>
                                          <p:spTgt spid="2867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6723">
                                            <p:txEl>
                                              <p:pRg st="1" end="1"/>
                                            </p:txEl>
                                          </p:spTgt>
                                        </p:tgtEl>
                                        <p:attrNameLst>
                                          <p:attrName>style.visibility</p:attrName>
                                        </p:attrNameLst>
                                      </p:cBhvr>
                                      <p:to>
                                        <p:strVal val="visible"/>
                                      </p:to>
                                    </p:set>
                                    <p:animEffect transition="in" filter="wipe(left)">
                                      <p:cBhvr>
                                        <p:cTn id="10" dur="500"/>
                                        <p:tgtEl>
                                          <p:spTgt spid="28672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6723">
                                            <p:txEl>
                                              <p:pRg st="2" end="2"/>
                                            </p:txEl>
                                          </p:spTgt>
                                        </p:tgtEl>
                                        <p:attrNameLst>
                                          <p:attrName>style.visibility</p:attrName>
                                        </p:attrNameLst>
                                      </p:cBhvr>
                                      <p:to>
                                        <p:strVal val="visible"/>
                                      </p:to>
                                    </p:set>
                                    <p:animEffect transition="in" filter="wipe(left)">
                                      <p:cBhvr>
                                        <p:cTn id="13" dur="500"/>
                                        <p:tgtEl>
                                          <p:spTgt spid="28672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6723">
                                            <p:txEl>
                                              <p:pRg st="3" end="3"/>
                                            </p:txEl>
                                          </p:spTgt>
                                        </p:tgtEl>
                                        <p:attrNameLst>
                                          <p:attrName>style.visibility</p:attrName>
                                        </p:attrNameLst>
                                      </p:cBhvr>
                                      <p:to>
                                        <p:strVal val="visible"/>
                                      </p:to>
                                    </p:set>
                                    <p:animEffect transition="in" filter="wipe(left)">
                                      <p:cBhvr>
                                        <p:cTn id="18" dur="500"/>
                                        <p:tgtEl>
                                          <p:spTgt spid="28672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6723">
                                            <p:txEl>
                                              <p:pRg st="4" end="4"/>
                                            </p:txEl>
                                          </p:spTgt>
                                        </p:tgtEl>
                                        <p:attrNameLst>
                                          <p:attrName>style.visibility</p:attrName>
                                        </p:attrNameLst>
                                      </p:cBhvr>
                                      <p:to>
                                        <p:strVal val="visible"/>
                                      </p:to>
                                    </p:set>
                                    <p:animEffect transition="in" filter="wipe(left)">
                                      <p:cBhvr>
                                        <p:cTn id="21" dur="500"/>
                                        <p:tgtEl>
                                          <p:spTgt spid="28672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86723">
                                            <p:txEl>
                                              <p:pRg st="5" end="5"/>
                                            </p:txEl>
                                          </p:spTgt>
                                        </p:tgtEl>
                                        <p:attrNameLst>
                                          <p:attrName>style.visibility</p:attrName>
                                        </p:attrNameLst>
                                      </p:cBhvr>
                                      <p:to>
                                        <p:strVal val="visible"/>
                                      </p:to>
                                    </p:set>
                                    <p:animEffect transition="in" filter="wipe(left)">
                                      <p:cBhvr>
                                        <p:cTn id="24" dur="500"/>
                                        <p:tgtEl>
                                          <p:spTgt spid="28672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6723">
                                            <p:txEl>
                                              <p:pRg st="6" end="6"/>
                                            </p:txEl>
                                          </p:spTgt>
                                        </p:tgtEl>
                                        <p:attrNameLst>
                                          <p:attrName>style.visibility</p:attrName>
                                        </p:attrNameLst>
                                      </p:cBhvr>
                                      <p:to>
                                        <p:strVal val="visible"/>
                                      </p:to>
                                    </p:set>
                                    <p:animEffect transition="in" filter="wipe(left)">
                                      <p:cBhvr>
                                        <p:cTn id="29" dur="500"/>
                                        <p:tgtEl>
                                          <p:spTgt spid="28672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86723">
                                            <p:txEl>
                                              <p:pRg st="7" end="7"/>
                                            </p:txEl>
                                          </p:spTgt>
                                        </p:tgtEl>
                                        <p:attrNameLst>
                                          <p:attrName>style.visibility</p:attrName>
                                        </p:attrNameLst>
                                      </p:cBhvr>
                                      <p:to>
                                        <p:strVal val="visible"/>
                                      </p:to>
                                    </p:set>
                                    <p:animEffect transition="in" filter="wipe(left)">
                                      <p:cBhvr>
                                        <p:cTn id="32" dur="500"/>
                                        <p:tgtEl>
                                          <p:spTgt spid="28672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86723">
                                            <p:txEl>
                                              <p:pRg st="8" end="8"/>
                                            </p:txEl>
                                          </p:spTgt>
                                        </p:tgtEl>
                                        <p:attrNameLst>
                                          <p:attrName>style.visibility</p:attrName>
                                        </p:attrNameLst>
                                      </p:cBhvr>
                                      <p:to>
                                        <p:strVal val="visible"/>
                                      </p:to>
                                    </p:set>
                                    <p:animEffect transition="in" filter="wipe(left)">
                                      <p:cBhvr>
                                        <p:cTn id="35" dur="500"/>
                                        <p:tgtEl>
                                          <p:spTgt spid="286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Execution of RPC</a:t>
            </a:r>
            <a:endParaRPr lang="zh-CN" altLang="en-US" dirty="0"/>
          </a:p>
        </p:txBody>
      </p:sp>
      <p:sp>
        <p:nvSpPr>
          <p:cNvPr id="29" name="灯片编号占位符 2"/>
          <p:cNvSpPr>
            <a:spLocks noGrp="1"/>
          </p:cNvSpPr>
          <p:nvPr>
            <p:ph type="sldNum" sz="quarter" idx="10"/>
          </p:nvPr>
        </p:nvSpPr>
        <p:spPr/>
        <p:txBody>
          <a:bodyPr/>
          <a:lstStyle/>
          <a:p>
            <a:fld id="{5634D85E-A094-44FE-9478-0499C65A8108}" type="slidenum">
              <a:rPr lang="en-US" altLang="zh-CN"/>
              <a:pPr/>
              <a:t>58</a:t>
            </a:fld>
            <a:endParaRPr lang="en-US" altLang="zh-CN"/>
          </a:p>
        </p:txBody>
      </p:sp>
      <p:sp>
        <p:nvSpPr>
          <p:cNvPr id="288771" name="Text Box 3"/>
          <p:cNvSpPr txBox="1">
            <a:spLocks noChangeArrowheads="1"/>
          </p:cNvSpPr>
          <p:nvPr/>
        </p:nvSpPr>
        <p:spPr bwMode="auto">
          <a:xfrm>
            <a:off x="1685510" y="908720"/>
            <a:ext cx="9361040" cy="400110"/>
          </a:xfrm>
          <a:prstGeom prst="rect">
            <a:avLst/>
          </a:prstGeom>
          <a:solidFill>
            <a:schemeClr val="bg1">
              <a:lumMod val="85000"/>
            </a:schemeClr>
          </a:solidFill>
          <a:ln>
            <a:noFill/>
          </a:ln>
          <a:effectLst/>
        </p:spPr>
        <p:txBody>
          <a:bodyPr wrap="square" anchor="ctr">
            <a:spAutoFit/>
          </a:bodyPr>
          <a:lstStyle/>
          <a:p>
            <a:r>
              <a:rPr lang="en-US" altLang="zh-CN" sz="2000" b="1" dirty="0"/>
              <a:t>client                                                   message                                                server</a:t>
            </a:r>
          </a:p>
        </p:txBody>
      </p:sp>
      <p:sp>
        <p:nvSpPr>
          <p:cNvPr id="288772" name="Rectangle 4"/>
          <p:cNvSpPr>
            <a:spLocks noChangeArrowheads="1"/>
          </p:cNvSpPr>
          <p:nvPr/>
        </p:nvSpPr>
        <p:spPr bwMode="auto">
          <a:xfrm>
            <a:off x="560384" y="1423570"/>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80000"/>
              </a:lnSpc>
            </a:pPr>
            <a:r>
              <a:rPr lang="en-US" altLang="zh-CN" sz="2000" b="1" dirty="0"/>
              <a:t>user calls kernel to send </a:t>
            </a:r>
            <a:br>
              <a:rPr lang="en-US" altLang="zh-CN" sz="2000" b="1" dirty="0"/>
            </a:br>
            <a:r>
              <a:rPr lang="en-US" altLang="zh-CN" sz="2000" b="1" dirty="0"/>
              <a:t>RPC message to procedure X</a:t>
            </a:r>
          </a:p>
        </p:txBody>
      </p:sp>
      <p:sp>
        <p:nvSpPr>
          <p:cNvPr id="288773" name="Rectangle 5"/>
          <p:cNvSpPr>
            <a:spLocks noChangeArrowheads="1"/>
          </p:cNvSpPr>
          <p:nvPr/>
        </p:nvSpPr>
        <p:spPr bwMode="auto">
          <a:xfrm>
            <a:off x="560384" y="2416840"/>
            <a:ext cx="3420000" cy="914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80000"/>
              </a:lnSpc>
            </a:pPr>
            <a:r>
              <a:rPr lang="en-US" altLang="zh-CN" sz="2000" b="1" dirty="0"/>
              <a:t>kernel sends message to</a:t>
            </a:r>
          </a:p>
          <a:p>
            <a:pPr>
              <a:lnSpc>
                <a:spcPct val="80000"/>
              </a:lnSpc>
            </a:pPr>
            <a:r>
              <a:rPr lang="en-US" altLang="zh-CN" sz="2000" b="1" dirty="0"/>
              <a:t>matchmaker to find port number</a:t>
            </a:r>
          </a:p>
        </p:txBody>
      </p:sp>
      <p:sp>
        <p:nvSpPr>
          <p:cNvPr id="288774" name="Rectangle 6"/>
          <p:cNvSpPr>
            <a:spLocks noChangeArrowheads="1"/>
          </p:cNvSpPr>
          <p:nvPr/>
        </p:nvSpPr>
        <p:spPr bwMode="auto">
          <a:xfrm>
            <a:off x="560384" y="3590145"/>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90000"/>
              </a:lnSpc>
            </a:pPr>
            <a:r>
              <a:rPr lang="en-US" altLang="zh-CN" sz="2000" b="1" dirty="0"/>
              <a:t>kernel place port P in user</a:t>
            </a:r>
          </a:p>
          <a:p>
            <a:pPr>
              <a:lnSpc>
                <a:spcPct val="90000"/>
              </a:lnSpc>
            </a:pPr>
            <a:r>
              <a:rPr lang="en-US" altLang="zh-CN" sz="2000" b="1" dirty="0"/>
              <a:t>RPC message</a:t>
            </a:r>
          </a:p>
        </p:txBody>
      </p:sp>
      <p:sp>
        <p:nvSpPr>
          <p:cNvPr id="288775" name="Rectangle 7"/>
          <p:cNvSpPr>
            <a:spLocks noChangeArrowheads="1"/>
          </p:cNvSpPr>
          <p:nvPr/>
        </p:nvSpPr>
        <p:spPr bwMode="auto">
          <a:xfrm>
            <a:off x="560384" y="4757160"/>
            <a:ext cx="3420000" cy="54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70000"/>
              </a:lnSpc>
            </a:pPr>
            <a:r>
              <a:rPr lang="en-US" altLang="zh-CN" sz="2000" b="1" dirty="0"/>
              <a:t>kernel sends RPC</a:t>
            </a:r>
          </a:p>
        </p:txBody>
      </p:sp>
      <p:sp>
        <p:nvSpPr>
          <p:cNvPr id="288776" name="Rectangle 8"/>
          <p:cNvSpPr>
            <a:spLocks noChangeArrowheads="1"/>
          </p:cNvSpPr>
          <p:nvPr/>
        </p:nvSpPr>
        <p:spPr bwMode="auto">
          <a:xfrm>
            <a:off x="560384" y="5747210"/>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r>
              <a:rPr lang="en-US" altLang="zh-CN" sz="2000" b="1" dirty="0"/>
              <a:t>kernel receives reply, </a:t>
            </a:r>
            <a:br>
              <a:rPr lang="en-US" altLang="zh-CN" sz="2000" b="1" dirty="0"/>
            </a:br>
            <a:r>
              <a:rPr lang="en-US" altLang="zh-CN" sz="2000" b="1" dirty="0"/>
              <a:t>passes it to user</a:t>
            </a:r>
          </a:p>
        </p:txBody>
      </p:sp>
      <p:sp>
        <p:nvSpPr>
          <p:cNvPr id="288777" name="Rectangle 9"/>
          <p:cNvSpPr>
            <a:spLocks noChangeArrowheads="1"/>
          </p:cNvSpPr>
          <p:nvPr/>
        </p:nvSpPr>
        <p:spPr bwMode="auto">
          <a:xfrm>
            <a:off x="8386965" y="2527851"/>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90000"/>
              </a:lnSpc>
            </a:pPr>
            <a:r>
              <a:rPr lang="en-US" altLang="zh-CN" sz="2000" b="1" dirty="0"/>
              <a:t>Matchmaker receives message, looks up answer</a:t>
            </a:r>
          </a:p>
        </p:txBody>
      </p:sp>
      <p:sp>
        <p:nvSpPr>
          <p:cNvPr id="288778" name="Rectangle 10"/>
          <p:cNvSpPr>
            <a:spLocks noChangeArrowheads="1"/>
          </p:cNvSpPr>
          <p:nvPr/>
        </p:nvSpPr>
        <p:spPr bwMode="auto">
          <a:xfrm>
            <a:off x="8391635" y="4667170"/>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80000"/>
              </a:lnSpc>
            </a:pPr>
            <a:r>
              <a:rPr lang="en-US" altLang="zh-CN" sz="2000" b="1" dirty="0"/>
              <a:t>daemon listening to port P receives message</a:t>
            </a:r>
          </a:p>
        </p:txBody>
      </p:sp>
      <p:sp>
        <p:nvSpPr>
          <p:cNvPr id="288779" name="Rectangle 11"/>
          <p:cNvSpPr>
            <a:spLocks noChangeArrowheads="1"/>
          </p:cNvSpPr>
          <p:nvPr/>
        </p:nvSpPr>
        <p:spPr bwMode="auto">
          <a:xfrm>
            <a:off x="8391635" y="3586970"/>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90000"/>
              </a:lnSpc>
            </a:pPr>
            <a:r>
              <a:rPr lang="en-US" altLang="zh-CN" sz="2000" b="1" dirty="0"/>
              <a:t>Matchmaker replies to client</a:t>
            </a:r>
          </a:p>
          <a:p>
            <a:pPr>
              <a:lnSpc>
                <a:spcPct val="90000"/>
              </a:lnSpc>
            </a:pPr>
            <a:r>
              <a:rPr lang="en-US" altLang="zh-CN" sz="2000" b="1" dirty="0"/>
              <a:t>with port P</a:t>
            </a:r>
          </a:p>
        </p:txBody>
      </p:sp>
      <p:sp>
        <p:nvSpPr>
          <p:cNvPr id="288780" name="Rectangle 12"/>
          <p:cNvSpPr>
            <a:spLocks noChangeArrowheads="1"/>
          </p:cNvSpPr>
          <p:nvPr/>
        </p:nvSpPr>
        <p:spPr bwMode="auto">
          <a:xfrm>
            <a:off x="8391635" y="5747210"/>
            <a:ext cx="3420000" cy="720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lnSpc>
                <a:spcPct val="80000"/>
              </a:lnSpc>
            </a:pPr>
            <a:r>
              <a:rPr lang="en-US" altLang="zh-CN" sz="2000" b="1" dirty="0"/>
              <a:t>daemon processes request and processes send output</a:t>
            </a:r>
          </a:p>
        </p:txBody>
      </p:sp>
      <p:sp>
        <p:nvSpPr>
          <p:cNvPr id="288781" name="Oval 13"/>
          <p:cNvSpPr>
            <a:spLocks noChangeArrowheads="1"/>
          </p:cNvSpPr>
          <p:nvPr/>
        </p:nvSpPr>
        <p:spPr bwMode="auto">
          <a:xfrm>
            <a:off x="4724400" y="2340640"/>
            <a:ext cx="2971800" cy="1066800"/>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sz="1800" b="1" dirty="0"/>
              <a:t>From: client  to: server</a:t>
            </a:r>
          </a:p>
          <a:p>
            <a:pPr algn="ctr">
              <a:lnSpc>
                <a:spcPct val="90000"/>
              </a:lnSpc>
            </a:pPr>
            <a:r>
              <a:rPr lang="en-US" altLang="zh-CN" sz="1800" b="1" dirty="0"/>
              <a:t>Port: matchmaker</a:t>
            </a:r>
          </a:p>
          <a:p>
            <a:pPr algn="ctr">
              <a:lnSpc>
                <a:spcPct val="90000"/>
              </a:lnSpc>
            </a:pPr>
            <a:r>
              <a:rPr lang="en-US" altLang="zh-CN" sz="1800" b="1" dirty="0"/>
              <a:t>Re: address for RPC X</a:t>
            </a:r>
          </a:p>
        </p:txBody>
      </p:sp>
      <p:sp>
        <p:nvSpPr>
          <p:cNvPr id="288782" name="Oval 14"/>
          <p:cNvSpPr>
            <a:spLocks noChangeArrowheads="1"/>
          </p:cNvSpPr>
          <p:nvPr/>
        </p:nvSpPr>
        <p:spPr bwMode="auto">
          <a:xfrm>
            <a:off x="4724400" y="3451955"/>
            <a:ext cx="3048000" cy="990600"/>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t>From:server to: client</a:t>
            </a:r>
          </a:p>
          <a:p>
            <a:pPr algn="ctr"/>
            <a:r>
              <a:rPr lang="en-US" altLang="zh-CN" sz="1800" b="1"/>
              <a:t>Port: kernel</a:t>
            </a:r>
          </a:p>
          <a:p>
            <a:pPr algn="ctr"/>
            <a:r>
              <a:rPr lang="en-US" altLang="zh-CN" sz="1800" b="1"/>
              <a:t>Re: RPC X   port: P</a:t>
            </a:r>
          </a:p>
        </p:txBody>
      </p:sp>
      <p:sp>
        <p:nvSpPr>
          <p:cNvPr id="288783" name="Oval 15"/>
          <p:cNvSpPr>
            <a:spLocks noChangeArrowheads="1"/>
          </p:cNvSpPr>
          <p:nvPr/>
        </p:nvSpPr>
        <p:spPr bwMode="auto">
          <a:xfrm>
            <a:off x="4648200" y="4483005"/>
            <a:ext cx="3124200" cy="1066800"/>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sz="1800" b="1" dirty="0"/>
              <a:t>From: client to: server</a:t>
            </a:r>
          </a:p>
          <a:p>
            <a:pPr algn="ctr">
              <a:lnSpc>
                <a:spcPct val="90000"/>
              </a:lnSpc>
            </a:pPr>
            <a:r>
              <a:rPr lang="en-US" altLang="zh-CN" sz="1800" b="1" dirty="0"/>
              <a:t>Port: port P  </a:t>
            </a:r>
          </a:p>
          <a:p>
            <a:pPr algn="ctr">
              <a:lnSpc>
                <a:spcPct val="90000"/>
              </a:lnSpc>
            </a:pPr>
            <a:r>
              <a:rPr lang="en-US" altLang="zh-CN" sz="1800" b="1" dirty="0"/>
              <a:t>&lt;contents&gt;</a:t>
            </a:r>
          </a:p>
        </p:txBody>
      </p:sp>
      <p:sp>
        <p:nvSpPr>
          <p:cNvPr id="288784" name="Oval 16"/>
          <p:cNvSpPr>
            <a:spLocks noChangeArrowheads="1"/>
          </p:cNvSpPr>
          <p:nvPr/>
        </p:nvSpPr>
        <p:spPr bwMode="auto">
          <a:xfrm>
            <a:off x="4572000" y="5580510"/>
            <a:ext cx="3276600" cy="1066800"/>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sz="1800" b="1"/>
              <a:t>From:RPC  Port P </a:t>
            </a:r>
          </a:p>
          <a:p>
            <a:pPr algn="ctr">
              <a:lnSpc>
                <a:spcPct val="90000"/>
              </a:lnSpc>
            </a:pPr>
            <a:r>
              <a:rPr lang="en-US" altLang="zh-CN" sz="1800" b="1"/>
              <a:t>To: client Port: kernel</a:t>
            </a:r>
          </a:p>
          <a:p>
            <a:pPr algn="ctr">
              <a:lnSpc>
                <a:spcPct val="90000"/>
              </a:lnSpc>
            </a:pPr>
            <a:r>
              <a:rPr lang="en-US" altLang="zh-CN" sz="1800" b="1"/>
              <a:t>&lt;output&gt;</a:t>
            </a:r>
          </a:p>
        </p:txBody>
      </p:sp>
      <p:cxnSp>
        <p:nvCxnSpPr>
          <p:cNvPr id="288785" name="AutoShape 17"/>
          <p:cNvCxnSpPr>
            <a:cxnSpLocks noChangeShapeType="1"/>
            <a:stCxn id="288772" idx="2"/>
            <a:endCxn id="288773" idx="0"/>
          </p:cNvCxnSpPr>
          <p:nvPr/>
        </p:nvCxnSpPr>
        <p:spPr bwMode="auto">
          <a:xfrm>
            <a:off x="2270384" y="2143570"/>
            <a:ext cx="0" cy="27327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86" name="AutoShape 18"/>
          <p:cNvCxnSpPr>
            <a:cxnSpLocks noChangeShapeType="1"/>
            <a:stCxn id="288773" idx="3"/>
            <a:endCxn id="288781" idx="2"/>
          </p:cNvCxnSpPr>
          <p:nvPr/>
        </p:nvCxnSpPr>
        <p:spPr bwMode="auto">
          <a:xfrm>
            <a:off x="3980384" y="2874040"/>
            <a:ext cx="744016"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87" name="AutoShape 19"/>
          <p:cNvCxnSpPr>
            <a:cxnSpLocks noChangeShapeType="1"/>
            <a:stCxn id="288781" idx="6"/>
            <a:endCxn id="288777" idx="1"/>
          </p:cNvCxnSpPr>
          <p:nvPr/>
        </p:nvCxnSpPr>
        <p:spPr bwMode="auto">
          <a:xfrm>
            <a:off x="7696200" y="2874040"/>
            <a:ext cx="690765" cy="1381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88" name="AutoShape 20"/>
          <p:cNvCxnSpPr>
            <a:cxnSpLocks noChangeShapeType="1"/>
            <a:stCxn id="288777" idx="2"/>
            <a:endCxn id="288779" idx="0"/>
          </p:cNvCxnSpPr>
          <p:nvPr/>
        </p:nvCxnSpPr>
        <p:spPr bwMode="auto">
          <a:xfrm>
            <a:off x="10096965" y="3247851"/>
            <a:ext cx="4670" cy="33911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89" name="AutoShape 21"/>
          <p:cNvCxnSpPr>
            <a:cxnSpLocks noChangeShapeType="1"/>
            <a:stCxn id="288779" idx="1"/>
            <a:endCxn id="288782" idx="6"/>
          </p:cNvCxnSpPr>
          <p:nvPr/>
        </p:nvCxnSpPr>
        <p:spPr bwMode="auto">
          <a:xfrm flipH="1">
            <a:off x="7772400" y="3946970"/>
            <a:ext cx="619235" cy="2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0" name="AutoShape 22"/>
          <p:cNvCxnSpPr>
            <a:cxnSpLocks noChangeShapeType="1"/>
            <a:stCxn id="288782" idx="2"/>
            <a:endCxn id="288774" idx="3"/>
          </p:cNvCxnSpPr>
          <p:nvPr/>
        </p:nvCxnSpPr>
        <p:spPr bwMode="auto">
          <a:xfrm flipH="1">
            <a:off x="3980384" y="3947255"/>
            <a:ext cx="744016" cy="289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1" name="AutoShape 23"/>
          <p:cNvCxnSpPr>
            <a:cxnSpLocks noChangeShapeType="1"/>
            <a:stCxn id="288774" idx="2"/>
            <a:endCxn id="288775" idx="0"/>
          </p:cNvCxnSpPr>
          <p:nvPr/>
        </p:nvCxnSpPr>
        <p:spPr bwMode="auto">
          <a:xfrm>
            <a:off x="2270384" y="4310145"/>
            <a:ext cx="0" cy="44701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2" name="AutoShape 24"/>
          <p:cNvCxnSpPr>
            <a:cxnSpLocks noChangeShapeType="1"/>
            <a:stCxn id="288775" idx="3"/>
            <a:endCxn id="288783" idx="2"/>
          </p:cNvCxnSpPr>
          <p:nvPr/>
        </p:nvCxnSpPr>
        <p:spPr bwMode="auto">
          <a:xfrm flipV="1">
            <a:off x="3980384" y="5016405"/>
            <a:ext cx="667816" cy="1075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3" name="AutoShape 25"/>
          <p:cNvCxnSpPr>
            <a:cxnSpLocks noChangeShapeType="1"/>
            <a:stCxn id="288783" idx="6"/>
            <a:endCxn id="288778" idx="1"/>
          </p:cNvCxnSpPr>
          <p:nvPr/>
        </p:nvCxnSpPr>
        <p:spPr bwMode="auto">
          <a:xfrm>
            <a:off x="7772400" y="5016405"/>
            <a:ext cx="619235" cy="1076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4" name="AutoShape 26"/>
          <p:cNvCxnSpPr>
            <a:cxnSpLocks noChangeShapeType="1"/>
            <a:stCxn id="288778" idx="2"/>
            <a:endCxn id="288780" idx="0"/>
          </p:cNvCxnSpPr>
          <p:nvPr/>
        </p:nvCxnSpPr>
        <p:spPr bwMode="auto">
          <a:xfrm>
            <a:off x="10101635" y="5387170"/>
            <a:ext cx="0" cy="36004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5" name="AutoShape 27"/>
          <p:cNvCxnSpPr>
            <a:cxnSpLocks noChangeShapeType="1"/>
            <a:stCxn id="288784" idx="6"/>
            <a:endCxn id="288780" idx="1"/>
          </p:cNvCxnSpPr>
          <p:nvPr/>
        </p:nvCxnSpPr>
        <p:spPr bwMode="auto">
          <a:xfrm flipV="1">
            <a:off x="7848600" y="6107210"/>
            <a:ext cx="543035" cy="6700"/>
          </a:xfrm>
          <a:prstGeom prst="straightConnector1">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796" name="AutoShape 28"/>
          <p:cNvCxnSpPr>
            <a:cxnSpLocks noChangeShapeType="1"/>
            <a:stCxn id="288784" idx="2"/>
            <a:endCxn id="288776" idx="3"/>
          </p:cNvCxnSpPr>
          <p:nvPr/>
        </p:nvCxnSpPr>
        <p:spPr bwMode="auto">
          <a:xfrm flipH="1" flipV="1">
            <a:off x="3980384" y="6107210"/>
            <a:ext cx="591616" cy="670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8772"/>
                                        </p:tgtEl>
                                        <p:attrNameLst>
                                          <p:attrName>style.visibility</p:attrName>
                                        </p:attrNameLst>
                                      </p:cBhvr>
                                      <p:to>
                                        <p:strVal val="visible"/>
                                      </p:to>
                                    </p:set>
                                    <p:animEffect transition="in" filter="wipe(up)">
                                      <p:cBhvr>
                                        <p:cTn id="7" dur="500"/>
                                        <p:tgtEl>
                                          <p:spTgt spid="288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88785"/>
                                        </p:tgtEl>
                                        <p:attrNameLst>
                                          <p:attrName>style.visibility</p:attrName>
                                        </p:attrNameLst>
                                      </p:cBhvr>
                                      <p:to>
                                        <p:strVal val="visible"/>
                                      </p:to>
                                    </p:set>
                                    <p:animEffect transition="in" filter="wipe(up)">
                                      <p:cBhvr>
                                        <p:cTn id="12" dur="500"/>
                                        <p:tgtEl>
                                          <p:spTgt spid="288785"/>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88773"/>
                                        </p:tgtEl>
                                        <p:attrNameLst>
                                          <p:attrName>style.visibility</p:attrName>
                                        </p:attrNameLst>
                                      </p:cBhvr>
                                      <p:to>
                                        <p:strVal val="visible"/>
                                      </p:to>
                                    </p:set>
                                    <p:animEffect transition="in" filter="wipe(up)">
                                      <p:cBhvr>
                                        <p:cTn id="16" dur="500"/>
                                        <p:tgtEl>
                                          <p:spTgt spid="2887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88786"/>
                                        </p:tgtEl>
                                        <p:attrNameLst>
                                          <p:attrName>style.visibility</p:attrName>
                                        </p:attrNameLst>
                                      </p:cBhvr>
                                      <p:to>
                                        <p:strVal val="visible"/>
                                      </p:to>
                                    </p:set>
                                    <p:animEffect transition="in" filter="wipe(left)">
                                      <p:cBhvr>
                                        <p:cTn id="21" dur="500"/>
                                        <p:tgtEl>
                                          <p:spTgt spid="288786"/>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88781"/>
                                        </p:tgtEl>
                                        <p:attrNameLst>
                                          <p:attrName>style.visibility</p:attrName>
                                        </p:attrNameLst>
                                      </p:cBhvr>
                                      <p:to>
                                        <p:strVal val="visible"/>
                                      </p:to>
                                    </p:set>
                                    <p:animEffect transition="in" filter="wipe(left)">
                                      <p:cBhvr>
                                        <p:cTn id="25" dur="500"/>
                                        <p:tgtEl>
                                          <p:spTgt spid="28878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88787"/>
                                        </p:tgtEl>
                                        <p:attrNameLst>
                                          <p:attrName>style.visibility</p:attrName>
                                        </p:attrNameLst>
                                      </p:cBhvr>
                                      <p:to>
                                        <p:strVal val="visible"/>
                                      </p:to>
                                    </p:set>
                                    <p:animEffect transition="in" filter="wipe(left)">
                                      <p:cBhvr>
                                        <p:cTn id="30" dur="500"/>
                                        <p:tgtEl>
                                          <p:spTgt spid="288787"/>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8777"/>
                                        </p:tgtEl>
                                        <p:attrNameLst>
                                          <p:attrName>style.visibility</p:attrName>
                                        </p:attrNameLst>
                                      </p:cBhvr>
                                      <p:to>
                                        <p:strVal val="visible"/>
                                      </p:to>
                                    </p:set>
                                    <p:animEffect transition="in" filter="wipe(left)">
                                      <p:cBhvr>
                                        <p:cTn id="34" dur="500"/>
                                        <p:tgtEl>
                                          <p:spTgt spid="28877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288788"/>
                                        </p:tgtEl>
                                        <p:attrNameLst>
                                          <p:attrName>style.visibility</p:attrName>
                                        </p:attrNameLst>
                                      </p:cBhvr>
                                      <p:to>
                                        <p:strVal val="visible"/>
                                      </p:to>
                                    </p:set>
                                    <p:animEffect transition="in" filter="wipe(up)">
                                      <p:cBhvr>
                                        <p:cTn id="39" dur="500"/>
                                        <p:tgtEl>
                                          <p:spTgt spid="288788"/>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88779"/>
                                        </p:tgtEl>
                                        <p:attrNameLst>
                                          <p:attrName>style.visibility</p:attrName>
                                        </p:attrNameLst>
                                      </p:cBhvr>
                                      <p:to>
                                        <p:strVal val="visible"/>
                                      </p:to>
                                    </p:set>
                                    <p:animEffect transition="in" filter="wipe(up)">
                                      <p:cBhvr>
                                        <p:cTn id="43" dur="500"/>
                                        <p:tgtEl>
                                          <p:spTgt spid="28877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288789"/>
                                        </p:tgtEl>
                                        <p:attrNameLst>
                                          <p:attrName>style.visibility</p:attrName>
                                        </p:attrNameLst>
                                      </p:cBhvr>
                                      <p:to>
                                        <p:strVal val="visible"/>
                                      </p:to>
                                    </p:set>
                                    <p:animEffect transition="in" filter="wipe(right)">
                                      <p:cBhvr>
                                        <p:cTn id="48" dur="500"/>
                                        <p:tgtEl>
                                          <p:spTgt spid="288789"/>
                                        </p:tgtEl>
                                      </p:cBhvr>
                                    </p:animEffect>
                                  </p:childTnLst>
                                </p:cTn>
                              </p:par>
                            </p:childTnLst>
                          </p:cTn>
                        </p:par>
                        <p:par>
                          <p:cTn id="49" fill="hold" nodeType="afterGroup">
                            <p:stCondLst>
                              <p:cond delay="500"/>
                            </p:stCondLst>
                            <p:childTnLst>
                              <p:par>
                                <p:cTn id="50" presetID="22" presetClass="entr" presetSubtype="2" fill="hold" grpId="0" nodeType="afterEffect">
                                  <p:stCondLst>
                                    <p:cond delay="0"/>
                                  </p:stCondLst>
                                  <p:childTnLst>
                                    <p:set>
                                      <p:cBhvr>
                                        <p:cTn id="51" dur="1" fill="hold">
                                          <p:stCondLst>
                                            <p:cond delay="0"/>
                                          </p:stCondLst>
                                        </p:cTn>
                                        <p:tgtEl>
                                          <p:spTgt spid="288782"/>
                                        </p:tgtEl>
                                        <p:attrNameLst>
                                          <p:attrName>style.visibility</p:attrName>
                                        </p:attrNameLst>
                                      </p:cBhvr>
                                      <p:to>
                                        <p:strVal val="visible"/>
                                      </p:to>
                                    </p:set>
                                    <p:animEffect transition="in" filter="wipe(right)">
                                      <p:cBhvr>
                                        <p:cTn id="52" dur="500"/>
                                        <p:tgtEl>
                                          <p:spTgt spid="28878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288790"/>
                                        </p:tgtEl>
                                        <p:attrNameLst>
                                          <p:attrName>style.visibility</p:attrName>
                                        </p:attrNameLst>
                                      </p:cBhvr>
                                      <p:to>
                                        <p:strVal val="visible"/>
                                      </p:to>
                                    </p:set>
                                    <p:animEffect transition="in" filter="wipe(right)">
                                      <p:cBhvr>
                                        <p:cTn id="57" dur="500"/>
                                        <p:tgtEl>
                                          <p:spTgt spid="288790"/>
                                        </p:tgtEl>
                                      </p:cBhvr>
                                    </p:animEffect>
                                  </p:childTnLst>
                                </p:cTn>
                              </p:par>
                            </p:childTnLst>
                          </p:cTn>
                        </p:par>
                        <p:par>
                          <p:cTn id="58" fill="hold" nodeType="afterGroup">
                            <p:stCondLst>
                              <p:cond delay="500"/>
                            </p:stCondLst>
                            <p:childTnLst>
                              <p:par>
                                <p:cTn id="59" presetID="22" presetClass="entr" presetSubtype="2" fill="hold" grpId="0" nodeType="afterEffect">
                                  <p:stCondLst>
                                    <p:cond delay="0"/>
                                  </p:stCondLst>
                                  <p:childTnLst>
                                    <p:set>
                                      <p:cBhvr>
                                        <p:cTn id="60" dur="1" fill="hold">
                                          <p:stCondLst>
                                            <p:cond delay="0"/>
                                          </p:stCondLst>
                                        </p:cTn>
                                        <p:tgtEl>
                                          <p:spTgt spid="288774"/>
                                        </p:tgtEl>
                                        <p:attrNameLst>
                                          <p:attrName>style.visibility</p:attrName>
                                        </p:attrNameLst>
                                      </p:cBhvr>
                                      <p:to>
                                        <p:strVal val="visible"/>
                                      </p:to>
                                    </p:set>
                                    <p:animEffect transition="in" filter="wipe(right)">
                                      <p:cBhvr>
                                        <p:cTn id="61" dur="500"/>
                                        <p:tgtEl>
                                          <p:spTgt spid="28877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288791"/>
                                        </p:tgtEl>
                                        <p:attrNameLst>
                                          <p:attrName>style.visibility</p:attrName>
                                        </p:attrNameLst>
                                      </p:cBhvr>
                                      <p:to>
                                        <p:strVal val="visible"/>
                                      </p:to>
                                    </p:set>
                                    <p:animEffect transition="in" filter="wipe(up)">
                                      <p:cBhvr>
                                        <p:cTn id="66" dur="500"/>
                                        <p:tgtEl>
                                          <p:spTgt spid="288791"/>
                                        </p:tgtEl>
                                      </p:cBhvr>
                                    </p:animEffect>
                                  </p:childTnLst>
                                </p:cTn>
                              </p:par>
                            </p:childTnLst>
                          </p:cTn>
                        </p:par>
                        <p:par>
                          <p:cTn id="67" fill="hold" nodeType="afterGroup">
                            <p:stCondLst>
                              <p:cond delay="500"/>
                            </p:stCondLst>
                            <p:childTnLst>
                              <p:par>
                                <p:cTn id="68" presetID="22" presetClass="entr" presetSubtype="1" fill="hold" grpId="0" nodeType="afterEffect">
                                  <p:stCondLst>
                                    <p:cond delay="0"/>
                                  </p:stCondLst>
                                  <p:childTnLst>
                                    <p:set>
                                      <p:cBhvr>
                                        <p:cTn id="69" dur="1" fill="hold">
                                          <p:stCondLst>
                                            <p:cond delay="0"/>
                                          </p:stCondLst>
                                        </p:cTn>
                                        <p:tgtEl>
                                          <p:spTgt spid="288775"/>
                                        </p:tgtEl>
                                        <p:attrNameLst>
                                          <p:attrName>style.visibility</p:attrName>
                                        </p:attrNameLst>
                                      </p:cBhvr>
                                      <p:to>
                                        <p:strVal val="visible"/>
                                      </p:to>
                                    </p:set>
                                    <p:animEffect transition="in" filter="wipe(up)">
                                      <p:cBhvr>
                                        <p:cTn id="70" dur="500"/>
                                        <p:tgtEl>
                                          <p:spTgt spid="28877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88792"/>
                                        </p:tgtEl>
                                        <p:attrNameLst>
                                          <p:attrName>style.visibility</p:attrName>
                                        </p:attrNameLst>
                                      </p:cBhvr>
                                      <p:to>
                                        <p:strVal val="visible"/>
                                      </p:to>
                                    </p:set>
                                    <p:animEffect transition="in" filter="wipe(left)">
                                      <p:cBhvr>
                                        <p:cTn id="75" dur="500"/>
                                        <p:tgtEl>
                                          <p:spTgt spid="288792"/>
                                        </p:tgtEl>
                                      </p:cBhvr>
                                    </p:animEffect>
                                  </p:childTnLst>
                                </p:cTn>
                              </p:par>
                            </p:childTnLst>
                          </p:cTn>
                        </p:par>
                        <p:par>
                          <p:cTn id="76" fill="hold" nodeType="afterGroup">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288783"/>
                                        </p:tgtEl>
                                        <p:attrNameLst>
                                          <p:attrName>style.visibility</p:attrName>
                                        </p:attrNameLst>
                                      </p:cBhvr>
                                      <p:to>
                                        <p:strVal val="visible"/>
                                      </p:to>
                                    </p:set>
                                    <p:animEffect transition="in" filter="wipe(left)">
                                      <p:cBhvr>
                                        <p:cTn id="79" dur="500"/>
                                        <p:tgtEl>
                                          <p:spTgt spid="28878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88793"/>
                                        </p:tgtEl>
                                        <p:attrNameLst>
                                          <p:attrName>style.visibility</p:attrName>
                                        </p:attrNameLst>
                                      </p:cBhvr>
                                      <p:to>
                                        <p:strVal val="visible"/>
                                      </p:to>
                                    </p:set>
                                    <p:animEffect transition="in" filter="wipe(left)">
                                      <p:cBhvr>
                                        <p:cTn id="84" dur="500"/>
                                        <p:tgtEl>
                                          <p:spTgt spid="288793"/>
                                        </p:tgtEl>
                                      </p:cBhvr>
                                    </p:animEffec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288778"/>
                                        </p:tgtEl>
                                        <p:attrNameLst>
                                          <p:attrName>style.visibility</p:attrName>
                                        </p:attrNameLst>
                                      </p:cBhvr>
                                      <p:to>
                                        <p:strVal val="visible"/>
                                      </p:to>
                                    </p:set>
                                    <p:animEffect transition="in" filter="wipe(left)">
                                      <p:cBhvr>
                                        <p:cTn id="88" dur="500"/>
                                        <p:tgtEl>
                                          <p:spTgt spid="28877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288794"/>
                                        </p:tgtEl>
                                        <p:attrNameLst>
                                          <p:attrName>style.visibility</p:attrName>
                                        </p:attrNameLst>
                                      </p:cBhvr>
                                      <p:to>
                                        <p:strVal val="visible"/>
                                      </p:to>
                                    </p:set>
                                    <p:animEffect transition="in" filter="wipe(up)">
                                      <p:cBhvr>
                                        <p:cTn id="93" dur="500"/>
                                        <p:tgtEl>
                                          <p:spTgt spid="288794"/>
                                        </p:tgtEl>
                                      </p:cBhvr>
                                    </p:animEffect>
                                  </p:childTnLst>
                                </p:cTn>
                              </p:par>
                            </p:childTnLst>
                          </p:cTn>
                        </p:par>
                        <p:par>
                          <p:cTn id="94" fill="hold" nodeType="afterGroup">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288780"/>
                                        </p:tgtEl>
                                        <p:attrNameLst>
                                          <p:attrName>style.visibility</p:attrName>
                                        </p:attrNameLst>
                                      </p:cBhvr>
                                      <p:to>
                                        <p:strVal val="visible"/>
                                      </p:to>
                                    </p:set>
                                    <p:animEffect transition="in" filter="wipe(up)">
                                      <p:cBhvr>
                                        <p:cTn id="97" dur="500"/>
                                        <p:tgtEl>
                                          <p:spTgt spid="2887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2" fill="hold" nodeType="clickEffect">
                                  <p:stCondLst>
                                    <p:cond delay="0"/>
                                  </p:stCondLst>
                                  <p:childTnLst>
                                    <p:set>
                                      <p:cBhvr>
                                        <p:cTn id="101" dur="1" fill="hold">
                                          <p:stCondLst>
                                            <p:cond delay="0"/>
                                          </p:stCondLst>
                                        </p:cTn>
                                        <p:tgtEl>
                                          <p:spTgt spid="288795"/>
                                        </p:tgtEl>
                                        <p:attrNameLst>
                                          <p:attrName>style.visibility</p:attrName>
                                        </p:attrNameLst>
                                      </p:cBhvr>
                                      <p:to>
                                        <p:strVal val="visible"/>
                                      </p:to>
                                    </p:set>
                                    <p:animEffect transition="in" filter="wipe(right)">
                                      <p:cBhvr>
                                        <p:cTn id="102" dur="500"/>
                                        <p:tgtEl>
                                          <p:spTgt spid="288795"/>
                                        </p:tgtEl>
                                      </p:cBhvr>
                                    </p:animEffect>
                                  </p:childTnLst>
                                </p:cTn>
                              </p:par>
                            </p:childTnLst>
                          </p:cTn>
                        </p:par>
                        <p:par>
                          <p:cTn id="103" fill="hold" nodeType="afterGroup">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288784"/>
                                        </p:tgtEl>
                                        <p:attrNameLst>
                                          <p:attrName>style.visibility</p:attrName>
                                        </p:attrNameLst>
                                      </p:cBhvr>
                                      <p:to>
                                        <p:strVal val="visible"/>
                                      </p:to>
                                    </p:set>
                                    <p:animEffect transition="in" filter="wipe(right)">
                                      <p:cBhvr>
                                        <p:cTn id="106" dur="500"/>
                                        <p:tgtEl>
                                          <p:spTgt spid="288784"/>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2" fill="hold" nodeType="clickEffect">
                                  <p:stCondLst>
                                    <p:cond delay="0"/>
                                  </p:stCondLst>
                                  <p:childTnLst>
                                    <p:set>
                                      <p:cBhvr>
                                        <p:cTn id="110" dur="1" fill="hold">
                                          <p:stCondLst>
                                            <p:cond delay="0"/>
                                          </p:stCondLst>
                                        </p:cTn>
                                        <p:tgtEl>
                                          <p:spTgt spid="288796"/>
                                        </p:tgtEl>
                                        <p:attrNameLst>
                                          <p:attrName>style.visibility</p:attrName>
                                        </p:attrNameLst>
                                      </p:cBhvr>
                                      <p:to>
                                        <p:strVal val="visible"/>
                                      </p:to>
                                    </p:set>
                                    <p:animEffect transition="in" filter="wipe(right)">
                                      <p:cBhvr>
                                        <p:cTn id="111" dur="500"/>
                                        <p:tgtEl>
                                          <p:spTgt spid="288796"/>
                                        </p:tgtEl>
                                      </p:cBhvr>
                                    </p:animEffect>
                                  </p:childTnLst>
                                </p:cTn>
                              </p:par>
                            </p:childTnLst>
                          </p:cTn>
                        </p:par>
                        <p:par>
                          <p:cTn id="112" fill="hold" nodeType="afterGroup">
                            <p:stCondLst>
                              <p:cond delay="500"/>
                            </p:stCondLst>
                            <p:childTnLst>
                              <p:par>
                                <p:cTn id="113" presetID="22" presetClass="entr" presetSubtype="2" fill="hold" grpId="0" nodeType="afterEffect">
                                  <p:stCondLst>
                                    <p:cond delay="0"/>
                                  </p:stCondLst>
                                  <p:childTnLst>
                                    <p:set>
                                      <p:cBhvr>
                                        <p:cTn id="114" dur="1" fill="hold">
                                          <p:stCondLst>
                                            <p:cond delay="0"/>
                                          </p:stCondLst>
                                        </p:cTn>
                                        <p:tgtEl>
                                          <p:spTgt spid="288776"/>
                                        </p:tgtEl>
                                        <p:attrNameLst>
                                          <p:attrName>style.visibility</p:attrName>
                                        </p:attrNameLst>
                                      </p:cBhvr>
                                      <p:to>
                                        <p:strVal val="visible"/>
                                      </p:to>
                                    </p:set>
                                    <p:animEffect transition="in" filter="wipe(right)">
                                      <p:cBhvr>
                                        <p:cTn id="115" dur="500"/>
                                        <p:tgtEl>
                                          <p:spTgt spid="288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animBg="1" autoUpdateAnimBg="0"/>
      <p:bldP spid="288773" grpId="0" animBg="1" autoUpdateAnimBg="0"/>
      <p:bldP spid="288774" grpId="0" animBg="1" autoUpdateAnimBg="0"/>
      <p:bldP spid="288775" grpId="0" animBg="1" autoUpdateAnimBg="0"/>
      <p:bldP spid="288776" grpId="0" animBg="1" autoUpdateAnimBg="0"/>
      <p:bldP spid="288777" grpId="0" animBg="1" autoUpdateAnimBg="0"/>
      <p:bldP spid="288778" grpId="0" animBg="1" autoUpdateAnimBg="0"/>
      <p:bldP spid="288779" grpId="0" animBg="1" autoUpdateAnimBg="0"/>
      <p:bldP spid="288780" grpId="0" animBg="1" autoUpdateAnimBg="0"/>
      <p:bldP spid="288781" grpId="0" animBg="1" autoUpdateAnimBg="0"/>
      <p:bldP spid="288782" grpId="0" animBg="1" autoUpdateAnimBg="0"/>
      <p:bldP spid="288783" grpId="0" animBg="1" autoUpdateAnimBg="0"/>
      <p:bldP spid="288784"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altLang="zh-CN" dirty="0"/>
              <a:t>RMI -- Remote Method Invocation</a:t>
            </a:r>
          </a:p>
        </p:txBody>
      </p:sp>
      <p:sp>
        <p:nvSpPr>
          <p:cNvPr id="290819" name="Rectangle 3"/>
          <p:cNvSpPr>
            <a:spLocks noGrp="1" noChangeArrowheads="1"/>
          </p:cNvSpPr>
          <p:nvPr>
            <p:ph idx="1"/>
          </p:nvPr>
        </p:nvSpPr>
        <p:spPr/>
        <p:txBody>
          <a:bodyPr/>
          <a:lstStyle/>
          <a:p>
            <a:r>
              <a:rPr lang="en-US" altLang="zh-CN" dirty="0"/>
              <a:t>RMI is a Java mechanism similar to RPCs.</a:t>
            </a:r>
          </a:p>
          <a:p>
            <a:r>
              <a:rPr lang="en-US" altLang="zh-CN" dirty="0"/>
              <a:t>RMI allows a Java program on one machine to invoke a method on a remote object.</a:t>
            </a:r>
          </a:p>
        </p:txBody>
      </p:sp>
      <p:sp>
        <p:nvSpPr>
          <p:cNvPr id="16" name="灯片编号占位符 3"/>
          <p:cNvSpPr>
            <a:spLocks noGrp="1"/>
          </p:cNvSpPr>
          <p:nvPr>
            <p:ph type="sldNum" sz="quarter" idx="10"/>
          </p:nvPr>
        </p:nvSpPr>
        <p:spPr/>
        <p:txBody>
          <a:bodyPr/>
          <a:lstStyle/>
          <a:p>
            <a:fld id="{E0367FF0-B275-4EDC-ADF4-33C62BDD2604}" type="slidenum">
              <a:rPr lang="en-US" altLang="zh-CN"/>
              <a:pPr/>
              <a:t>59</a:t>
            </a:fld>
            <a:endParaRPr lang="en-US" altLang="zh-CN"/>
          </a:p>
        </p:txBody>
      </p:sp>
      <p:pic>
        <p:nvPicPr>
          <p:cNvPr id="4" name="图片 3">
            <a:extLst>
              <a:ext uri="{FF2B5EF4-FFF2-40B4-BE49-F238E27FC236}">
                <a16:creationId xmlns:a16="http://schemas.microsoft.com/office/drawing/2014/main" id="{7634881F-7A86-484E-86AF-FBC4D4C7DF9C}"/>
              </a:ext>
            </a:extLst>
          </p:cNvPr>
          <p:cNvPicPr>
            <a:picLocks noChangeAspect="1"/>
          </p:cNvPicPr>
          <p:nvPr/>
        </p:nvPicPr>
        <p:blipFill>
          <a:blip r:embed="rId3"/>
          <a:stretch>
            <a:fillRect/>
          </a:stretch>
        </p:blipFill>
        <p:spPr>
          <a:xfrm>
            <a:off x="2945650" y="2843935"/>
            <a:ext cx="5445605" cy="3296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Effect transition="in" filter="wipe(left)">
                                      <p:cBhvr>
                                        <p:cTn id="7" dur="500"/>
                                        <p:tgtEl>
                                          <p:spTgt spid="290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0819">
                                            <p:txEl>
                                              <p:pRg st="1" end="1"/>
                                            </p:txEl>
                                          </p:spTgt>
                                        </p:tgtEl>
                                        <p:attrNameLst>
                                          <p:attrName>style.visibility</p:attrName>
                                        </p:attrNameLst>
                                      </p:cBhvr>
                                      <p:to>
                                        <p:strVal val="visible"/>
                                      </p:to>
                                    </p:set>
                                    <p:animEffect transition="in" filter="wipe(left)">
                                      <p:cBhvr>
                                        <p:cTn id="12" dur="500"/>
                                        <p:tgtEl>
                                          <p:spTgt spid="290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Process Concept</a:t>
            </a:r>
            <a:endParaRPr lang="zh-CN" altLang="en-US" dirty="0"/>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rPr>
              <a:t>A process itself can be an execution environment for other code. </a:t>
            </a:r>
          </a:p>
          <a:p>
            <a:pPr lvl="1"/>
            <a:r>
              <a:rPr lang="en-US" altLang="zh-CN" dirty="0">
                <a:latin typeface="Times New Roman" panose="02020603050405020304" pitchFamily="18" charset="0"/>
              </a:rPr>
              <a:t>Java programming environment</a:t>
            </a:r>
          </a:p>
          <a:p>
            <a:r>
              <a:rPr lang="en-US" altLang="zh-CN" dirty="0">
                <a:latin typeface="Times New Roman" panose="02020603050405020304" pitchFamily="18" charset="0"/>
              </a:rPr>
              <a:t>An executable Java program is executed within the Java virtual machine (JVM). </a:t>
            </a:r>
          </a:p>
          <a:p>
            <a:pPr lvl="1"/>
            <a:r>
              <a:rPr lang="en-US" altLang="zh-CN" dirty="0">
                <a:latin typeface="Times New Roman" panose="02020603050405020304" pitchFamily="18" charset="0"/>
              </a:rPr>
              <a:t>The JVM executes as a process</a:t>
            </a:r>
          </a:p>
          <a:p>
            <a:pPr lvl="2"/>
            <a:r>
              <a:rPr lang="en-US" altLang="zh-CN" sz="2400" dirty="0"/>
              <a:t>interprets the loaded Java code</a:t>
            </a:r>
          </a:p>
          <a:p>
            <a:pPr lvl="2"/>
            <a:r>
              <a:rPr lang="en-US" altLang="zh-CN" sz="2400" dirty="0"/>
              <a:t>takes actions (via native machine </a:t>
            </a:r>
            <a:br>
              <a:rPr lang="en-US" altLang="zh-CN" sz="2400" dirty="0"/>
            </a:br>
            <a:r>
              <a:rPr lang="en-US" altLang="zh-CN" sz="2400" dirty="0"/>
              <a:t>instructions) on behalf of that code.</a:t>
            </a:r>
          </a:p>
          <a:p>
            <a:r>
              <a:rPr lang="en-US" altLang="zh-CN" dirty="0">
                <a:latin typeface="Times New Roman" panose="02020603050405020304" pitchFamily="18" charset="0"/>
              </a:rPr>
              <a:t>E.g.   java Program</a:t>
            </a:r>
          </a:p>
          <a:p>
            <a:pPr lvl="1"/>
            <a:r>
              <a:rPr lang="en-US" altLang="zh-CN" dirty="0">
                <a:latin typeface="Times New Roman" panose="02020603050405020304" pitchFamily="18" charset="0"/>
              </a:rPr>
              <a:t>command </a:t>
            </a:r>
            <a:r>
              <a:rPr lang="en-US" altLang="zh-CN" dirty="0">
                <a:solidFill>
                  <a:srgbClr val="0000FF"/>
                </a:solidFill>
                <a:latin typeface="Times New Roman" panose="02020603050405020304" pitchFamily="18" charset="0"/>
              </a:rPr>
              <a:t>java</a:t>
            </a:r>
            <a:r>
              <a:rPr lang="en-US" altLang="zh-CN" dirty="0">
                <a:latin typeface="Times New Roman" panose="02020603050405020304" pitchFamily="18" charset="0"/>
              </a:rPr>
              <a:t> runs the JVM as an ordinary process.</a:t>
            </a:r>
          </a:p>
          <a:p>
            <a:pPr lvl="1"/>
            <a:r>
              <a:rPr lang="en-US" altLang="zh-CN" dirty="0">
                <a:latin typeface="Times New Roman" panose="02020603050405020304" pitchFamily="18" charset="0"/>
              </a:rPr>
              <a:t>JVM executes the Java program.</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a:t>
            </a:fld>
            <a:endParaRPr lang="en-US" altLang="zh-CN"/>
          </a:p>
        </p:txBody>
      </p:sp>
      <p:pic>
        <p:nvPicPr>
          <p:cNvPr id="5" name="Picture 3">
            <a:extLst>
              <a:ext uri="{FF2B5EF4-FFF2-40B4-BE49-F238E27FC236}">
                <a16:creationId xmlns:a16="http://schemas.microsoft.com/office/drawing/2014/main" id="{7443378E-E019-60DB-A5CE-C18C1DE08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5" t="18935" r="395" b="18935"/>
          <a:stretch>
            <a:fillRect/>
          </a:stretch>
        </p:blipFill>
        <p:spPr bwMode="auto">
          <a:xfrm>
            <a:off x="6583417" y="2618910"/>
            <a:ext cx="5273223" cy="238526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5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500"/>
                                        <p:tgtEl>
                                          <p:spTgt spid="3">
                                            <p:txEl>
                                              <p:pRg st="7" end="7"/>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Marshalling Parameters</a:t>
            </a:r>
            <a:endParaRPr lang="zh-CN" altLang="en-US" dirty="0"/>
          </a:p>
        </p:txBody>
      </p:sp>
      <p:sp>
        <p:nvSpPr>
          <p:cNvPr id="3" name="内容占位符 2"/>
          <p:cNvSpPr>
            <a:spLocks noGrp="1"/>
          </p:cNvSpPr>
          <p:nvPr>
            <p:ph idx="1"/>
          </p:nvPr>
        </p:nvSpPr>
        <p:spPr/>
        <p:txBody>
          <a:bodyPr>
            <a:normAutofit/>
          </a:bodyPr>
          <a:lstStyle/>
          <a:p>
            <a:pPr>
              <a:spcBef>
                <a:spcPts val="0"/>
              </a:spcBef>
            </a:pPr>
            <a:r>
              <a:rPr lang="en-US" altLang="zh-CN" dirty="0"/>
              <a:t>RMI implements the remote object using </a:t>
            </a:r>
            <a:r>
              <a:rPr lang="en-US" altLang="zh-CN" dirty="0">
                <a:solidFill>
                  <a:srgbClr val="0000FF"/>
                </a:solidFill>
              </a:rPr>
              <a:t>stubs and skeletons, </a:t>
            </a:r>
            <a:r>
              <a:rPr lang="en-US" altLang="zh-CN" dirty="0"/>
              <a:t>so remote methods are transparent to both the client and the server.</a:t>
            </a:r>
          </a:p>
          <a:p>
            <a:pPr lvl="1">
              <a:spcBef>
                <a:spcPts val="0"/>
              </a:spcBef>
            </a:pPr>
            <a:r>
              <a:rPr lang="en-US" altLang="zh-CN" dirty="0"/>
              <a:t>A </a:t>
            </a:r>
            <a:r>
              <a:rPr lang="en-US" altLang="zh-CN" dirty="0">
                <a:solidFill>
                  <a:srgbClr val="0000FF"/>
                </a:solidFill>
              </a:rPr>
              <a:t>stub</a:t>
            </a:r>
            <a:r>
              <a:rPr lang="en-US" altLang="zh-CN" dirty="0"/>
              <a:t> is a proxy for the remote object, resides with the client.</a:t>
            </a:r>
          </a:p>
          <a:p>
            <a:pPr lvl="1">
              <a:spcBef>
                <a:spcPts val="0"/>
              </a:spcBef>
            </a:pPr>
            <a:r>
              <a:rPr lang="en-US" altLang="zh-CN" dirty="0"/>
              <a:t>The </a:t>
            </a:r>
            <a:r>
              <a:rPr lang="en-US" altLang="zh-CN" dirty="0">
                <a:solidFill>
                  <a:srgbClr val="0000FF"/>
                </a:solidFill>
              </a:rPr>
              <a:t>skeleton</a:t>
            </a:r>
            <a:r>
              <a:rPr lang="en-US" altLang="zh-CN" dirty="0"/>
              <a:t> is responsible for </a:t>
            </a:r>
            <a:r>
              <a:rPr lang="en-US" altLang="zh-CN" dirty="0" err="1"/>
              <a:t>unmarshalling</a:t>
            </a:r>
            <a:r>
              <a:rPr lang="en-US" altLang="zh-CN" dirty="0"/>
              <a:t> the parameters and invoking the desired method on the server.</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60</a:t>
            </a:fld>
            <a:endParaRPr lang="en-US" altLang="zh-CN"/>
          </a:p>
        </p:txBody>
      </p:sp>
      <p:pic>
        <p:nvPicPr>
          <p:cNvPr id="273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980" y="3184173"/>
            <a:ext cx="6502040" cy="3269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动作按钮: 结束 13">
            <a:hlinkClick r:id="" action="ppaction://noaction" highlightClick="1"/>
            <a:extLst>
              <a:ext uri="{FF2B5EF4-FFF2-40B4-BE49-F238E27FC236}">
                <a16:creationId xmlns:a16="http://schemas.microsoft.com/office/drawing/2014/main" id="{6EA066D2-058C-B5B0-A97C-D08C6B4D9B23}"/>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3633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3411"/>
                                        </p:tgtEl>
                                        <p:attrNameLst>
                                          <p:attrName>style.visibility</p:attrName>
                                        </p:attrNameLst>
                                      </p:cBhvr>
                                      <p:to>
                                        <p:strVal val="visible"/>
                                      </p:to>
                                    </p:set>
                                    <p:animEffect transition="in" filter="wipe(left)">
                                      <p:cBhvr>
                                        <p:cTn id="18" dur="500"/>
                                        <p:tgtEl>
                                          <p:spTgt spid="2734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3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ou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0734C9B-2D99-E94B-49BC-120BA02EF73F}"/>
              </a:ext>
            </a:extLst>
          </p:cNvPr>
          <p:cNvSpPr>
            <a:spLocks noGrp="1"/>
          </p:cNvSpPr>
          <p:nvPr>
            <p:ph type="title"/>
          </p:nvPr>
        </p:nvSpPr>
        <p:spPr/>
        <p:txBody>
          <a:bodyPr/>
          <a:lstStyle/>
          <a:p>
            <a:r>
              <a:rPr lang="en-US" altLang="zh-CN" dirty="0"/>
              <a:t>pipes</a:t>
            </a:r>
            <a:endParaRPr lang="zh-CN" altLang="en-US" dirty="0"/>
          </a:p>
        </p:txBody>
      </p:sp>
      <p:sp>
        <p:nvSpPr>
          <p:cNvPr id="6" name="内容占位符 5">
            <a:extLst>
              <a:ext uri="{FF2B5EF4-FFF2-40B4-BE49-F238E27FC236}">
                <a16:creationId xmlns:a16="http://schemas.microsoft.com/office/drawing/2014/main" id="{6328484E-5609-2CC7-ECC0-EFDFED74A38B}"/>
              </a:ext>
            </a:extLst>
          </p:cNvPr>
          <p:cNvSpPr>
            <a:spLocks noGrp="1"/>
          </p:cNvSpPr>
          <p:nvPr>
            <p:ph idx="1"/>
          </p:nvPr>
        </p:nvSpPr>
        <p:spPr/>
        <p:txBody>
          <a:bodyPr/>
          <a:lstStyle/>
          <a:p>
            <a:r>
              <a:rPr lang="en-US" altLang="en-US" dirty="0"/>
              <a:t>Ordinary Pipes</a:t>
            </a:r>
          </a:p>
          <a:p>
            <a:r>
              <a:rPr lang="en-US" altLang="en-US" dirty="0"/>
              <a:t>Named Pipes</a:t>
            </a:r>
          </a:p>
          <a:p>
            <a:endParaRPr lang="zh-CN" altLang="en-US" dirty="0"/>
          </a:p>
        </p:txBody>
      </p:sp>
      <p:sp>
        <p:nvSpPr>
          <p:cNvPr id="4" name="灯片编号占位符 3">
            <a:extLst>
              <a:ext uri="{FF2B5EF4-FFF2-40B4-BE49-F238E27FC236}">
                <a16:creationId xmlns:a16="http://schemas.microsoft.com/office/drawing/2014/main" id="{2C8EAAA5-5F6B-D760-3734-792F7A5DADCE}"/>
              </a:ext>
            </a:extLst>
          </p:cNvPr>
          <p:cNvSpPr>
            <a:spLocks noGrp="1"/>
          </p:cNvSpPr>
          <p:nvPr>
            <p:ph type="sldNum" sz="quarter" idx="10"/>
          </p:nvPr>
        </p:nvSpPr>
        <p:spPr/>
        <p:txBody>
          <a:bodyPr/>
          <a:lstStyle/>
          <a:p>
            <a:fld id="{E66D2CC7-F4CF-4117-A897-807AC786776F}" type="slidenum">
              <a:rPr lang="en-US" altLang="zh-CN" smtClean="0"/>
              <a:pPr/>
              <a:t>61</a:t>
            </a:fld>
            <a:endParaRPr lang="en-US" altLang="zh-CN"/>
          </a:p>
        </p:txBody>
      </p:sp>
    </p:spTree>
    <p:extLst>
      <p:ext uri="{BB962C8B-B14F-4D97-AF65-F5344CB8AC3E}">
        <p14:creationId xmlns:p14="http://schemas.microsoft.com/office/powerpoint/2010/main" val="879896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Pipes</a:t>
            </a:r>
            <a:endParaRPr lang="zh-CN" altLang="en-US" dirty="0"/>
          </a:p>
        </p:txBody>
      </p:sp>
      <p:sp>
        <p:nvSpPr>
          <p:cNvPr id="3" name="内容占位符 2"/>
          <p:cNvSpPr>
            <a:spLocks noGrp="1"/>
          </p:cNvSpPr>
          <p:nvPr>
            <p:ph idx="1"/>
          </p:nvPr>
        </p:nvSpPr>
        <p:spPr/>
        <p:txBody>
          <a:bodyPr>
            <a:normAutofit/>
          </a:bodyPr>
          <a:lstStyle/>
          <a:p>
            <a:pPr>
              <a:spcBef>
                <a:spcPts val="0"/>
              </a:spcBef>
            </a:pPr>
            <a:r>
              <a:rPr lang="en-US" altLang="en-US" dirty="0"/>
              <a:t>Acts as a conduit allowing two processes to communicate.</a:t>
            </a:r>
          </a:p>
          <a:p>
            <a:pPr>
              <a:spcBef>
                <a:spcPts val="0"/>
              </a:spcBef>
            </a:pPr>
            <a:r>
              <a:rPr lang="en-US" altLang="en-US" dirty="0"/>
              <a:t>Issues must be considered:</a:t>
            </a:r>
          </a:p>
          <a:p>
            <a:pPr lvl="1">
              <a:spcBef>
                <a:spcPts val="0"/>
              </a:spcBef>
            </a:pPr>
            <a:r>
              <a:rPr lang="en-US" altLang="en-US" dirty="0"/>
              <a:t>unidirectional or bidirectional?</a:t>
            </a:r>
          </a:p>
          <a:p>
            <a:pPr lvl="1">
              <a:spcBef>
                <a:spcPts val="0"/>
              </a:spcBef>
            </a:pPr>
            <a:r>
              <a:rPr lang="en-US" altLang="en-US" dirty="0"/>
              <a:t>If two-way communication, is it half or full-duplex?</a:t>
            </a:r>
          </a:p>
          <a:p>
            <a:pPr lvl="1">
              <a:spcBef>
                <a:spcPts val="0"/>
              </a:spcBef>
            </a:pPr>
            <a:r>
              <a:rPr lang="en-US" altLang="en-US" dirty="0"/>
              <a:t>Must a relationship (i.e., </a:t>
            </a:r>
            <a:r>
              <a:rPr lang="en-US" altLang="en-US" i="1" dirty="0"/>
              <a:t>parent-child</a:t>
            </a:r>
            <a:r>
              <a:rPr lang="en-US" altLang="en-US" dirty="0"/>
              <a:t>) exist between the communicating processes?</a:t>
            </a:r>
          </a:p>
          <a:p>
            <a:pPr lvl="1">
              <a:spcBef>
                <a:spcPts val="0"/>
              </a:spcBef>
            </a:pPr>
            <a:r>
              <a:rPr lang="en-US" altLang="en-US" dirty="0"/>
              <a:t>Can the pipes be used over a network?</a:t>
            </a:r>
          </a:p>
          <a:p>
            <a:pPr>
              <a:spcBef>
                <a:spcPts val="0"/>
              </a:spcBef>
            </a:pPr>
            <a:r>
              <a:rPr lang="en-US" altLang="en-US" dirty="0">
                <a:solidFill>
                  <a:srgbClr val="0000FF"/>
                </a:solidFill>
              </a:rPr>
              <a:t>Ordinary pipes </a:t>
            </a:r>
            <a:r>
              <a:rPr lang="en-US" altLang="en-US" dirty="0"/>
              <a:t>– cannot be accessed  from outside the process that created it. </a:t>
            </a:r>
          </a:p>
          <a:p>
            <a:pPr lvl="1">
              <a:spcBef>
                <a:spcPts val="0"/>
              </a:spcBef>
            </a:pPr>
            <a:r>
              <a:rPr lang="en-US" altLang="en-US" dirty="0"/>
              <a:t>Typically, a parent process creates a pipe and uses it to communicate with a child process that it created. </a:t>
            </a:r>
          </a:p>
          <a:p>
            <a:pPr>
              <a:spcBef>
                <a:spcPts val="0"/>
              </a:spcBef>
            </a:pPr>
            <a:r>
              <a:rPr lang="en-US" altLang="en-US" dirty="0">
                <a:solidFill>
                  <a:srgbClr val="0000FF"/>
                </a:solidFill>
              </a:rPr>
              <a:t>Named pipes </a:t>
            </a:r>
            <a:r>
              <a:rPr lang="en-US" altLang="en-US" dirty="0"/>
              <a:t>– can be accessed without a parent-child relationship.</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62</a:t>
            </a:fld>
            <a:endParaRPr lang="en-US" altLang="zh-CN"/>
          </a:p>
        </p:txBody>
      </p:sp>
    </p:spTree>
    <p:extLst>
      <p:ext uri="{BB962C8B-B14F-4D97-AF65-F5344CB8AC3E}">
        <p14:creationId xmlns:p14="http://schemas.microsoft.com/office/powerpoint/2010/main" val="201013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en-US" dirty="0"/>
              <a:t>Ordinary Pipes</a:t>
            </a:r>
            <a:endParaRPr lang="zh-CN" altLang="en-US" dirty="0"/>
          </a:p>
        </p:txBody>
      </p:sp>
      <p:sp>
        <p:nvSpPr>
          <p:cNvPr id="3" name="内容占位符 2"/>
          <p:cNvSpPr>
            <a:spLocks noGrp="1"/>
          </p:cNvSpPr>
          <p:nvPr>
            <p:ph idx="1"/>
          </p:nvPr>
        </p:nvSpPr>
        <p:spPr/>
        <p:txBody>
          <a:bodyPr>
            <a:normAutofit/>
          </a:bodyPr>
          <a:lstStyle/>
          <a:p>
            <a:pPr>
              <a:spcBef>
                <a:spcPts val="300"/>
              </a:spcBef>
            </a:pPr>
            <a:r>
              <a:rPr lang="en-US" altLang="zh-CN" dirty="0"/>
              <a:t>allow communication in standard producer-consumer style.</a:t>
            </a:r>
          </a:p>
          <a:p>
            <a:pPr lvl="1">
              <a:spcBef>
                <a:spcPts val="300"/>
              </a:spcBef>
            </a:pPr>
            <a:r>
              <a:rPr lang="en-US" altLang="zh-CN" dirty="0"/>
              <a:t>Producer writes to one end (the </a:t>
            </a:r>
            <a:r>
              <a:rPr lang="en-US" altLang="zh-CN" dirty="0">
                <a:solidFill>
                  <a:srgbClr val="0000FF"/>
                </a:solidFill>
              </a:rPr>
              <a:t>write-end ) </a:t>
            </a:r>
            <a:r>
              <a:rPr lang="en-US" altLang="zh-CN" dirty="0"/>
              <a:t>of the pipe.</a:t>
            </a:r>
          </a:p>
          <a:p>
            <a:pPr lvl="1">
              <a:spcBef>
                <a:spcPts val="300"/>
              </a:spcBef>
            </a:pPr>
            <a:r>
              <a:rPr lang="en-US" altLang="zh-CN" dirty="0"/>
              <a:t>Consumer reads from the other end (the </a:t>
            </a:r>
            <a:r>
              <a:rPr lang="en-US" altLang="zh-CN" dirty="0">
                <a:solidFill>
                  <a:srgbClr val="0000FF"/>
                </a:solidFill>
              </a:rPr>
              <a:t>read-end</a:t>
            </a:r>
            <a:r>
              <a:rPr lang="en-US" altLang="zh-CN" i="1" dirty="0"/>
              <a:t> )</a:t>
            </a:r>
            <a:r>
              <a:rPr lang="en-US" altLang="zh-CN" dirty="0"/>
              <a:t>of the pipe.</a:t>
            </a:r>
          </a:p>
          <a:p>
            <a:pPr>
              <a:spcBef>
                <a:spcPts val="300"/>
              </a:spcBef>
            </a:pPr>
            <a:r>
              <a:rPr lang="en-US" altLang="zh-CN" dirty="0"/>
              <a:t>Ordinary pipes are unidirectional.</a:t>
            </a:r>
          </a:p>
          <a:p>
            <a:pPr>
              <a:spcBef>
                <a:spcPts val="300"/>
              </a:spcBef>
            </a:pPr>
            <a:r>
              <a:rPr lang="en-US" altLang="zh-CN" dirty="0"/>
              <a:t>Require parent-child relationship between processes.</a:t>
            </a:r>
          </a:p>
          <a:p>
            <a:pPr lvl="1">
              <a:spcBef>
                <a:spcPts val="300"/>
              </a:spcBef>
            </a:pPr>
            <a:endParaRPr lang="en-US" altLang="zh-CN" dirty="0"/>
          </a:p>
          <a:p>
            <a:pPr lvl="1">
              <a:spcBef>
                <a:spcPts val="300"/>
              </a:spcBef>
            </a:pPr>
            <a:endParaRPr lang="en-US" altLang="zh-CN" dirty="0"/>
          </a:p>
          <a:p>
            <a:pPr lvl="1">
              <a:spcBef>
                <a:spcPts val="300"/>
              </a:spcBef>
            </a:pPr>
            <a:endParaRPr lang="en-US" altLang="zh-CN" dirty="0"/>
          </a:p>
          <a:p>
            <a:pPr lvl="1">
              <a:spcBef>
                <a:spcPts val="300"/>
              </a:spcBef>
            </a:pPr>
            <a:endParaRPr lang="en-US" altLang="zh-CN" dirty="0"/>
          </a:p>
          <a:p>
            <a:pPr lvl="1">
              <a:spcBef>
                <a:spcPts val="300"/>
              </a:spcBef>
            </a:pPr>
            <a:endParaRPr lang="en-US" altLang="zh-CN" dirty="0"/>
          </a:p>
          <a:p>
            <a:pPr lvl="1">
              <a:spcBef>
                <a:spcPts val="300"/>
              </a:spcBef>
            </a:pPr>
            <a:endParaRPr lang="en-US" altLang="zh-CN" dirty="0"/>
          </a:p>
          <a:p>
            <a:pPr>
              <a:spcBef>
                <a:spcPts val="300"/>
              </a:spcBef>
            </a:pPr>
            <a:r>
              <a:rPr lang="en-US" altLang="zh-CN" dirty="0"/>
              <a:t>Windows calls these </a:t>
            </a:r>
            <a:r>
              <a:rPr lang="en-US" altLang="zh-CN" dirty="0">
                <a:solidFill>
                  <a:srgbClr val="0000FF"/>
                </a:solidFill>
              </a:rPr>
              <a:t>anonymous pipes.</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63</a:t>
            </a:fld>
            <a:endParaRPr lang="en-US" altLang="zh-C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5619" y="3462246"/>
            <a:ext cx="6983599" cy="212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5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wipe(left)">
                                      <p:cBhvr>
                                        <p:cTn id="3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15">
            <a:extLst>
              <a:ext uri="{FF2B5EF4-FFF2-40B4-BE49-F238E27FC236}">
                <a16:creationId xmlns:a16="http://schemas.microsoft.com/office/drawing/2014/main" id="{C63D9AF5-2551-554F-E520-39580C97DD74}"/>
              </a:ext>
            </a:extLst>
          </p:cNvPr>
          <p:cNvPicPr>
            <a:picLocks noGrp="1" noChangeAspect="1"/>
          </p:cNvPicPr>
          <p:nvPr>
            <p:ph idx="1"/>
          </p:nvPr>
        </p:nvPicPr>
        <p:blipFill>
          <a:blip r:embed="rId2"/>
          <a:stretch>
            <a:fillRect/>
          </a:stretch>
        </p:blipFill>
        <p:spPr>
          <a:xfrm>
            <a:off x="390600" y="108000"/>
            <a:ext cx="11577258" cy="6515050"/>
          </a:xfrm>
        </p:spPr>
      </p:pic>
      <p:sp>
        <p:nvSpPr>
          <p:cNvPr id="2" name="标题 1"/>
          <p:cNvSpPr>
            <a:spLocks noGrp="1"/>
          </p:cNvSpPr>
          <p:nvPr>
            <p:ph type="title"/>
          </p:nvPr>
        </p:nvSpPr>
        <p:spPr>
          <a:xfrm>
            <a:off x="360000" y="108000"/>
            <a:ext cx="4925910" cy="720000"/>
          </a:xfrm>
          <a:solidFill>
            <a:srgbClr val="002060"/>
          </a:solidFill>
        </p:spPr>
        <p:txBody>
          <a:bodyPr/>
          <a:lstStyle/>
          <a:p>
            <a:r>
              <a:rPr lang="en-US" altLang="zh-CN" sz="2800" dirty="0"/>
              <a:t>Ordinary pipe in UNIX</a:t>
            </a:r>
            <a:endParaRPr lang="zh-CN" altLang="en-US" sz="2800"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64</a:t>
            </a:fld>
            <a:endParaRPr lang="en-US" altLang="zh-CN" dirty="0"/>
          </a:p>
        </p:txBody>
      </p:sp>
    </p:spTree>
    <p:extLst>
      <p:ext uri="{BB962C8B-B14F-4D97-AF65-F5344CB8AC3E}">
        <p14:creationId xmlns:p14="http://schemas.microsoft.com/office/powerpoint/2010/main" val="339425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Windows anonymous pipe</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65</a:t>
            </a:fld>
            <a:endParaRPr lang="en-US" altLang="zh-CN"/>
          </a:p>
        </p:txBody>
      </p:sp>
      <p:pic>
        <p:nvPicPr>
          <p:cNvPr id="8" name="内容占位符 7">
            <a:extLst>
              <a:ext uri="{FF2B5EF4-FFF2-40B4-BE49-F238E27FC236}">
                <a16:creationId xmlns:a16="http://schemas.microsoft.com/office/drawing/2014/main" id="{0072CBD8-7D26-628B-193C-B78AC085281F}"/>
              </a:ext>
            </a:extLst>
          </p:cNvPr>
          <p:cNvPicPr>
            <a:picLocks noGrp="1" noChangeAspect="1"/>
          </p:cNvPicPr>
          <p:nvPr>
            <p:ph idx="1"/>
          </p:nvPr>
        </p:nvPicPr>
        <p:blipFill>
          <a:blip r:embed="rId2"/>
          <a:stretch>
            <a:fillRect/>
          </a:stretch>
        </p:blipFill>
        <p:spPr>
          <a:xfrm>
            <a:off x="425373" y="1042988"/>
            <a:ext cx="10228461" cy="5364000"/>
          </a:xfrm>
        </p:spPr>
      </p:pic>
    </p:spTree>
    <p:extLst>
      <p:ext uri="{BB962C8B-B14F-4D97-AF65-F5344CB8AC3E}">
        <p14:creationId xmlns:p14="http://schemas.microsoft.com/office/powerpoint/2010/main" val="1084426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Windows anonymous pipe</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66</a:t>
            </a:fld>
            <a:endParaRPr lang="en-US" altLang="zh-CN"/>
          </a:p>
        </p:txBody>
      </p:sp>
      <p:pic>
        <p:nvPicPr>
          <p:cNvPr id="7" name="内容占位符 6">
            <a:extLst>
              <a:ext uri="{FF2B5EF4-FFF2-40B4-BE49-F238E27FC236}">
                <a16:creationId xmlns:a16="http://schemas.microsoft.com/office/drawing/2014/main" id="{461D1100-3381-535A-B396-FEE2C3BB0ECF}"/>
              </a:ext>
            </a:extLst>
          </p:cNvPr>
          <p:cNvPicPr>
            <a:picLocks noGrp="1" noChangeAspect="1"/>
          </p:cNvPicPr>
          <p:nvPr>
            <p:ph idx="1"/>
          </p:nvPr>
        </p:nvPicPr>
        <p:blipFill>
          <a:blip r:embed="rId2"/>
          <a:stretch>
            <a:fillRect/>
          </a:stretch>
        </p:blipFill>
        <p:spPr>
          <a:xfrm>
            <a:off x="484197" y="1042988"/>
            <a:ext cx="10067434" cy="4968000"/>
          </a:xfrm>
        </p:spPr>
      </p:pic>
    </p:spTree>
    <p:extLst>
      <p:ext uri="{BB962C8B-B14F-4D97-AF65-F5344CB8AC3E}">
        <p14:creationId xmlns:p14="http://schemas.microsoft.com/office/powerpoint/2010/main" val="2277115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solidFill>
            <a:srgbClr val="002060"/>
          </a:solidFill>
        </p:spPr>
        <p:txBody>
          <a:bodyPr/>
          <a:lstStyle/>
          <a:p>
            <a:r>
              <a:rPr lang="en-US" altLang="zh-CN" dirty="0"/>
              <a:t>Windows anonymous pipe</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67</a:t>
            </a:fld>
            <a:endParaRPr lang="en-US" altLang="zh-CN"/>
          </a:p>
        </p:txBody>
      </p:sp>
      <p:pic>
        <p:nvPicPr>
          <p:cNvPr id="7" name="内容占位符 6">
            <a:extLst>
              <a:ext uri="{FF2B5EF4-FFF2-40B4-BE49-F238E27FC236}">
                <a16:creationId xmlns:a16="http://schemas.microsoft.com/office/drawing/2014/main" id="{E49E03A6-67E8-020A-3872-3589CBD9E32E}"/>
              </a:ext>
            </a:extLst>
          </p:cNvPr>
          <p:cNvPicPr>
            <a:picLocks noGrp="1" noChangeAspect="1"/>
          </p:cNvPicPr>
          <p:nvPr>
            <p:ph idx="1"/>
          </p:nvPr>
        </p:nvPicPr>
        <p:blipFill>
          <a:blip r:embed="rId2"/>
          <a:stretch>
            <a:fillRect/>
          </a:stretch>
        </p:blipFill>
        <p:spPr>
          <a:xfrm>
            <a:off x="425370" y="1042988"/>
            <a:ext cx="9946844" cy="5580062"/>
          </a:xfrm>
        </p:spPr>
      </p:pic>
    </p:spTree>
    <p:extLst>
      <p:ext uri="{BB962C8B-B14F-4D97-AF65-F5344CB8AC3E}">
        <p14:creationId xmlns:p14="http://schemas.microsoft.com/office/powerpoint/2010/main" val="3403597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Windows anonymous pipe</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68</a:t>
            </a:fld>
            <a:endParaRPr lang="en-US" altLang="zh-CN"/>
          </a:p>
        </p:txBody>
      </p:sp>
      <p:pic>
        <p:nvPicPr>
          <p:cNvPr id="7" name="内容占位符 6">
            <a:extLst>
              <a:ext uri="{FF2B5EF4-FFF2-40B4-BE49-F238E27FC236}">
                <a16:creationId xmlns:a16="http://schemas.microsoft.com/office/drawing/2014/main" id="{ADBD8E13-0D79-2679-733F-565401835231}"/>
              </a:ext>
            </a:extLst>
          </p:cNvPr>
          <p:cNvPicPr>
            <a:picLocks noGrp="1" noChangeAspect="1"/>
          </p:cNvPicPr>
          <p:nvPr>
            <p:ph idx="1"/>
          </p:nvPr>
        </p:nvPicPr>
        <p:blipFill>
          <a:blip r:embed="rId2"/>
          <a:stretch>
            <a:fillRect/>
          </a:stretch>
        </p:blipFill>
        <p:spPr>
          <a:xfrm>
            <a:off x="360363" y="1187863"/>
            <a:ext cx="11555412" cy="5290311"/>
          </a:xfrm>
        </p:spPr>
      </p:pic>
    </p:spTree>
    <p:extLst>
      <p:ext uri="{BB962C8B-B14F-4D97-AF65-F5344CB8AC3E}">
        <p14:creationId xmlns:p14="http://schemas.microsoft.com/office/powerpoint/2010/main" val="3785583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en-US" dirty="0"/>
              <a:t>Named Pipes</a:t>
            </a:r>
            <a:endParaRPr lang="zh-CN" altLang="en-US" dirty="0"/>
          </a:p>
        </p:txBody>
      </p:sp>
      <p:sp>
        <p:nvSpPr>
          <p:cNvPr id="3" name="内容占位符 2"/>
          <p:cNvSpPr>
            <a:spLocks noGrp="1"/>
          </p:cNvSpPr>
          <p:nvPr>
            <p:ph idx="1"/>
          </p:nvPr>
        </p:nvSpPr>
        <p:spPr/>
        <p:txBody>
          <a:bodyPr/>
          <a:lstStyle/>
          <a:p>
            <a:r>
              <a:rPr lang="en-US" altLang="en-US" dirty="0"/>
              <a:t>Named Pipes are more powerful than ordinary pipes.</a:t>
            </a:r>
          </a:p>
          <a:p>
            <a:r>
              <a:rPr lang="en-US" altLang="en-US" dirty="0"/>
              <a:t>Communication is bidirectional.</a:t>
            </a:r>
          </a:p>
          <a:p>
            <a:r>
              <a:rPr lang="en-US" altLang="en-US" dirty="0"/>
              <a:t>No parent-child relationship is necessary between the communicating processes.</a:t>
            </a:r>
          </a:p>
          <a:p>
            <a:r>
              <a:rPr lang="en-US" altLang="en-US" dirty="0"/>
              <a:t>Several processes can use the named pipe for communication.</a:t>
            </a:r>
          </a:p>
          <a:p>
            <a:r>
              <a:rPr lang="en-US" altLang="zh-CN" dirty="0"/>
              <a:t>named pipes continue to exist after communicating processes have finished.</a:t>
            </a:r>
            <a:endParaRPr lang="en-US" altLang="en-US" dirty="0"/>
          </a:p>
          <a:p>
            <a:r>
              <a:rPr lang="en-US" altLang="en-US" dirty="0"/>
              <a:t>Provided on both UNIX and Windows systems.</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69</a:t>
            </a:fld>
            <a:endParaRPr lang="en-US" altLang="zh-CN"/>
          </a:p>
        </p:txBody>
      </p:sp>
    </p:spTree>
    <p:extLst>
      <p:ext uri="{BB962C8B-B14F-4D97-AF65-F5344CB8AC3E}">
        <p14:creationId xmlns:p14="http://schemas.microsoft.com/office/powerpoint/2010/main" val="142206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Process State</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As a process executes, it changes </a:t>
            </a:r>
            <a:r>
              <a:rPr lang="en-US" altLang="zh-CN" i="1" dirty="0">
                <a:solidFill>
                  <a:srgbClr val="0000FF"/>
                </a:solidFill>
                <a:latin typeface="Times New Roman" panose="02020603050405020304" pitchFamily="18" charset="0"/>
              </a:rPr>
              <a:t>state</a:t>
            </a:r>
            <a:r>
              <a:rPr lang="en-US" altLang="zh-CN" i="1" dirty="0">
                <a:latin typeface="Times New Roman" panose="02020603050405020304" pitchFamily="18" charset="0"/>
              </a:rPr>
              <a:t>.</a:t>
            </a:r>
          </a:p>
          <a:p>
            <a:r>
              <a:rPr lang="en-US" altLang="zh-CN" dirty="0">
                <a:latin typeface="Times New Roman" panose="02020603050405020304" pitchFamily="18" charset="0"/>
              </a:rPr>
              <a:t>A process may be in one of the following states:</a:t>
            </a:r>
          </a:p>
          <a:p>
            <a:pPr lvl="1"/>
            <a:r>
              <a:rPr lang="en-US" altLang="zh-CN" dirty="0">
                <a:solidFill>
                  <a:srgbClr val="0000FF"/>
                </a:solidFill>
                <a:latin typeface="Times New Roman" panose="02020603050405020304" pitchFamily="18" charset="0"/>
              </a:rPr>
              <a:t>new</a:t>
            </a:r>
            <a:r>
              <a:rPr lang="en-US" altLang="zh-CN" dirty="0">
                <a:latin typeface="Times New Roman" panose="02020603050405020304" pitchFamily="18" charset="0"/>
              </a:rPr>
              <a:t>:  The process is being created.</a:t>
            </a:r>
          </a:p>
          <a:p>
            <a:pPr lvl="1"/>
            <a:r>
              <a:rPr lang="en-US" altLang="zh-CN" dirty="0">
                <a:solidFill>
                  <a:srgbClr val="0000FF"/>
                </a:solidFill>
                <a:latin typeface="Times New Roman" panose="02020603050405020304" pitchFamily="18" charset="0"/>
              </a:rPr>
              <a:t>running</a:t>
            </a:r>
            <a:r>
              <a:rPr lang="en-US" altLang="zh-CN" dirty="0">
                <a:latin typeface="Times New Roman" panose="02020603050405020304" pitchFamily="18" charset="0"/>
              </a:rPr>
              <a:t>:  Instructions are being executed.</a:t>
            </a:r>
          </a:p>
          <a:p>
            <a:pPr lvl="1"/>
            <a:r>
              <a:rPr lang="en-US" altLang="zh-CN" dirty="0">
                <a:solidFill>
                  <a:srgbClr val="0000FF"/>
                </a:solidFill>
                <a:latin typeface="Times New Roman" panose="02020603050405020304" pitchFamily="18" charset="0"/>
              </a:rPr>
              <a:t>waiting</a:t>
            </a:r>
            <a:r>
              <a:rPr lang="en-US" altLang="zh-CN" dirty="0">
                <a:latin typeface="Times New Roman" panose="02020603050405020304" pitchFamily="18" charset="0"/>
              </a:rPr>
              <a:t>:  The process is waiting for some event to occur.</a:t>
            </a:r>
          </a:p>
          <a:p>
            <a:pPr lvl="1"/>
            <a:r>
              <a:rPr lang="en-US" altLang="zh-CN" dirty="0">
                <a:solidFill>
                  <a:srgbClr val="0000FF"/>
                </a:solidFill>
                <a:latin typeface="Times New Roman" panose="02020603050405020304" pitchFamily="18" charset="0"/>
              </a:rPr>
              <a:t>ready</a:t>
            </a:r>
            <a:r>
              <a:rPr lang="en-US" altLang="zh-CN" dirty="0">
                <a:latin typeface="Times New Roman" panose="02020603050405020304" pitchFamily="18" charset="0"/>
              </a:rPr>
              <a:t>:  The process is waiting to be assigned to a processor.</a:t>
            </a:r>
          </a:p>
          <a:p>
            <a:pPr lvl="1"/>
            <a:r>
              <a:rPr lang="en-US" altLang="zh-CN" dirty="0">
                <a:solidFill>
                  <a:srgbClr val="0000FF"/>
                </a:solidFill>
                <a:latin typeface="Times New Roman" panose="02020603050405020304" pitchFamily="18" charset="0"/>
              </a:rPr>
              <a:t>terminated</a:t>
            </a:r>
            <a:r>
              <a:rPr lang="en-US" altLang="zh-CN" dirty="0">
                <a:latin typeface="Times New Roman" panose="02020603050405020304" pitchFamily="18" charset="0"/>
              </a:rPr>
              <a:t>:  The process has finished execution.</a:t>
            </a:r>
          </a:p>
          <a:p>
            <a:r>
              <a:rPr lang="en-US" altLang="zh-CN" u="sng" dirty="0">
                <a:solidFill>
                  <a:srgbClr val="0000FF"/>
                </a:solidFill>
                <a:latin typeface="Times New Roman" panose="02020603050405020304" pitchFamily="18" charset="0"/>
              </a:rPr>
              <a:t>Only one process can be running on any processor at any time, </a:t>
            </a:r>
            <a:br>
              <a:rPr lang="en-US" altLang="zh-CN" u="sng" dirty="0">
                <a:solidFill>
                  <a:srgbClr val="0000FF"/>
                </a:solidFill>
                <a:latin typeface="Times New Roman" panose="02020603050405020304" pitchFamily="18" charset="0"/>
              </a:rPr>
            </a:br>
            <a:r>
              <a:rPr lang="en-US" altLang="zh-CN" u="sng" dirty="0">
                <a:latin typeface="Times New Roman" panose="02020603050405020304" pitchFamily="18" charset="0"/>
              </a:rPr>
              <a:t>many processes may be </a:t>
            </a:r>
            <a:r>
              <a:rPr lang="en-US" altLang="zh-CN" i="1" u="sng" dirty="0">
                <a:solidFill>
                  <a:srgbClr val="0000FF"/>
                </a:solidFill>
                <a:latin typeface="Times New Roman" panose="02020603050405020304" pitchFamily="18" charset="0"/>
              </a:rPr>
              <a:t>ready</a:t>
            </a:r>
            <a:r>
              <a:rPr lang="en-US" altLang="zh-CN" u="sng" dirty="0">
                <a:latin typeface="Times New Roman" panose="02020603050405020304" pitchFamily="18" charset="0"/>
              </a:rPr>
              <a:t> and </a:t>
            </a:r>
            <a:r>
              <a:rPr lang="en-US" altLang="zh-CN" i="1" u="sng" dirty="0">
                <a:solidFill>
                  <a:srgbClr val="0000FF"/>
                </a:solidFill>
                <a:latin typeface="Times New Roman" panose="02020603050405020304" pitchFamily="18" charset="0"/>
              </a:rPr>
              <a:t>waiting</a:t>
            </a:r>
            <a:r>
              <a:rPr lang="en-US" altLang="zh-CN" u="sng" dirty="0">
                <a:latin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a:t>
            </a:fld>
            <a:endParaRPr lang="en-US" altLang="zh-CN"/>
          </a:p>
        </p:txBody>
      </p:sp>
      <p:sp>
        <p:nvSpPr>
          <p:cNvPr id="5" name="矩形: 圆角 4">
            <a:extLst>
              <a:ext uri="{FF2B5EF4-FFF2-40B4-BE49-F238E27FC236}">
                <a16:creationId xmlns:a16="http://schemas.microsoft.com/office/drawing/2014/main" id="{A951B7C1-9356-4D49-2A0E-2B0332371132}"/>
              </a:ext>
            </a:extLst>
          </p:cNvPr>
          <p:cNvSpPr/>
          <p:nvPr/>
        </p:nvSpPr>
        <p:spPr bwMode="auto">
          <a:xfrm>
            <a:off x="269990" y="4329100"/>
            <a:ext cx="11676660" cy="900100"/>
          </a:xfrm>
          <a:prstGeom prst="round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0635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en-US" dirty="0"/>
              <a:t>Named Pipes</a:t>
            </a:r>
            <a:endParaRPr lang="zh-CN" altLang="en-US" dirty="0"/>
          </a:p>
        </p:txBody>
      </p:sp>
      <p:sp>
        <p:nvSpPr>
          <p:cNvPr id="3" name="内容占位符 2"/>
          <p:cNvSpPr>
            <a:spLocks noGrp="1"/>
          </p:cNvSpPr>
          <p:nvPr>
            <p:ph idx="1"/>
          </p:nvPr>
        </p:nvSpPr>
        <p:spPr/>
        <p:txBody>
          <a:bodyPr>
            <a:normAutofit/>
          </a:bodyPr>
          <a:lstStyle/>
          <a:p>
            <a:pPr>
              <a:spcBef>
                <a:spcPts val="300"/>
              </a:spcBef>
            </a:pPr>
            <a:r>
              <a:rPr lang="en-US" altLang="zh-CN" dirty="0"/>
              <a:t>Named pipes in UNIX systems referred to as FIFOs</a:t>
            </a:r>
          </a:p>
          <a:p>
            <a:pPr lvl="1">
              <a:spcBef>
                <a:spcPts val="300"/>
              </a:spcBef>
            </a:pPr>
            <a:r>
              <a:rPr lang="en-US" altLang="zh-CN" dirty="0"/>
              <a:t>Once created, they appear as typical files in the file system.</a:t>
            </a:r>
          </a:p>
          <a:p>
            <a:pPr lvl="1">
              <a:spcBef>
                <a:spcPts val="300"/>
              </a:spcBef>
            </a:pPr>
            <a:r>
              <a:rPr lang="en-US" altLang="zh-CN" dirty="0"/>
              <a:t>System calls</a:t>
            </a:r>
          </a:p>
          <a:p>
            <a:pPr lvl="2">
              <a:spcBef>
                <a:spcPts val="300"/>
              </a:spcBef>
            </a:pPr>
            <a:r>
              <a:rPr lang="en-US" altLang="zh-CN" sz="2400" dirty="0"/>
              <a:t>create a FIFO,  </a:t>
            </a:r>
            <a:r>
              <a:rPr lang="en-US" altLang="zh-CN" sz="2400" dirty="0" err="1">
                <a:solidFill>
                  <a:srgbClr val="0000FF"/>
                </a:solidFill>
              </a:rPr>
              <a:t>mkfifo</a:t>
            </a:r>
            <a:r>
              <a:rPr lang="en-US" altLang="zh-CN" sz="2400" dirty="0">
                <a:solidFill>
                  <a:srgbClr val="0000FF"/>
                </a:solidFill>
              </a:rPr>
              <a:t>()</a:t>
            </a:r>
          </a:p>
          <a:p>
            <a:pPr lvl="2">
              <a:spcBef>
                <a:spcPts val="300"/>
              </a:spcBef>
            </a:pPr>
            <a:r>
              <a:rPr lang="en-US" altLang="zh-CN" sz="2400" dirty="0"/>
              <a:t>manipulate a FIFO,  </a:t>
            </a:r>
            <a:r>
              <a:rPr lang="en-US" altLang="zh-CN" sz="2400" dirty="0">
                <a:solidFill>
                  <a:srgbClr val="0000FF"/>
                </a:solidFill>
              </a:rPr>
              <a:t>open</a:t>
            </a:r>
            <a:r>
              <a:rPr lang="en-US" altLang="zh-CN" sz="2400" dirty="0"/>
              <a:t>(), </a:t>
            </a:r>
            <a:r>
              <a:rPr lang="en-US" altLang="zh-CN" sz="2400" dirty="0">
                <a:solidFill>
                  <a:srgbClr val="0000FF"/>
                </a:solidFill>
              </a:rPr>
              <a:t>read</a:t>
            </a:r>
            <a:r>
              <a:rPr lang="en-US" altLang="zh-CN" sz="2400" dirty="0"/>
              <a:t>(), </a:t>
            </a:r>
            <a:r>
              <a:rPr lang="en-US" altLang="zh-CN" sz="2400" dirty="0">
                <a:solidFill>
                  <a:srgbClr val="0000FF"/>
                </a:solidFill>
              </a:rPr>
              <a:t>write</a:t>
            </a:r>
            <a:r>
              <a:rPr lang="en-US" altLang="zh-CN" sz="2400" dirty="0"/>
              <a:t>(), and </a:t>
            </a:r>
            <a:r>
              <a:rPr lang="en-US" altLang="zh-CN" sz="2400" dirty="0">
                <a:solidFill>
                  <a:srgbClr val="0000FF"/>
                </a:solidFill>
              </a:rPr>
              <a:t>close</a:t>
            </a:r>
            <a:r>
              <a:rPr lang="en-US" altLang="zh-CN" sz="2400" dirty="0"/>
              <a:t>()</a:t>
            </a:r>
          </a:p>
          <a:p>
            <a:pPr lvl="1">
              <a:spcBef>
                <a:spcPts val="300"/>
              </a:spcBef>
            </a:pPr>
            <a:r>
              <a:rPr lang="en-US" altLang="zh-CN" dirty="0"/>
              <a:t>continue to exist until it is explicitly deleted from the file system. </a:t>
            </a:r>
          </a:p>
          <a:p>
            <a:pPr lvl="1">
              <a:spcBef>
                <a:spcPts val="300"/>
              </a:spcBef>
            </a:pPr>
            <a:r>
              <a:rPr lang="en-US" altLang="zh-CN" dirty="0"/>
              <a:t>only </a:t>
            </a:r>
            <a:r>
              <a:rPr lang="en-US" altLang="zh-CN" dirty="0">
                <a:solidFill>
                  <a:srgbClr val="0000FF"/>
                </a:solidFill>
              </a:rPr>
              <a:t>half-duplex</a:t>
            </a:r>
            <a:r>
              <a:rPr lang="en-US" altLang="zh-CN" dirty="0"/>
              <a:t> transmission is permitted. </a:t>
            </a:r>
          </a:p>
          <a:p>
            <a:pPr lvl="1">
              <a:spcBef>
                <a:spcPts val="300"/>
              </a:spcBef>
            </a:pPr>
            <a:r>
              <a:rPr lang="en-US" altLang="zh-CN" dirty="0"/>
              <a:t>If data must travel in both directions, two FIFOs are typically used. </a:t>
            </a:r>
          </a:p>
          <a:p>
            <a:pPr lvl="1">
              <a:spcBef>
                <a:spcPts val="300"/>
              </a:spcBef>
            </a:pPr>
            <a:r>
              <a:rPr lang="en-US" altLang="zh-CN" dirty="0"/>
              <a:t>only byte-oriented data may be transmitted.</a:t>
            </a:r>
          </a:p>
          <a:p>
            <a:pPr lvl="1">
              <a:spcBef>
                <a:spcPts val="300"/>
              </a:spcBef>
            </a:pPr>
            <a:r>
              <a:rPr lang="en-US" altLang="zh-CN" dirty="0"/>
              <a:t>the communicating processes must reside on the same machine.</a:t>
            </a: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70</a:t>
            </a:fld>
            <a:endParaRPr lang="en-US" altLang="zh-CN"/>
          </a:p>
        </p:txBody>
      </p:sp>
    </p:spTree>
    <p:extLst>
      <p:ext uri="{BB962C8B-B14F-4D97-AF65-F5344CB8AC3E}">
        <p14:creationId xmlns:p14="http://schemas.microsoft.com/office/powerpoint/2010/main" val="31378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en-US" dirty="0"/>
              <a:t>Named Pipes</a:t>
            </a:r>
            <a:endParaRPr lang="zh-CN" altLang="en-US" dirty="0"/>
          </a:p>
        </p:txBody>
      </p:sp>
      <p:sp>
        <p:nvSpPr>
          <p:cNvPr id="3" name="内容占位符 2"/>
          <p:cNvSpPr>
            <a:spLocks noGrp="1"/>
          </p:cNvSpPr>
          <p:nvPr>
            <p:ph idx="1"/>
          </p:nvPr>
        </p:nvSpPr>
        <p:spPr/>
        <p:txBody>
          <a:bodyPr>
            <a:normAutofit/>
          </a:bodyPr>
          <a:lstStyle/>
          <a:p>
            <a:pPr>
              <a:spcBef>
                <a:spcPts val="300"/>
              </a:spcBef>
            </a:pPr>
            <a:r>
              <a:rPr lang="en-US" altLang="zh-CN" dirty="0"/>
              <a:t>Named pipes on Windows </a:t>
            </a:r>
          </a:p>
          <a:p>
            <a:pPr lvl="1">
              <a:spcBef>
                <a:spcPts val="300"/>
              </a:spcBef>
            </a:pPr>
            <a:r>
              <a:rPr lang="en-US" altLang="zh-CN" dirty="0"/>
              <a:t>provide a richer communication mechanism.</a:t>
            </a:r>
          </a:p>
          <a:p>
            <a:pPr lvl="1">
              <a:spcBef>
                <a:spcPts val="300"/>
              </a:spcBef>
            </a:pPr>
            <a:r>
              <a:rPr lang="en-US" altLang="zh-CN" dirty="0">
                <a:solidFill>
                  <a:srgbClr val="0000FF"/>
                </a:solidFill>
              </a:rPr>
              <a:t>Full-duplex </a:t>
            </a:r>
            <a:r>
              <a:rPr lang="en-US" altLang="zh-CN" dirty="0"/>
              <a:t>communication is allowed.</a:t>
            </a:r>
          </a:p>
          <a:p>
            <a:pPr lvl="1">
              <a:spcBef>
                <a:spcPts val="300"/>
              </a:spcBef>
            </a:pPr>
            <a:r>
              <a:rPr lang="en-US" altLang="zh-CN" dirty="0"/>
              <a:t>the communicating processes may reside on either the same or different machines. </a:t>
            </a:r>
          </a:p>
          <a:p>
            <a:pPr lvl="1">
              <a:spcBef>
                <a:spcPts val="300"/>
              </a:spcBef>
            </a:pPr>
            <a:r>
              <a:rPr lang="en-US" altLang="zh-CN" dirty="0"/>
              <a:t>allow either byte- or message-oriented data. </a:t>
            </a:r>
          </a:p>
          <a:p>
            <a:pPr lvl="1">
              <a:spcBef>
                <a:spcPts val="300"/>
              </a:spcBef>
            </a:pPr>
            <a:r>
              <a:rPr lang="en-US" altLang="zh-CN" dirty="0"/>
              <a:t>System calls</a:t>
            </a:r>
          </a:p>
          <a:p>
            <a:pPr lvl="2">
              <a:spcBef>
                <a:spcPts val="300"/>
              </a:spcBef>
            </a:pPr>
            <a:r>
              <a:rPr lang="en-US" altLang="zh-CN" sz="2400" dirty="0"/>
              <a:t>Create,  </a:t>
            </a:r>
            <a:r>
              <a:rPr lang="en-US" altLang="zh-CN" sz="2400" dirty="0" err="1">
                <a:solidFill>
                  <a:srgbClr val="0000FF"/>
                </a:solidFill>
              </a:rPr>
              <a:t>CreateNamedPipe</a:t>
            </a:r>
            <a:r>
              <a:rPr lang="en-US" altLang="zh-CN" sz="2400" dirty="0"/>
              <a:t>()</a:t>
            </a:r>
          </a:p>
          <a:p>
            <a:pPr lvl="2">
              <a:spcBef>
                <a:spcPts val="300"/>
              </a:spcBef>
            </a:pPr>
            <a:r>
              <a:rPr lang="en-US" altLang="zh-CN" sz="2400" dirty="0"/>
              <a:t>client connect to a named pipe,  </a:t>
            </a:r>
            <a:r>
              <a:rPr lang="en-US" altLang="zh-CN" sz="2400" dirty="0" err="1">
                <a:solidFill>
                  <a:srgbClr val="0000FF"/>
                </a:solidFill>
              </a:rPr>
              <a:t>ConnectNamedPipe</a:t>
            </a:r>
            <a:r>
              <a:rPr lang="en-US" altLang="zh-CN" sz="2400" dirty="0"/>
              <a:t>()</a:t>
            </a:r>
          </a:p>
          <a:p>
            <a:pPr lvl="2">
              <a:spcBef>
                <a:spcPts val="300"/>
              </a:spcBef>
            </a:pPr>
            <a:r>
              <a:rPr lang="en-US" altLang="zh-CN" sz="2400" dirty="0"/>
              <a:t>Communication,  </a:t>
            </a:r>
            <a:r>
              <a:rPr lang="en-US" altLang="zh-CN" sz="2400" dirty="0" err="1">
                <a:solidFill>
                  <a:srgbClr val="0000FF"/>
                </a:solidFill>
              </a:rPr>
              <a:t>ReadFile</a:t>
            </a:r>
            <a:r>
              <a:rPr lang="en-US" altLang="zh-CN" sz="2400" dirty="0"/>
              <a:t>() , </a:t>
            </a:r>
            <a:r>
              <a:rPr lang="en-US" altLang="zh-CN" sz="2400" dirty="0" err="1">
                <a:solidFill>
                  <a:srgbClr val="0000FF"/>
                </a:solidFill>
              </a:rPr>
              <a:t>WriteFile</a:t>
            </a:r>
            <a:r>
              <a:rPr lang="en-US" altLang="zh-CN" sz="2400" dirty="0"/>
              <a:t>() </a:t>
            </a:r>
            <a:endParaRPr lang="zh-CN" altLang="en-US" sz="2400"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71</a:t>
            </a:fld>
            <a:endParaRPr lang="en-US" altLang="zh-CN"/>
          </a:p>
        </p:txBody>
      </p:sp>
      <p:sp>
        <p:nvSpPr>
          <p:cNvPr id="5" name="动作按钮: 结束 13">
            <a:hlinkClick r:id="" action="ppaction://noaction" highlightClick="1"/>
            <a:extLst>
              <a:ext uri="{FF2B5EF4-FFF2-40B4-BE49-F238E27FC236}">
                <a16:creationId xmlns:a16="http://schemas.microsoft.com/office/drawing/2014/main" id="{0EBFB442-995C-1291-7462-C5AF77807140}"/>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239625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32"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out)">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solidFill>
            <a:srgbClr val="002060"/>
          </a:solidFill>
        </p:spPr>
        <p:txBody>
          <a:bodyPr/>
          <a:lstStyle/>
          <a:p>
            <a:r>
              <a:rPr lang="en-US" altLang="zh-CN" dirty="0"/>
              <a:t>Exercise 6</a:t>
            </a:r>
          </a:p>
        </p:txBody>
      </p:sp>
      <p:sp>
        <p:nvSpPr>
          <p:cNvPr id="299011" name="Rectangle 3"/>
          <p:cNvSpPr>
            <a:spLocks noGrp="1" noChangeArrowheads="1"/>
          </p:cNvSpPr>
          <p:nvPr>
            <p:ph idx="1"/>
          </p:nvPr>
        </p:nvSpPr>
        <p:spPr/>
        <p:txBody>
          <a:bodyPr/>
          <a:lstStyle/>
          <a:p>
            <a:pPr marL="546100" indent="-533400">
              <a:buNone/>
            </a:pPr>
            <a:r>
              <a:rPr lang="en-US" altLang="zh-CN" sz="2400" dirty="0"/>
              <a:t>On a system with n processors, </a:t>
            </a:r>
          </a:p>
          <a:p>
            <a:pPr marL="773113" indent="-457200">
              <a:buFont typeface="+mj-lt"/>
              <a:buAutoNum type="arabicPeriod"/>
            </a:pPr>
            <a:r>
              <a:rPr lang="en-US" altLang="zh-CN" sz="2400" dirty="0"/>
              <a:t>what is the maximum number of processes that can be in the ready, running, and waiting states? </a:t>
            </a:r>
          </a:p>
          <a:p>
            <a:pPr marL="773113" indent="-457200">
              <a:buFont typeface="+mj-lt"/>
              <a:buAutoNum type="arabicPeriod"/>
            </a:pPr>
            <a:r>
              <a:rPr lang="en-US" altLang="zh-CN" sz="2400" dirty="0"/>
              <a:t>what is the minimum number of processes that can be in the ready, running, and waiting states?</a:t>
            </a:r>
          </a:p>
        </p:txBody>
      </p:sp>
      <p:sp>
        <p:nvSpPr>
          <p:cNvPr id="4" name="灯片编号占位符 3"/>
          <p:cNvSpPr>
            <a:spLocks noGrp="1"/>
          </p:cNvSpPr>
          <p:nvPr>
            <p:ph type="sldNum" sz="quarter" idx="10"/>
          </p:nvPr>
        </p:nvSpPr>
        <p:spPr/>
        <p:txBody>
          <a:bodyPr/>
          <a:lstStyle/>
          <a:p>
            <a:fld id="{060561B9-8B3E-4EA1-8409-28160FA9A5AD}" type="slidenum">
              <a:rPr lang="en-US" altLang="zh-CN"/>
              <a:pPr/>
              <a:t>72</a:t>
            </a:fld>
            <a:endParaRPr lang="en-US" altLang="zh-CN"/>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0" y="3495165"/>
            <a:ext cx="4320000" cy="2139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1701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solidFill>
            <a:srgbClr val="002060"/>
          </a:solidFill>
        </p:spPr>
        <p:txBody>
          <a:bodyPr/>
          <a:lstStyle/>
          <a:p>
            <a:r>
              <a:rPr lang="en-US" altLang="zh-CN" dirty="0"/>
              <a:t>Exercise 7</a:t>
            </a:r>
          </a:p>
        </p:txBody>
      </p:sp>
      <p:sp>
        <p:nvSpPr>
          <p:cNvPr id="299011" name="Rectangle 3"/>
          <p:cNvSpPr>
            <a:spLocks noGrp="1" noChangeArrowheads="1"/>
          </p:cNvSpPr>
          <p:nvPr>
            <p:ph idx="1"/>
          </p:nvPr>
        </p:nvSpPr>
        <p:spPr/>
        <p:txBody>
          <a:bodyPr/>
          <a:lstStyle/>
          <a:p>
            <a:pPr marL="546100" indent="-533400"/>
            <a:r>
              <a:rPr lang="en-US" altLang="zh-CN" sz="2400" dirty="0"/>
              <a:t>For each of the following transitions between process states, indicate whether the transition is possible.  </a:t>
            </a:r>
            <a:br>
              <a:rPr lang="en-US" altLang="zh-CN" sz="2400" dirty="0"/>
            </a:br>
            <a:r>
              <a:rPr lang="en-US" altLang="zh-CN" sz="2400" dirty="0"/>
              <a:t>If it is possible, give an example of one thing that would cause it.</a:t>
            </a:r>
          </a:p>
          <a:p>
            <a:pPr marL="2260600" lvl="4" indent="-533400">
              <a:buNone/>
            </a:pPr>
            <a:endParaRPr lang="en-US" altLang="zh-CN" sz="2400" dirty="0">
              <a:latin typeface="Times New Roman" panose="02020603050405020304" pitchFamily="18" charset="0"/>
              <a:cs typeface="Times New Roman" panose="02020603050405020304" pitchFamily="18" charset="0"/>
            </a:endParaRPr>
          </a:p>
          <a:p>
            <a:pPr marL="946150" lvl="1" indent="-533400">
              <a:buNone/>
            </a:pPr>
            <a:r>
              <a:rPr lang="en-US" altLang="zh-CN" dirty="0"/>
              <a:t>(1)  running </a:t>
            </a:r>
            <a:r>
              <a:rPr lang="en-US" altLang="zh-CN" dirty="0">
                <a:sym typeface="Symbol" pitchFamily="18" charset="2"/>
              </a:rPr>
              <a:t> ready</a:t>
            </a:r>
          </a:p>
          <a:p>
            <a:pPr marL="946150" lvl="1" indent="-533400">
              <a:buNone/>
            </a:pPr>
            <a:r>
              <a:rPr lang="en-US" altLang="zh-CN" dirty="0">
                <a:sym typeface="Symbol" pitchFamily="18" charset="2"/>
              </a:rPr>
              <a:t>(2)  running  waiting</a:t>
            </a:r>
          </a:p>
          <a:p>
            <a:pPr marL="946150" lvl="1" indent="-533400">
              <a:buNone/>
            </a:pPr>
            <a:r>
              <a:rPr lang="en-US" altLang="zh-CN" dirty="0">
                <a:sym typeface="Symbol" pitchFamily="18" charset="2"/>
              </a:rPr>
              <a:t>(3)  running  swapped waiting</a:t>
            </a:r>
          </a:p>
          <a:p>
            <a:pPr marL="946150" lvl="1" indent="-533400">
              <a:buNone/>
            </a:pPr>
            <a:r>
              <a:rPr lang="en-US" altLang="zh-CN" dirty="0">
                <a:sym typeface="Symbol" pitchFamily="18" charset="2"/>
              </a:rPr>
              <a:t>(4)  waiting  running</a:t>
            </a:r>
          </a:p>
          <a:p>
            <a:pPr marL="946150" lvl="1" indent="-533400">
              <a:buNone/>
            </a:pPr>
            <a:r>
              <a:rPr lang="en-US" altLang="zh-CN" dirty="0">
                <a:sym typeface="Symbol" pitchFamily="18" charset="2"/>
              </a:rPr>
              <a:t>(5)  running  terminated</a:t>
            </a:r>
            <a:endParaRPr lang="en-US" altLang="zh-CN" dirty="0"/>
          </a:p>
        </p:txBody>
      </p:sp>
      <p:sp>
        <p:nvSpPr>
          <p:cNvPr id="4" name="灯片编号占位符 3"/>
          <p:cNvSpPr>
            <a:spLocks noGrp="1"/>
          </p:cNvSpPr>
          <p:nvPr>
            <p:ph type="sldNum" sz="quarter" idx="10"/>
          </p:nvPr>
        </p:nvSpPr>
        <p:spPr/>
        <p:txBody>
          <a:bodyPr/>
          <a:lstStyle/>
          <a:p>
            <a:fld id="{060561B9-8B3E-4EA1-8409-28160FA9A5AD}" type="slidenum">
              <a:rPr lang="en-US" altLang="zh-CN"/>
              <a:pPr/>
              <a:t>73</a:t>
            </a:fld>
            <a:endParaRPr lang="en-US" altLang="zh-CN"/>
          </a:p>
        </p:txBody>
      </p:sp>
    </p:spTree>
    <p:extLst>
      <p:ext uri="{BB962C8B-B14F-4D97-AF65-F5344CB8AC3E}">
        <p14:creationId xmlns:p14="http://schemas.microsoft.com/office/powerpoint/2010/main" val="2350299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a:spLocks noGrp="1" noChangeArrowheads="1"/>
          </p:cNvSpPr>
          <p:nvPr>
            <p:ph type="title"/>
          </p:nvPr>
        </p:nvSpPr>
        <p:spPr>
          <a:solidFill>
            <a:srgbClr val="002060"/>
          </a:solidFill>
        </p:spPr>
        <p:txBody>
          <a:bodyPr/>
          <a:lstStyle/>
          <a:p>
            <a:r>
              <a:rPr lang="en-US" altLang="zh-CN" dirty="0"/>
              <a:t>Exercise 8</a:t>
            </a:r>
          </a:p>
        </p:txBody>
      </p:sp>
      <p:sp>
        <p:nvSpPr>
          <p:cNvPr id="356355" name="Rectangle 3"/>
          <p:cNvSpPr>
            <a:spLocks noGrp="1" noChangeArrowheads="1"/>
          </p:cNvSpPr>
          <p:nvPr>
            <p:ph idx="1"/>
          </p:nvPr>
        </p:nvSpPr>
        <p:spPr/>
        <p:txBody>
          <a:bodyPr/>
          <a:lstStyle/>
          <a:p>
            <a:pPr marL="360363" indent="-360363">
              <a:spcBef>
                <a:spcPts val="300"/>
              </a:spcBef>
              <a:buNone/>
            </a:pPr>
            <a:r>
              <a:rPr lang="en-US" altLang="zh-CN" sz="2400" dirty="0"/>
              <a:t>See the following diagram of process state transition. </a:t>
            </a:r>
          </a:p>
          <a:p>
            <a:pPr marL="360363" indent="-360363">
              <a:spcBef>
                <a:spcPts val="300"/>
              </a:spcBef>
              <a:buNone/>
            </a:pPr>
            <a:r>
              <a:rPr lang="en-US" altLang="zh-CN" sz="2400" dirty="0"/>
              <a:t>Can the following cause and effect transitions be possible?  </a:t>
            </a:r>
          </a:p>
          <a:p>
            <a:pPr marL="360363" indent="-360363">
              <a:spcBef>
                <a:spcPts val="300"/>
              </a:spcBef>
              <a:buNone/>
            </a:pPr>
            <a:r>
              <a:rPr lang="en-US" altLang="zh-CN" sz="2400" dirty="0"/>
              <a:t>If yes, give an example.</a:t>
            </a:r>
          </a:p>
          <a:p>
            <a:pPr marL="222250" indent="0">
              <a:spcBef>
                <a:spcPts val="300"/>
              </a:spcBef>
              <a:buNone/>
            </a:pPr>
            <a:r>
              <a:rPr lang="en-US" altLang="zh-CN" sz="2400" dirty="0"/>
              <a:t>(a)   2 </a:t>
            </a:r>
            <a:r>
              <a:rPr lang="en-US" altLang="zh-CN" sz="2400" dirty="0">
                <a:sym typeface="Symbol"/>
              </a:rPr>
              <a:t></a:t>
            </a:r>
            <a:r>
              <a:rPr lang="en-US" altLang="zh-CN" sz="2400" dirty="0"/>
              <a:t> 1</a:t>
            </a:r>
          </a:p>
          <a:p>
            <a:pPr marL="222250" indent="0">
              <a:spcBef>
                <a:spcPts val="300"/>
              </a:spcBef>
              <a:buNone/>
            </a:pPr>
            <a:r>
              <a:rPr lang="en-US" altLang="zh-CN" sz="2400" dirty="0"/>
              <a:t>(b)   3 </a:t>
            </a:r>
            <a:r>
              <a:rPr lang="en-US" altLang="zh-CN" sz="2400" dirty="0">
                <a:sym typeface="Symbol"/>
              </a:rPr>
              <a:t> </a:t>
            </a:r>
            <a:r>
              <a:rPr lang="en-US" altLang="zh-CN" sz="2400" dirty="0"/>
              <a:t>2</a:t>
            </a:r>
          </a:p>
          <a:p>
            <a:pPr marL="222250" indent="0">
              <a:spcBef>
                <a:spcPts val="300"/>
              </a:spcBef>
              <a:buNone/>
            </a:pPr>
            <a:r>
              <a:rPr lang="en-US" altLang="zh-CN" sz="2400" dirty="0"/>
              <a:t>(c)   4 </a:t>
            </a:r>
            <a:r>
              <a:rPr lang="en-US" altLang="zh-CN" sz="2400" dirty="0">
                <a:sym typeface="Symbol"/>
              </a:rPr>
              <a:t> </a:t>
            </a:r>
            <a:r>
              <a:rPr lang="en-US" altLang="zh-CN" sz="2400" dirty="0"/>
              <a:t>1</a:t>
            </a:r>
          </a:p>
          <a:p>
            <a:pPr marL="222250" indent="0">
              <a:spcBef>
                <a:spcPts val="300"/>
              </a:spcBef>
              <a:buNone/>
            </a:pPr>
            <a:r>
              <a:rPr lang="en-US" altLang="zh-CN" sz="2400" dirty="0"/>
              <a:t>(d)   1 </a:t>
            </a:r>
            <a:r>
              <a:rPr lang="en-US" altLang="zh-CN" sz="2400" dirty="0">
                <a:sym typeface="Symbol"/>
              </a:rPr>
              <a:t> </a:t>
            </a:r>
            <a:r>
              <a:rPr lang="en-US" altLang="zh-CN" sz="2400" dirty="0"/>
              <a:t>3</a:t>
            </a:r>
          </a:p>
        </p:txBody>
      </p:sp>
      <p:sp>
        <p:nvSpPr>
          <p:cNvPr id="17" name="灯片编号占位符 3"/>
          <p:cNvSpPr>
            <a:spLocks noGrp="1"/>
          </p:cNvSpPr>
          <p:nvPr>
            <p:ph type="sldNum" sz="quarter" idx="10"/>
          </p:nvPr>
        </p:nvSpPr>
        <p:spPr/>
        <p:txBody>
          <a:bodyPr/>
          <a:lstStyle/>
          <a:p>
            <a:fld id="{C346E513-23CA-474E-959B-605D39CE01AE}" type="slidenum">
              <a:rPr lang="en-US" altLang="zh-CN"/>
              <a:pPr/>
              <a:t>74</a:t>
            </a:fld>
            <a:endParaRPr lang="en-US" altLang="zh-CN"/>
          </a:p>
        </p:txBody>
      </p:sp>
      <p:sp>
        <p:nvSpPr>
          <p:cNvPr id="356356" name="Rectangle 4"/>
          <p:cNvSpPr>
            <a:spLocks noChangeArrowheads="1"/>
          </p:cNvSpPr>
          <p:nvPr/>
        </p:nvSpPr>
        <p:spPr bwMode="auto">
          <a:xfrm>
            <a:off x="5016500" y="4149725"/>
            <a:ext cx="5651500" cy="1925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533400" indent="-533400">
              <a:spcBef>
                <a:spcPct val="20000"/>
              </a:spcBef>
              <a:buClr>
                <a:schemeClr val="accent1"/>
              </a:buClr>
              <a:buSzPct val="70000"/>
            </a:pPr>
            <a:endParaRPr lang="zh-CN" altLang="zh-CN" sz="2800" b="1"/>
          </a:p>
        </p:txBody>
      </p:sp>
      <p:pic>
        <p:nvPicPr>
          <p:cNvPr id="274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16" y="2141022"/>
            <a:ext cx="4216735" cy="1738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997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EDDFDF8-7118-C9D3-7971-E26F16A233A0}"/>
              </a:ext>
            </a:extLst>
          </p:cNvPr>
          <p:cNvPicPr>
            <a:picLocks noChangeAspect="1"/>
          </p:cNvPicPr>
          <p:nvPr/>
        </p:nvPicPr>
        <p:blipFill>
          <a:blip r:embed="rId2"/>
          <a:stretch>
            <a:fillRect/>
          </a:stretch>
        </p:blipFill>
        <p:spPr>
          <a:xfrm>
            <a:off x="396000" y="2084598"/>
            <a:ext cx="11520000" cy="4539757"/>
          </a:xfrm>
          <a:prstGeom prst="rect">
            <a:avLst/>
          </a:prstGeom>
        </p:spPr>
      </p:pic>
      <p:sp>
        <p:nvSpPr>
          <p:cNvPr id="2" name="标题 1"/>
          <p:cNvSpPr>
            <a:spLocks noGrp="1"/>
          </p:cNvSpPr>
          <p:nvPr>
            <p:ph type="title"/>
          </p:nvPr>
        </p:nvSpPr>
        <p:spPr>
          <a:solidFill>
            <a:srgbClr val="002060"/>
          </a:solidFill>
        </p:spPr>
        <p:txBody>
          <a:bodyPr/>
          <a:lstStyle/>
          <a:p>
            <a:r>
              <a:rPr lang="en-US" altLang="zh-CN" dirty="0"/>
              <a:t>Exercise 9</a:t>
            </a:r>
            <a:endParaRPr lang="zh-CN" altLang="en-US" dirty="0"/>
          </a:p>
        </p:txBody>
      </p:sp>
      <p:sp>
        <p:nvSpPr>
          <p:cNvPr id="3" name="内容占位符 2"/>
          <p:cNvSpPr>
            <a:spLocks noGrp="1"/>
          </p:cNvSpPr>
          <p:nvPr>
            <p:ph idx="1"/>
          </p:nvPr>
        </p:nvSpPr>
        <p:spPr/>
        <p:txBody>
          <a:bodyPr>
            <a:normAutofit/>
          </a:bodyPr>
          <a:lstStyle/>
          <a:p>
            <a:r>
              <a:rPr lang="en-US" altLang="zh-CN" dirty="0"/>
              <a:t>identify the values of </a:t>
            </a:r>
            <a:r>
              <a:rPr lang="en-US" altLang="zh-CN" dirty="0" err="1"/>
              <a:t>pid</a:t>
            </a:r>
            <a:r>
              <a:rPr lang="en-US" altLang="zh-CN" dirty="0"/>
              <a:t> at lines A, B, C, and D. (Assume that the actual </a:t>
            </a:r>
            <a:r>
              <a:rPr lang="en-US" altLang="zh-CN" dirty="0" err="1"/>
              <a:t>pids</a:t>
            </a:r>
            <a:r>
              <a:rPr lang="en-US" altLang="zh-CN" dirty="0"/>
              <a:t> of the parent and child are 2600 and 2603, respectively.)</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75</a:t>
            </a:fld>
            <a:endParaRPr lang="en-US" altLang="zh-CN"/>
          </a:p>
        </p:txBody>
      </p:sp>
    </p:spTree>
    <p:extLst>
      <p:ext uri="{BB962C8B-B14F-4D97-AF65-F5344CB8AC3E}">
        <p14:creationId xmlns:p14="http://schemas.microsoft.com/office/powerpoint/2010/main" val="3536265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A48BA-66ED-41CE-9CD1-B3E904249C13}"/>
              </a:ext>
            </a:extLst>
          </p:cNvPr>
          <p:cNvSpPr>
            <a:spLocks noGrp="1"/>
          </p:cNvSpPr>
          <p:nvPr>
            <p:ph type="title"/>
          </p:nvPr>
        </p:nvSpPr>
        <p:spPr/>
        <p:txBody>
          <a:bodyPr/>
          <a:lstStyle/>
          <a:p>
            <a:r>
              <a:rPr lang="zh-CN" altLang="en-US"/>
              <a:t>课后作业及研究性学习</a:t>
            </a:r>
          </a:p>
        </p:txBody>
      </p:sp>
      <p:sp>
        <p:nvSpPr>
          <p:cNvPr id="3" name="内容占位符 2">
            <a:extLst>
              <a:ext uri="{FF2B5EF4-FFF2-40B4-BE49-F238E27FC236}">
                <a16:creationId xmlns:a16="http://schemas.microsoft.com/office/drawing/2014/main" id="{AC08B88C-128A-4330-A7C0-11421BC88F45}"/>
              </a:ext>
            </a:extLst>
          </p:cNvPr>
          <p:cNvSpPr>
            <a:spLocks noGrp="1"/>
          </p:cNvSpPr>
          <p:nvPr>
            <p:ph idx="1"/>
          </p:nvPr>
        </p:nvSpPr>
        <p:spPr/>
        <p:txBody>
          <a:bodyPr/>
          <a:lstStyle/>
          <a:p>
            <a:r>
              <a:rPr lang="zh-CN" altLang="en-US" dirty="0"/>
              <a:t>作业：掌握进程的基本概念及其在操作系统中的运行机制。</a:t>
            </a:r>
            <a:endParaRPr lang="en-US" altLang="zh-CN" dirty="0"/>
          </a:p>
          <a:p>
            <a:r>
              <a:rPr lang="zh-CN" altLang="en-US" dirty="0"/>
              <a:t>实验：编程实现进程创建、进程控制和进程间管道通信。</a:t>
            </a:r>
            <a:endParaRPr lang="en-US" altLang="zh-CN" dirty="0"/>
          </a:p>
          <a:p>
            <a:r>
              <a:rPr lang="zh-CN" altLang="en-US" dirty="0"/>
              <a:t>研究性学习</a:t>
            </a:r>
            <a:endParaRPr lang="en-US" altLang="zh-CN" dirty="0"/>
          </a:p>
          <a:p>
            <a:pPr marL="742950" lvl="2" indent="-342900">
              <a:buFont typeface="Wingdings" panose="05000000000000000000" pitchFamily="2" charset="2"/>
              <a:buChar char="n"/>
            </a:pPr>
            <a:r>
              <a:rPr lang="zh-CN" altLang="zh-CN" sz="2400" dirty="0"/>
              <a:t>以自己为例，从报名参加高考、到大学毕业，中间会经历哪些状态变化？</a:t>
            </a:r>
            <a:br>
              <a:rPr lang="en-US" altLang="zh-CN" sz="2400" dirty="0"/>
            </a:br>
            <a:r>
              <a:rPr lang="zh-CN" altLang="zh-CN" sz="2400" dirty="0"/>
              <a:t>类比理解进程的长期调度、中期调度、和短期调度</a:t>
            </a:r>
            <a:r>
              <a:rPr lang="zh-CN" altLang="en-US" sz="2400" dirty="0"/>
              <a:t>。</a:t>
            </a:r>
            <a:endParaRPr lang="en-US" altLang="zh-CN" sz="2400" dirty="0"/>
          </a:p>
          <a:p>
            <a:pPr marL="742950" lvl="2" indent="-342900">
              <a:buFont typeface="Wingdings" panose="05000000000000000000" pitchFamily="2" charset="2"/>
              <a:buChar char="n"/>
            </a:pPr>
            <a:r>
              <a:rPr lang="zh-CN" altLang="zh-CN" sz="2400" dirty="0"/>
              <a:t>多道程序设计环境下，进程状态转换的影响</a:t>
            </a:r>
            <a:endParaRPr lang="en-US" altLang="zh-CN" sz="2400" dirty="0"/>
          </a:p>
          <a:p>
            <a:pPr marL="742950" lvl="2" indent="-342900">
              <a:buFont typeface="Wingdings" panose="05000000000000000000" pitchFamily="2" charset="2"/>
              <a:buChar char="n"/>
            </a:pPr>
            <a:r>
              <a:rPr lang="zh-CN" altLang="zh-CN" sz="2400" dirty="0"/>
              <a:t>思考，同学之间的关系</a:t>
            </a:r>
            <a:endParaRPr lang="zh-CN" altLang="en-US" sz="2400" dirty="0"/>
          </a:p>
        </p:txBody>
      </p:sp>
      <p:sp>
        <p:nvSpPr>
          <p:cNvPr id="4" name="灯片编号占位符 3">
            <a:extLst>
              <a:ext uri="{FF2B5EF4-FFF2-40B4-BE49-F238E27FC236}">
                <a16:creationId xmlns:a16="http://schemas.microsoft.com/office/drawing/2014/main" id="{FA12D500-2384-4D4A-A09A-B2007B4206AC}"/>
              </a:ext>
            </a:extLst>
          </p:cNvPr>
          <p:cNvSpPr>
            <a:spLocks noGrp="1"/>
          </p:cNvSpPr>
          <p:nvPr>
            <p:ph type="sldNum" sz="quarter" idx="10"/>
          </p:nvPr>
        </p:nvSpPr>
        <p:spPr/>
        <p:txBody>
          <a:bodyPr/>
          <a:lstStyle/>
          <a:p>
            <a:fld id="{E66D2CC7-F4CF-4117-A897-807AC786776F}" type="slidenum">
              <a:rPr lang="en-US" altLang="zh-CN" smtClean="0"/>
              <a:pPr/>
              <a:t>76</a:t>
            </a:fld>
            <a:endParaRPr lang="en-US" altLang="zh-CN"/>
          </a:p>
        </p:txBody>
      </p:sp>
      <p:pic>
        <p:nvPicPr>
          <p:cNvPr id="5" name="Picture 3">
            <a:extLst>
              <a:ext uri="{FF2B5EF4-FFF2-40B4-BE49-F238E27FC236}">
                <a16:creationId xmlns:a16="http://schemas.microsoft.com/office/drawing/2014/main" id="{C268B276-3840-4E59-A2B3-9B851A58A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9085" y="5914265"/>
            <a:ext cx="34575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云形 7">
            <a:hlinkClick r:id="rId3" action="ppaction://hlinkpres?slideindex=1&amp;slidetitle="/>
            <a:extLst>
              <a:ext uri="{FF2B5EF4-FFF2-40B4-BE49-F238E27FC236}">
                <a16:creationId xmlns:a16="http://schemas.microsoft.com/office/drawing/2014/main" id="{EDB91116-5148-97E4-62FF-77039D663A4C}"/>
              </a:ext>
            </a:extLst>
          </p:cNvPr>
          <p:cNvSpPr/>
          <p:nvPr/>
        </p:nvSpPr>
        <p:spPr bwMode="auto">
          <a:xfrm>
            <a:off x="6860685" y="4419110"/>
            <a:ext cx="2520000" cy="108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A3: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endPar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Exec</a:t>
            </a:r>
            <a:r>
              <a:rPr lang="en-US" altLang="zh-CN" sz="2000" b="1" dirty="0">
                <a:solidFill>
                  <a:srgbClr val="0000FF"/>
                </a:solidFill>
                <a:ea typeface="楷体" panose="02010609060101010101" pitchFamily="49" charset="-122"/>
                <a:cs typeface="Times New Roman" panose="02020603050405020304" pitchFamily="18" charset="0"/>
              </a:rPr>
              <a:t>()</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
        <p:nvSpPr>
          <p:cNvPr id="6" name="云形 5">
            <a:hlinkClick r:id="rId4" action="ppaction://hlinkpres?slideindex=1&amp;slidetitle="/>
            <a:extLst>
              <a:ext uri="{FF2B5EF4-FFF2-40B4-BE49-F238E27FC236}">
                <a16:creationId xmlns:a16="http://schemas.microsoft.com/office/drawing/2014/main" id="{8A40E459-9232-7C73-9964-E9FE92C3623A}"/>
              </a:ext>
            </a:extLst>
          </p:cNvPr>
          <p:cNvSpPr/>
          <p:nvPr/>
        </p:nvSpPr>
        <p:spPr bwMode="auto">
          <a:xfrm>
            <a:off x="360000" y="4431007"/>
            <a:ext cx="3600000" cy="108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ea typeface="黑体" pitchFamily="2" charset="-122"/>
              </a:rPr>
              <a:t>A1: </a:t>
            </a:r>
            <a:r>
              <a:rPr lang="en-US" altLang="zh-CN" sz="2000" b="1" dirty="0" err="1">
                <a:solidFill>
                  <a:srgbClr val="0000FF"/>
                </a:solidFill>
                <a:ea typeface="黑体" pitchFamily="2" charset="-122"/>
              </a:rPr>
              <a:t>openEuler</a:t>
            </a:r>
            <a:r>
              <a:rPr lang="en-US" altLang="zh-CN" sz="2000" b="1" dirty="0">
                <a:solidFill>
                  <a:srgbClr val="0000FF"/>
                </a:solidFill>
                <a:ea typeface="黑体" pitchFamily="2" charset="-122"/>
              </a:rPr>
              <a:t> PCB</a:t>
            </a:r>
          </a:p>
        </p:txBody>
      </p:sp>
      <p:sp>
        <p:nvSpPr>
          <p:cNvPr id="7" name="云形 6">
            <a:hlinkClick r:id="rId5" action="ppaction://hlinkpres?slideindex=1&amp;slidetitle="/>
            <a:extLst>
              <a:ext uri="{FF2B5EF4-FFF2-40B4-BE49-F238E27FC236}">
                <a16:creationId xmlns:a16="http://schemas.microsoft.com/office/drawing/2014/main" id="{F0AF657B-F368-13C9-435E-0046ABDFF1D3}"/>
              </a:ext>
            </a:extLst>
          </p:cNvPr>
          <p:cNvSpPr/>
          <p:nvPr/>
        </p:nvSpPr>
        <p:spPr bwMode="auto">
          <a:xfrm>
            <a:off x="3575720" y="4425351"/>
            <a:ext cx="3600000" cy="108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ea typeface="黑体" pitchFamily="2" charset="-122"/>
              </a:rPr>
              <a:t>A2: </a:t>
            </a:r>
          </a:p>
          <a:p>
            <a:pPr algn="ctr"/>
            <a:r>
              <a:rPr lang="en-US" altLang="zh-CN" sz="2000" b="1" dirty="0" err="1">
                <a:solidFill>
                  <a:srgbClr val="0000FF"/>
                </a:solidFill>
                <a:ea typeface="黑体" pitchFamily="2" charset="-122"/>
              </a:rPr>
              <a:t>openEuler</a:t>
            </a:r>
            <a:r>
              <a:rPr lang="en-US" altLang="zh-CN" sz="2000" b="1" dirty="0">
                <a:solidFill>
                  <a:srgbClr val="0000FF"/>
                </a:solidFill>
                <a:ea typeface="黑体" pitchFamily="2" charset="-122"/>
              </a:rPr>
              <a:t> </a:t>
            </a:r>
          </a:p>
          <a:p>
            <a:pPr algn="ctr"/>
            <a:r>
              <a:rPr lang="en-US" altLang="zh-CN" sz="2000" b="1" dirty="0">
                <a:solidFill>
                  <a:srgbClr val="0000FF"/>
                </a:solidFill>
                <a:ea typeface="黑体" pitchFamily="2" charset="-122"/>
              </a:rPr>
              <a:t>Process Creation</a:t>
            </a:r>
            <a:endParaRPr lang="zh-CN" altLang="en-US" sz="2000" b="1" dirty="0">
              <a:solidFill>
                <a:srgbClr val="0000FF"/>
              </a:solidFill>
              <a:ea typeface="黑体" pitchFamily="2" charset="-122"/>
            </a:endParaRPr>
          </a:p>
        </p:txBody>
      </p:sp>
      <p:sp>
        <p:nvSpPr>
          <p:cNvPr id="9" name="云形 8">
            <a:hlinkClick r:id="rId6" action="ppaction://hlinkpres?slideindex=1&amp;slidetitle="/>
            <a:extLst>
              <a:ext uri="{FF2B5EF4-FFF2-40B4-BE49-F238E27FC236}">
                <a16:creationId xmlns:a16="http://schemas.microsoft.com/office/drawing/2014/main" id="{E3CBA9E4-F1E7-2D37-5742-1EA2E4878E62}"/>
              </a:ext>
            </a:extLst>
          </p:cNvPr>
          <p:cNvSpPr/>
          <p:nvPr/>
        </p:nvSpPr>
        <p:spPr bwMode="auto">
          <a:xfrm>
            <a:off x="9119152" y="4425351"/>
            <a:ext cx="2520000" cy="108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A4: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endPar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1" dirty="0">
                <a:solidFill>
                  <a:srgbClr val="0000FF"/>
                </a:solidFill>
                <a:ea typeface="楷体" panose="02010609060101010101" pitchFamily="49" charset="-122"/>
                <a:cs typeface="Times New Roman" panose="02020603050405020304" pitchFamily="18" charset="0"/>
              </a:rPr>
              <a:t>进程终止</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
        <p:nvSpPr>
          <p:cNvPr id="10" name="云形 9">
            <a:hlinkClick r:id="rId7" action="ppaction://hlinkpres?slideindex=1&amp;slidetitle="/>
            <a:extLst>
              <a:ext uri="{FF2B5EF4-FFF2-40B4-BE49-F238E27FC236}">
                <a16:creationId xmlns:a16="http://schemas.microsoft.com/office/drawing/2014/main" id="{812DAE91-02DA-6A0F-A562-01ADEA2F1F9E}"/>
              </a:ext>
            </a:extLst>
          </p:cNvPr>
          <p:cNvSpPr/>
          <p:nvPr/>
        </p:nvSpPr>
        <p:spPr bwMode="auto">
          <a:xfrm>
            <a:off x="380389" y="5589240"/>
            <a:ext cx="3600000" cy="90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A5: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 IPC</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
        <p:nvSpPr>
          <p:cNvPr id="11" name="云形 10">
            <a:hlinkClick r:id="rId7" action="ppaction://hlinkpres?slideindex=1&amp;slidetitle="/>
            <a:extLst>
              <a:ext uri="{FF2B5EF4-FFF2-40B4-BE49-F238E27FC236}">
                <a16:creationId xmlns:a16="http://schemas.microsoft.com/office/drawing/2014/main" id="{1436E6D1-2346-EDD3-35F6-74F95C8FC168}"/>
              </a:ext>
            </a:extLst>
          </p:cNvPr>
          <p:cNvSpPr/>
          <p:nvPr/>
        </p:nvSpPr>
        <p:spPr bwMode="auto">
          <a:xfrm>
            <a:off x="3530715" y="5589240"/>
            <a:ext cx="4140000" cy="90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A5: </a:t>
            </a:r>
            <a:r>
              <a:rPr kumimoji="1" lang="en-US" altLang="zh-CN" sz="2000" b="1" i="0" u="none" strike="noStrike" cap="none" normalizeH="0" baseline="0" dirty="0" err="1">
                <a:ln>
                  <a:noFill/>
                </a:ln>
                <a:solidFill>
                  <a:srgbClr val="0000FF"/>
                </a:solidFill>
                <a:effectLst/>
                <a:ea typeface="楷体" panose="02010609060101010101" pitchFamily="49" charset="-122"/>
                <a:cs typeface="Times New Roman" panose="02020603050405020304" pitchFamily="18" charset="0"/>
              </a:rPr>
              <a:t>openEuler</a:t>
            </a:r>
            <a:r>
              <a:rPr kumimoji="1" lang="en-US" altLang="zh-CN"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rPr>
              <a:t> Socket</a:t>
            </a:r>
            <a:endParaRPr kumimoji="1" lang="zh-CN" altLang="en-US" sz="2000" b="1" i="0" u="none" strike="noStrike" cap="none" normalizeH="0" baseline="0" dirty="0">
              <a:ln>
                <a:noFill/>
              </a:ln>
              <a:solidFill>
                <a:srgbClr val="0000FF"/>
              </a:solidFill>
              <a:effectLst/>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1839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02CF4D2-7679-8997-1FC8-6D0B9A28E90B}"/>
              </a:ext>
            </a:extLst>
          </p:cNvPr>
          <p:cNvSpPr>
            <a:spLocks noGrp="1"/>
          </p:cNvSpPr>
          <p:nvPr>
            <p:ph type="title"/>
          </p:nvPr>
        </p:nvSpPr>
        <p:spPr/>
        <p:txBody>
          <a:bodyPr/>
          <a:lstStyle/>
          <a:p>
            <a:r>
              <a:rPr lang="en-US" altLang="zh-CN" sz="3600" b="1" dirty="0">
                <a:solidFill>
                  <a:srgbClr val="0000FF"/>
                </a:solidFill>
                <a:ea typeface="黑体" pitchFamily="2" charset="-122"/>
              </a:rPr>
              <a:t>A1</a:t>
            </a:r>
            <a:r>
              <a:rPr lang="en-US" altLang="zh-CN" dirty="0">
                <a:solidFill>
                  <a:srgbClr val="0000FF"/>
                </a:solidFill>
                <a:ea typeface="黑体" pitchFamily="2" charset="-122"/>
              </a:rPr>
              <a:t>:</a:t>
            </a:r>
            <a:r>
              <a:rPr lang="zh-CN" altLang="en-US" dirty="0">
                <a:solidFill>
                  <a:srgbClr val="0000FF"/>
                </a:solidFill>
                <a:ea typeface="黑体" pitchFamily="2" charset="-122"/>
              </a:rPr>
              <a:t> </a:t>
            </a:r>
            <a:r>
              <a:rPr lang="en-US" altLang="zh-CN" sz="3600" b="1" dirty="0" err="1">
                <a:solidFill>
                  <a:srgbClr val="0000FF"/>
                </a:solidFill>
                <a:ea typeface="黑体" pitchFamily="2" charset="-122"/>
              </a:rPr>
              <a:t>openEuler</a:t>
            </a:r>
            <a:r>
              <a:rPr lang="en-US" altLang="zh-CN" sz="3600" b="1" dirty="0">
                <a:solidFill>
                  <a:srgbClr val="0000FF"/>
                </a:solidFill>
                <a:ea typeface="黑体" pitchFamily="2" charset="-122"/>
              </a:rPr>
              <a:t> PCB</a:t>
            </a:r>
            <a:endParaRPr lang="zh-CN" altLang="en-US" dirty="0">
              <a:solidFill>
                <a:srgbClr val="0000FF"/>
              </a:solidFill>
            </a:endParaRPr>
          </a:p>
        </p:txBody>
      </p:sp>
      <p:sp>
        <p:nvSpPr>
          <p:cNvPr id="6" name="内容占位符 5">
            <a:extLst>
              <a:ext uri="{FF2B5EF4-FFF2-40B4-BE49-F238E27FC236}">
                <a16:creationId xmlns:a16="http://schemas.microsoft.com/office/drawing/2014/main" id="{5F503D48-3158-F739-6359-E3B98C77D206}"/>
              </a:ext>
            </a:extLst>
          </p:cNvPr>
          <p:cNvSpPr>
            <a:spLocks noGrp="1"/>
          </p:cNvSpPr>
          <p:nvPr>
            <p:ph idx="1"/>
          </p:nvPr>
        </p:nvSpPr>
        <p:spPr>
          <a:xfrm>
            <a:off x="360000" y="1043735"/>
            <a:ext cx="11556000" cy="1125125"/>
          </a:xfrm>
        </p:spPr>
        <p:txBody>
          <a:bodyPr/>
          <a:lstStyle/>
          <a:p>
            <a:r>
              <a:rPr lang="en-US" altLang="zh-CN" dirty="0">
                <a:latin typeface="Times New Roman" panose="02020603050405020304" pitchFamily="18" charset="0"/>
              </a:rPr>
              <a:t>Struct </a:t>
            </a:r>
            <a:r>
              <a:rPr lang="en-US" altLang="zh-CN" dirty="0" err="1">
                <a:latin typeface="Times New Roman" panose="02020603050405020304" pitchFamily="18" charset="0"/>
              </a:rPr>
              <a:t>task_struct</a:t>
            </a:r>
            <a:r>
              <a:rPr lang="en-US" altLang="zh-CN" dirty="0">
                <a:latin typeface="Times New Roman" panose="02020603050405020304" pitchFamily="18" charset="0"/>
              </a:rPr>
              <a:t>       // include/</a:t>
            </a:r>
            <a:r>
              <a:rPr lang="en-US" altLang="zh-CN" dirty="0" err="1">
                <a:latin typeface="Times New Roman" panose="02020603050405020304" pitchFamily="18" charset="0"/>
              </a:rPr>
              <a:t>linux</a:t>
            </a:r>
            <a:r>
              <a:rPr lang="en-US" altLang="zh-CN" dirty="0">
                <a:latin typeface="Times New Roman" panose="02020603050405020304" pitchFamily="18" charset="0"/>
              </a:rPr>
              <a:t>/</a:t>
            </a:r>
            <a:r>
              <a:rPr lang="en-US" altLang="zh-CN" dirty="0" err="1">
                <a:latin typeface="Times New Roman" panose="02020603050405020304" pitchFamily="18" charset="0"/>
              </a:rPr>
              <a:t>sched.h</a:t>
            </a:r>
            <a:endParaRPr lang="en-US" altLang="zh-CN" dirty="0">
              <a:latin typeface="Times New Roman" panose="02020603050405020304" pitchFamily="18" charset="0"/>
            </a:endParaRPr>
          </a:p>
          <a:p>
            <a:r>
              <a:rPr lang="en-US" altLang="zh-CN" dirty="0">
                <a:latin typeface="Times New Roman" panose="02020603050405020304" pitchFamily="18" charset="0"/>
              </a:rPr>
              <a:t>Family relationship</a:t>
            </a:r>
          </a:p>
          <a:p>
            <a:pPr lvl="1"/>
            <a:endParaRPr lang="en-US" altLang="zh-CN" sz="2000" dirty="0"/>
          </a:p>
          <a:p>
            <a:pPr lvl="2"/>
            <a:endParaRPr lang="en-US" altLang="zh-CN" sz="1600"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2"/>
            <a:endParaRPr lang="en-US" altLang="zh-CN" sz="1800" dirty="0"/>
          </a:p>
          <a:p>
            <a:pPr lvl="2"/>
            <a:endParaRPr lang="en-US" altLang="zh-CN" sz="1800" dirty="0"/>
          </a:p>
          <a:p>
            <a:pPr lvl="2"/>
            <a:endParaRPr lang="en-US" altLang="zh-CN" sz="1800" dirty="0"/>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endParaRPr lang="zh-CN" altLang="en-US" dirty="0">
              <a:latin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C3156ECD-0076-920F-F3E2-7ED91B00D64A}"/>
              </a:ext>
            </a:extLst>
          </p:cNvPr>
          <p:cNvSpPr>
            <a:spLocks noGrp="1"/>
          </p:cNvSpPr>
          <p:nvPr>
            <p:ph type="sldNum" sz="quarter" idx="10"/>
          </p:nvPr>
        </p:nvSpPr>
        <p:spPr/>
        <p:txBody>
          <a:bodyPr/>
          <a:lstStyle/>
          <a:p>
            <a:fld id="{E66D2CC7-F4CF-4117-A897-807AC786776F}" type="slidenum">
              <a:rPr lang="en-US" altLang="zh-CN" smtClean="0"/>
              <a:pPr/>
              <a:t>77</a:t>
            </a:fld>
            <a:endParaRPr lang="en-US" altLang="zh-CN"/>
          </a:p>
        </p:txBody>
      </p:sp>
      <p:pic>
        <p:nvPicPr>
          <p:cNvPr id="7" name="图片 6">
            <a:extLst>
              <a:ext uri="{FF2B5EF4-FFF2-40B4-BE49-F238E27FC236}">
                <a16:creationId xmlns:a16="http://schemas.microsoft.com/office/drawing/2014/main" id="{5E5F41B8-6BFE-A3C6-AFD2-BE2880DE8406}"/>
              </a:ext>
            </a:extLst>
          </p:cNvPr>
          <p:cNvPicPr>
            <a:picLocks noChangeAspect="1"/>
          </p:cNvPicPr>
          <p:nvPr/>
        </p:nvPicPr>
        <p:blipFill>
          <a:blip r:embed="rId2"/>
          <a:stretch>
            <a:fillRect/>
          </a:stretch>
        </p:blipFill>
        <p:spPr>
          <a:xfrm>
            <a:off x="830415" y="2384595"/>
            <a:ext cx="10822566" cy="3005713"/>
          </a:xfrm>
          <a:prstGeom prst="rect">
            <a:avLst/>
          </a:prstGeom>
        </p:spPr>
      </p:pic>
    </p:spTree>
    <p:extLst>
      <p:ext uri="{BB962C8B-B14F-4D97-AF65-F5344CB8AC3E}">
        <p14:creationId xmlns:p14="http://schemas.microsoft.com/office/powerpoint/2010/main" val="847318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in </a:t>
            </a:r>
            <a:r>
              <a:rPr lang="en-US" altLang="zh-CN" dirty="0" err="1"/>
              <a:t>OpenEuler</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Control info.</a:t>
            </a: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78</a:t>
            </a:fld>
            <a:endParaRPr lang="en-US" altLang="zh-CN"/>
          </a:p>
        </p:txBody>
      </p:sp>
      <p:pic>
        <p:nvPicPr>
          <p:cNvPr id="7" name="图片 6">
            <a:extLst>
              <a:ext uri="{FF2B5EF4-FFF2-40B4-BE49-F238E27FC236}">
                <a16:creationId xmlns:a16="http://schemas.microsoft.com/office/drawing/2014/main" id="{2650EF0D-3298-F188-83AF-FB41C5BDD6BD}"/>
              </a:ext>
            </a:extLst>
          </p:cNvPr>
          <p:cNvPicPr>
            <a:picLocks noChangeAspect="1"/>
          </p:cNvPicPr>
          <p:nvPr/>
        </p:nvPicPr>
        <p:blipFill>
          <a:blip r:embed="rId2"/>
          <a:stretch>
            <a:fillRect/>
          </a:stretch>
        </p:blipFill>
        <p:spPr>
          <a:xfrm>
            <a:off x="826953" y="1628800"/>
            <a:ext cx="9631070" cy="1842836"/>
          </a:xfrm>
          <a:prstGeom prst="rect">
            <a:avLst/>
          </a:prstGeom>
        </p:spPr>
      </p:pic>
    </p:spTree>
    <p:extLst>
      <p:ext uri="{BB962C8B-B14F-4D97-AF65-F5344CB8AC3E}">
        <p14:creationId xmlns:p14="http://schemas.microsoft.com/office/powerpoint/2010/main" val="3342281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in </a:t>
            </a:r>
            <a:r>
              <a:rPr lang="en-US" altLang="zh-CN" dirty="0" err="1"/>
              <a:t>OpenEuler</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Accounting info.</a:t>
            </a: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79</a:t>
            </a:fld>
            <a:endParaRPr lang="en-US" altLang="zh-CN"/>
          </a:p>
        </p:txBody>
      </p:sp>
      <p:pic>
        <p:nvPicPr>
          <p:cNvPr id="7" name="图片 6">
            <a:extLst>
              <a:ext uri="{FF2B5EF4-FFF2-40B4-BE49-F238E27FC236}">
                <a16:creationId xmlns:a16="http://schemas.microsoft.com/office/drawing/2014/main" id="{6F8711B0-6B0C-7B2A-0CCF-9345E7359ED5}"/>
              </a:ext>
            </a:extLst>
          </p:cNvPr>
          <p:cNvPicPr>
            <a:picLocks noChangeAspect="1"/>
          </p:cNvPicPr>
          <p:nvPr/>
        </p:nvPicPr>
        <p:blipFill>
          <a:blip r:embed="rId2"/>
          <a:stretch>
            <a:fillRect/>
          </a:stretch>
        </p:blipFill>
        <p:spPr>
          <a:xfrm>
            <a:off x="785410" y="1718810"/>
            <a:ext cx="9676076" cy="3029692"/>
          </a:xfrm>
          <a:prstGeom prst="rect">
            <a:avLst/>
          </a:prstGeom>
        </p:spPr>
      </p:pic>
    </p:spTree>
    <p:extLst>
      <p:ext uri="{BB962C8B-B14F-4D97-AF65-F5344CB8AC3E}">
        <p14:creationId xmlns:p14="http://schemas.microsoft.com/office/powerpoint/2010/main" val="351213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en-US" altLang="zh-CN" dirty="0"/>
              <a:t>Diagram of Process State</a:t>
            </a:r>
          </a:p>
        </p:txBody>
      </p:sp>
      <p:sp>
        <p:nvSpPr>
          <p:cNvPr id="26" name="灯片编号占位符 3"/>
          <p:cNvSpPr>
            <a:spLocks noGrp="1"/>
          </p:cNvSpPr>
          <p:nvPr>
            <p:ph type="sldNum" sz="quarter" idx="10"/>
          </p:nvPr>
        </p:nvSpPr>
        <p:spPr/>
        <p:txBody>
          <a:bodyPr/>
          <a:lstStyle/>
          <a:p>
            <a:fld id="{67BF6169-7619-4B5E-9B39-0F7F7C0DE3DF}" type="slidenum">
              <a:rPr lang="en-US" altLang="zh-CN"/>
              <a:pPr/>
              <a:t>8</a:t>
            </a:fld>
            <a:endParaRPr lang="en-US" altLang="zh-CN"/>
          </a:p>
        </p:txBody>
      </p:sp>
      <p:sp>
        <p:nvSpPr>
          <p:cNvPr id="371715" name="Oval 3"/>
          <p:cNvSpPr>
            <a:spLocks noChangeArrowheads="1"/>
          </p:cNvSpPr>
          <p:nvPr/>
        </p:nvSpPr>
        <p:spPr bwMode="auto">
          <a:xfrm>
            <a:off x="1813575" y="1223815"/>
            <a:ext cx="1152000" cy="54000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new</a:t>
            </a:r>
          </a:p>
        </p:txBody>
      </p:sp>
      <p:sp>
        <p:nvSpPr>
          <p:cNvPr id="371716" name="Oval 4"/>
          <p:cNvSpPr>
            <a:spLocks noChangeArrowheads="1"/>
          </p:cNvSpPr>
          <p:nvPr/>
        </p:nvSpPr>
        <p:spPr bwMode="auto">
          <a:xfrm>
            <a:off x="3422575" y="2417560"/>
            <a:ext cx="1440000" cy="540000"/>
          </a:xfrm>
          <a:prstGeom prst="ellipse">
            <a:avLst/>
          </a:prstGeom>
          <a:solidFill>
            <a:srgbClr val="FFFF00"/>
          </a:solidFill>
          <a:ln w="9525">
            <a:solidFill>
              <a:schemeClr val="tx1"/>
            </a:solidFill>
            <a:round/>
            <a:headEnd/>
            <a:tailEnd/>
          </a:ln>
          <a:effectLst/>
        </p:spPr>
        <p:txBody>
          <a:bodyPr wrap="none" anchor="ctr"/>
          <a:lstStyle/>
          <a:p>
            <a:pPr algn="ctr"/>
            <a:r>
              <a:rPr lang="en-US" altLang="zh-CN" sz="2800" b="1" dirty="0"/>
              <a:t>ready</a:t>
            </a:r>
          </a:p>
        </p:txBody>
      </p:sp>
      <p:sp>
        <p:nvSpPr>
          <p:cNvPr id="371717" name="Oval 5"/>
          <p:cNvSpPr>
            <a:spLocks noChangeArrowheads="1"/>
          </p:cNvSpPr>
          <p:nvPr/>
        </p:nvSpPr>
        <p:spPr bwMode="auto">
          <a:xfrm>
            <a:off x="6978130" y="2417560"/>
            <a:ext cx="1440000" cy="540000"/>
          </a:xfrm>
          <a:prstGeom prst="ellipse">
            <a:avLst/>
          </a:prstGeom>
          <a:solidFill>
            <a:srgbClr val="00FF00"/>
          </a:solidFill>
          <a:ln w="9525">
            <a:solidFill>
              <a:schemeClr val="tx1"/>
            </a:solidFill>
            <a:round/>
            <a:headEnd/>
            <a:tailEnd/>
          </a:ln>
          <a:effectLst/>
        </p:spPr>
        <p:txBody>
          <a:bodyPr wrap="none" anchor="ctr"/>
          <a:lstStyle/>
          <a:p>
            <a:pPr algn="ctr"/>
            <a:r>
              <a:rPr lang="en-US" altLang="zh-CN" sz="2800" b="1" dirty="0"/>
              <a:t>running</a:t>
            </a:r>
          </a:p>
        </p:txBody>
      </p:sp>
      <p:sp>
        <p:nvSpPr>
          <p:cNvPr id="371718" name="Oval 6"/>
          <p:cNvSpPr>
            <a:spLocks noChangeArrowheads="1"/>
          </p:cNvSpPr>
          <p:nvPr/>
        </p:nvSpPr>
        <p:spPr bwMode="auto">
          <a:xfrm>
            <a:off x="8796480" y="1268820"/>
            <a:ext cx="1620000" cy="54000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Terminated</a:t>
            </a:r>
          </a:p>
        </p:txBody>
      </p:sp>
      <p:sp>
        <p:nvSpPr>
          <p:cNvPr id="371719" name="Oval 7"/>
          <p:cNvSpPr>
            <a:spLocks noChangeArrowheads="1"/>
          </p:cNvSpPr>
          <p:nvPr/>
        </p:nvSpPr>
        <p:spPr bwMode="auto">
          <a:xfrm>
            <a:off x="5267780" y="4284155"/>
            <a:ext cx="1440000" cy="540000"/>
          </a:xfrm>
          <a:prstGeom prst="ellipse">
            <a:avLst/>
          </a:prstGeom>
          <a:solidFill>
            <a:srgbClr val="FF3300"/>
          </a:solidFill>
          <a:ln w="9525">
            <a:solidFill>
              <a:schemeClr val="tx1"/>
            </a:solidFill>
            <a:round/>
            <a:headEnd/>
            <a:tailEnd/>
          </a:ln>
          <a:effectLst/>
        </p:spPr>
        <p:txBody>
          <a:bodyPr wrap="none" anchor="ctr"/>
          <a:lstStyle/>
          <a:p>
            <a:pPr algn="ctr"/>
            <a:r>
              <a:rPr lang="en-US" altLang="zh-CN" sz="2800" b="1" dirty="0"/>
              <a:t>waiting</a:t>
            </a:r>
          </a:p>
        </p:txBody>
      </p:sp>
      <p:grpSp>
        <p:nvGrpSpPr>
          <p:cNvPr id="371720" name="Group 8"/>
          <p:cNvGrpSpPr>
            <a:grpSpLocks/>
          </p:cNvGrpSpPr>
          <p:nvPr/>
        </p:nvGrpSpPr>
        <p:grpSpPr bwMode="auto">
          <a:xfrm>
            <a:off x="2634888" y="1488220"/>
            <a:ext cx="1255865" cy="972000"/>
            <a:chOff x="831" y="1211"/>
            <a:chExt cx="911" cy="624"/>
          </a:xfrm>
        </p:grpSpPr>
        <p:sp>
          <p:nvSpPr>
            <p:cNvPr id="371721" name="Arc 9"/>
            <p:cNvSpPr>
              <a:spLocks/>
            </p:cNvSpPr>
            <p:nvPr/>
          </p:nvSpPr>
          <p:spPr bwMode="auto">
            <a:xfrm rot="21416334">
              <a:off x="1089" y="1211"/>
              <a:ext cx="653" cy="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22" name="Text Box 10"/>
            <p:cNvSpPr txBox="1">
              <a:spLocks noChangeArrowheads="1"/>
            </p:cNvSpPr>
            <p:nvPr/>
          </p:nvSpPr>
          <p:spPr bwMode="auto">
            <a:xfrm>
              <a:off x="831" y="1456"/>
              <a:ext cx="8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admitted</a:t>
              </a:r>
            </a:p>
          </p:txBody>
        </p:sp>
      </p:grpSp>
      <p:grpSp>
        <p:nvGrpSpPr>
          <p:cNvPr id="371723" name="Group 11"/>
          <p:cNvGrpSpPr>
            <a:grpSpLocks/>
          </p:cNvGrpSpPr>
          <p:nvPr/>
        </p:nvGrpSpPr>
        <p:grpSpPr bwMode="auto">
          <a:xfrm flipV="1">
            <a:off x="7896390" y="1538185"/>
            <a:ext cx="972000" cy="900705"/>
            <a:chOff x="3986" y="1576"/>
            <a:chExt cx="672" cy="616"/>
          </a:xfrm>
        </p:grpSpPr>
        <p:sp>
          <p:nvSpPr>
            <p:cNvPr id="371724" name="Arc 12"/>
            <p:cNvSpPr>
              <a:spLocks/>
            </p:cNvSpPr>
            <p:nvPr/>
          </p:nvSpPr>
          <p:spPr bwMode="auto">
            <a:xfrm flipV="1">
              <a:off x="3986" y="1576"/>
              <a:ext cx="672" cy="616"/>
            </a:xfrm>
            <a:custGeom>
              <a:avLst/>
              <a:gdLst>
                <a:gd name="G0" fmla="+- 21600 0 0"/>
                <a:gd name="G1" fmla="+- 21566 0 0"/>
                <a:gd name="G2" fmla="+- 21600 0 0"/>
                <a:gd name="T0" fmla="*/ 2 w 21600"/>
                <a:gd name="T1" fmla="*/ 21855 h 21855"/>
                <a:gd name="T2" fmla="*/ 20385 w 21600"/>
                <a:gd name="T3" fmla="*/ 0 h 21855"/>
                <a:gd name="T4" fmla="*/ 21600 w 21600"/>
                <a:gd name="T5" fmla="*/ 21566 h 21855"/>
              </a:gdLst>
              <a:ahLst/>
              <a:cxnLst>
                <a:cxn ang="0">
                  <a:pos x="T0" y="T1"/>
                </a:cxn>
                <a:cxn ang="0">
                  <a:pos x="T2" y="T3"/>
                </a:cxn>
                <a:cxn ang="0">
                  <a:pos x="T4" y="T5"/>
                </a:cxn>
              </a:cxnLst>
              <a:rect l="0" t="0" r="r" b="b"/>
              <a:pathLst>
                <a:path w="21600" h="21855" fill="none" extrusionOk="0">
                  <a:moveTo>
                    <a:pt x="1" y="21855"/>
                  </a:moveTo>
                  <a:cubicBezTo>
                    <a:pt x="0" y="21758"/>
                    <a:pt x="0" y="21662"/>
                    <a:pt x="0" y="21566"/>
                  </a:cubicBezTo>
                  <a:cubicBezTo>
                    <a:pt x="-1" y="10108"/>
                    <a:pt x="8945" y="644"/>
                    <a:pt x="20385" y="0"/>
                  </a:cubicBezTo>
                </a:path>
                <a:path w="21600" h="21855" stroke="0" extrusionOk="0">
                  <a:moveTo>
                    <a:pt x="1" y="21855"/>
                  </a:moveTo>
                  <a:cubicBezTo>
                    <a:pt x="0" y="21758"/>
                    <a:pt x="0" y="21662"/>
                    <a:pt x="0" y="21566"/>
                  </a:cubicBezTo>
                  <a:cubicBezTo>
                    <a:pt x="-1" y="10108"/>
                    <a:pt x="8945" y="644"/>
                    <a:pt x="20385" y="0"/>
                  </a:cubicBezTo>
                  <a:lnTo>
                    <a:pt x="21600" y="21566"/>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25" name="Text Box 13"/>
            <p:cNvSpPr txBox="1">
              <a:spLocks noChangeArrowheads="1"/>
            </p:cNvSpPr>
            <p:nvPr/>
          </p:nvSpPr>
          <p:spPr bwMode="auto">
            <a:xfrm rot="10800000">
              <a:off x="4110" y="1699"/>
              <a:ext cx="403"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exit</a:t>
              </a:r>
            </a:p>
          </p:txBody>
        </p:sp>
      </p:grpSp>
      <p:grpSp>
        <p:nvGrpSpPr>
          <p:cNvPr id="371726" name="Group 14"/>
          <p:cNvGrpSpPr>
            <a:grpSpLocks/>
          </p:cNvGrpSpPr>
          <p:nvPr/>
        </p:nvGrpSpPr>
        <p:grpSpPr bwMode="auto">
          <a:xfrm>
            <a:off x="4540060" y="1707643"/>
            <a:ext cx="2743200" cy="1052512"/>
            <a:chOff x="1968" y="1401"/>
            <a:chExt cx="1728" cy="663"/>
          </a:xfrm>
        </p:grpSpPr>
        <p:sp>
          <p:nvSpPr>
            <p:cNvPr id="371727" name="Arc 15"/>
            <p:cNvSpPr>
              <a:spLocks/>
            </p:cNvSpPr>
            <p:nvPr/>
          </p:nvSpPr>
          <p:spPr bwMode="auto">
            <a:xfrm flipV="1">
              <a:off x="1968" y="1680"/>
              <a:ext cx="1728" cy="384"/>
            </a:xfrm>
            <a:custGeom>
              <a:avLst/>
              <a:gdLst>
                <a:gd name="G0" fmla="+- 18831 0 0"/>
                <a:gd name="G1" fmla="+- 0 0 0"/>
                <a:gd name="G2" fmla="+- 21600 0 0"/>
                <a:gd name="T0" fmla="*/ 37323 w 37323"/>
                <a:gd name="T1" fmla="*/ 11163 h 21600"/>
                <a:gd name="T2" fmla="*/ 0 w 37323"/>
                <a:gd name="T3" fmla="*/ 10581 h 21600"/>
                <a:gd name="T4" fmla="*/ 18831 w 37323"/>
                <a:gd name="T5" fmla="*/ 0 h 21600"/>
              </a:gdLst>
              <a:ahLst/>
              <a:cxnLst>
                <a:cxn ang="0">
                  <a:pos x="T0" y="T1"/>
                </a:cxn>
                <a:cxn ang="0">
                  <a:pos x="T2" y="T3"/>
                </a:cxn>
                <a:cxn ang="0">
                  <a:pos x="T4" y="T5"/>
                </a:cxn>
              </a:cxnLst>
              <a:rect l="0" t="0" r="r" b="b"/>
              <a:pathLst>
                <a:path w="37323" h="21600" fill="none" extrusionOk="0">
                  <a:moveTo>
                    <a:pt x="37322" y="11162"/>
                  </a:moveTo>
                  <a:cubicBezTo>
                    <a:pt x="33412" y="17640"/>
                    <a:pt x="26397" y="21599"/>
                    <a:pt x="18831" y="21600"/>
                  </a:cubicBezTo>
                  <a:cubicBezTo>
                    <a:pt x="11023" y="21600"/>
                    <a:pt x="3824" y="17387"/>
                    <a:pt x="0" y="10580"/>
                  </a:cubicBezTo>
                </a:path>
                <a:path w="37323" h="21600" stroke="0" extrusionOk="0">
                  <a:moveTo>
                    <a:pt x="37322" y="11162"/>
                  </a:moveTo>
                  <a:cubicBezTo>
                    <a:pt x="33412" y="17640"/>
                    <a:pt x="26397" y="21599"/>
                    <a:pt x="18831" y="21600"/>
                  </a:cubicBezTo>
                  <a:cubicBezTo>
                    <a:pt x="11023" y="21600"/>
                    <a:pt x="3824" y="17387"/>
                    <a:pt x="0" y="10580"/>
                  </a:cubicBezTo>
                  <a:lnTo>
                    <a:pt x="18831" y="0"/>
                  </a:lnTo>
                  <a:close/>
                </a:path>
              </a:pathLst>
            </a:custGeom>
            <a:noFill/>
            <a:ln w="2857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28" name="Text Box 16"/>
            <p:cNvSpPr txBox="1">
              <a:spLocks noChangeArrowheads="1"/>
            </p:cNvSpPr>
            <p:nvPr/>
          </p:nvSpPr>
          <p:spPr bwMode="auto">
            <a:xfrm>
              <a:off x="2154" y="1401"/>
              <a:ext cx="142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Scheduler dispatch</a:t>
              </a:r>
            </a:p>
          </p:txBody>
        </p:sp>
      </p:grpSp>
      <p:grpSp>
        <p:nvGrpSpPr>
          <p:cNvPr id="371729" name="Group 17"/>
          <p:cNvGrpSpPr>
            <a:grpSpLocks/>
          </p:cNvGrpSpPr>
          <p:nvPr/>
        </p:nvGrpSpPr>
        <p:grpSpPr bwMode="auto">
          <a:xfrm>
            <a:off x="4474973" y="2625218"/>
            <a:ext cx="2895600" cy="1009650"/>
            <a:chOff x="1920" y="1968"/>
            <a:chExt cx="1824" cy="636"/>
          </a:xfrm>
        </p:grpSpPr>
        <p:sp>
          <p:nvSpPr>
            <p:cNvPr id="371730" name="Arc 18"/>
            <p:cNvSpPr>
              <a:spLocks/>
            </p:cNvSpPr>
            <p:nvPr/>
          </p:nvSpPr>
          <p:spPr bwMode="auto">
            <a:xfrm flipH="1">
              <a:off x="1920" y="1968"/>
              <a:ext cx="1824" cy="384"/>
            </a:xfrm>
            <a:custGeom>
              <a:avLst/>
              <a:gdLst>
                <a:gd name="G0" fmla="+- 18831 0 0"/>
                <a:gd name="G1" fmla="+- 0 0 0"/>
                <a:gd name="G2" fmla="+- 21600 0 0"/>
                <a:gd name="T0" fmla="*/ 37323 w 37323"/>
                <a:gd name="T1" fmla="*/ 11163 h 21600"/>
                <a:gd name="T2" fmla="*/ 0 w 37323"/>
                <a:gd name="T3" fmla="*/ 10581 h 21600"/>
                <a:gd name="T4" fmla="*/ 18831 w 37323"/>
                <a:gd name="T5" fmla="*/ 0 h 21600"/>
              </a:gdLst>
              <a:ahLst/>
              <a:cxnLst>
                <a:cxn ang="0">
                  <a:pos x="T0" y="T1"/>
                </a:cxn>
                <a:cxn ang="0">
                  <a:pos x="T2" y="T3"/>
                </a:cxn>
                <a:cxn ang="0">
                  <a:pos x="T4" y="T5"/>
                </a:cxn>
              </a:cxnLst>
              <a:rect l="0" t="0" r="r" b="b"/>
              <a:pathLst>
                <a:path w="37323" h="21600" fill="none" extrusionOk="0">
                  <a:moveTo>
                    <a:pt x="37322" y="11162"/>
                  </a:moveTo>
                  <a:cubicBezTo>
                    <a:pt x="33412" y="17640"/>
                    <a:pt x="26397" y="21599"/>
                    <a:pt x="18831" y="21600"/>
                  </a:cubicBezTo>
                  <a:cubicBezTo>
                    <a:pt x="11023" y="21600"/>
                    <a:pt x="3824" y="17387"/>
                    <a:pt x="0" y="10580"/>
                  </a:cubicBezTo>
                </a:path>
                <a:path w="37323" h="21600" stroke="0" extrusionOk="0">
                  <a:moveTo>
                    <a:pt x="37322" y="11162"/>
                  </a:moveTo>
                  <a:cubicBezTo>
                    <a:pt x="33412" y="17640"/>
                    <a:pt x="26397" y="21599"/>
                    <a:pt x="18831" y="21600"/>
                  </a:cubicBezTo>
                  <a:cubicBezTo>
                    <a:pt x="11023" y="21600"/>
                    <a:pt x="3824" y="17387"/>
                    <a:pt x="0" y="10580"/>
                  </a:cubicBezTo>
                  <a:lnTo>
                    <a:pt x="18831" y="0"/>
                  </a:lnTo>
                  <a:close/>
                </a:path>
              </a:pathLst>
            </a:custGeom>
            <a:noFill/>
            <a:ln w="2857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31" name="Text Box 19"/>
            <p:cNvSpPr txBox="1">
              <a:spLocks noChangeArrowheads="1"/>
            </p:cNvSpPr>
            <p:nvPr/>
          </p:nvSpPr>
          <p:spPr bwMode="auto">
            <a:xfrm>
              <a:off x="2177" y="2352"/>
              <a:ext cx="142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Interrupt / timeout</a:t>
              </a:r>
            </a:p>
          </p:txBody>
        </p:sp>
      </p:grpSp>
      <p:grpSp>
        <p:nvGrpSpPr>
          <p:cNvPr id="371732" name="Group 20"/>
          <p:cNvGrpSpPr>
            <a:grpSpLocks/>
          </p:cNvGrpSpPr>
          <p:nvPr/>
        </p:nvGrpSpPr>
        <p:grpSpPr bwMode="auto">
          <a:xfrm>
            <a:off x="6566805" y="2993416"/>
            <a:ext cx="3013353" cy="1584325"/>
            <a:chOff x="3172" y="2211"/>
            <a:chExt cx="1947" cy="998"/>
          </a:xfrm>
        </p:grpSpPr>
        <p:sp>
          <p:nvSpPr>
            <p:cNvPr id="371733" name="Arc 21"/>
            <p:cNvSpPr>
              <a:spLocks/>
            </p:cNvSpPr>
            <p:nvPr/>
          </p:nvSpPr>
          <p:spPr bwMode="auto">
            <a:xfrm rot="5400000">
              <a:off x="3080" y="2303"/>
              <a:ext cx="998" cy="814"/>
            </a:xfrm>
            <a:custGeom>
              <a:avLst/>
              <a:gdLst>
                <a:gd name="G0" fmla="+- 0 0 0"/>
                <a:gd name="G1" fmla="+- 21600 0 0"/>
                <a:gd name="G2" fmla="+- 21600 0 0"/>
                <a:gd name="T0" fmla="*/ 137 w 21462"/>
                <a:gd name="T1" fmla="*/ 0 h 21600"/>
                <a:gd name="T2" fmla="*/ 21462 w 21462"/>
                <a:gd name="T3" fmla="*/ 19161 h 21600"/>
                <a:gd name="T4" fmla="*/ 0 w 21462"/>
                <a:gd name="T5" fmla="*/ 21600 h 21600"/>
              </a:gdLst>
              <a:ahLst/>
              <a:cxnLst>
                <a:cxn ang="0">
                  <a:pos x="T0" y="T1"/>
                </a:cxn>
                <a:cxn ang="0">
                  <a:pos x="T2" y="T3"/>
                </a:cxn>
                <a:cxn ang="0">
                  <a:pos x="T4" y="T5"/>
                </a:cxn>
              </a:cxnLst>
              <a:rect l="0" t="0" r="r" b="b"/>
              <a:pathLst>
                <a:path w="21462" h="21600" fill="none" extrusionOk="0">
                  <a:moveTo>
                    <a:pt x="136" y="0"/>
                  </a:moveTo>
                  <a:cubicBezTo>
                    <a:pt x="11070" y="69"/>
                    <a:pt x="20227" y="8297"/>
                    <a:pt x="21461" y="19161"/>
                  </a:cubicBezTo>
                </a:path>
                <a:path w="21462" h="21600" stroke="0" extrusionOk="0">
                  <a:moveTo>
                    <a:pt x="136" y="0"/>
                  </a:moveTo>
                  <a:cubicBezTo>
                    <a:pt x="11070" y="69"/>
                    <a:pt x="20227" y="8297"/>
                    <a:pt x="21461" y="19161"/>
                  </a:cubicBezTo>
                  <a:lnTo>
                    <a:pt x="0"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34" name="Text Box 22"/>
            <p:cNvSpPr txBox="1">
              <a:spLocks noChangeArrowheads="1"/>
            </p:cNvSpPr>
            <p:nvPr/>
          </p:nvSpPr>
          <p:spPr bwMode="auto">
            <a:xfrm>
              <a:off x="3803" y="2822"/>
              <a:ext cx="1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I/O or event wait</a:t>
              </a:r>
            </a:p>
          </p:txBody>
        </p:sp>
      </p:grpSp>
      <p:grpSp>
        <p:nvGrpSpPr>
          <p:cNvPr id="371735" name="Group 23"/>
          <p:cNvGrpSpPr>
            <a:grpSpLocks/>
          </p:cNvGrpSpPr>
          <p:nvPr/>
        </p:nvGrpSpPr>
        <p:grpSpPr bwMode="auto">
          <a:xfrm>
            <a:off x="2614424" y="2985576"/>
            <a:ext cx="2833689" cy="1701798"/>
            <a:chOff x="755" y="2206"/>
            <a:chExt cx="1785" cy="1072"/>
          </a:xfrm>
        </p:grpSpPr>
        <p:sp>
          <p:nvSpPr>
            <p:cNvPr id="371736" name="Arc 24"/>
            <p:cNvSpPr>
              <a:spLocks/>
            </p:cNvSpPr>
            <p:nvPr/>
          </p:nvSpPr>
          <p:spPr bwMode="auto">
            <a:xfrm rot="5400000">
              <a:off x="1644" y="2308"/>
              <a:ext cx="998" cy="794"/>
            </a:xfrm>
            <a:custGeom>
              <a:avLst/>
              <a:gdLst>
                <a:gd name="G0" fmla="+- 0 0 0"/>
                <a:gd name="G1" fmla="+- 0 0 0"/>
                <a:gd name="G2" fmla="+- 21600 0 0"/>
                <a:gd name="T0" fmla="*/ 21276 w 21276"/>
                <a:gd name="T1" fmla="*/ 3725 h 21600"/>
                <a:gd name="T2" fmla="*/ 132 w 21276"/>
                <a:gd name="T3" fmla="*/ 21600 h 21600"/>
                <a:gd name="T4" fmla="*/ 0 w 21276"/>
                <a:gd name="T5" fmla="*/ 0 h 21600"/>
              </a:gdLst>
              <a:ahLst/>
              <a:cxnLst>
                <a:cxn ang="0">
                  <a:pos x="T0" y="T1"/>
                </a:cxn>
                <a:cxn ang="0">
                  <a:pos x="T2" y="T3"/>
                </a:cxn>
                <a:cxn ang="0">
                  <a:pos x="T4" y="T5"/>
                </a:cxn>
              </a:cxnLst>
              <a:rect l="0" t="0" r="r" b="b"/>
              <a:pathLst>
                <a:path w="21276" h="21600" fill="none" extrusionOk="0">
                  <a:moveTo>
                    <a:pt x="21276" y="3725"/>
                  </a:moveTo>
                  <a:cubicBezTo>
                    <a:pt x="19475" y="14011"/>
                    <a:pt x="10574" y="21535"/>
                    <a:pt x="131" y="21599"/>
                  </a:cubicBezTo>
                </a:path>
                <a:path w="21276" h="21600" stroke="0" extrusionOk="0">
                  <a:moveTo>
                    <a:pt x="21276" y="3725"/>
                  </a:moveTo>
                  <a:cubicBezTo>
                    <a:pt x="19475" y="14011"/>
                    <a:pt x="10574" y="21535"/>
                    <a:pt x="131" y="21599"/>
                  </a:cubicBezTo>
                  <a:lnTo>
                    <a:pt x="0" y="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71737" name="Text Box 25"/>
            <p:cNvSpPr txBox="1">
              <a:spLocks noChangeArrowheads="1"/>
            </p:cNvSpPr>
            <p:nvPr/>
          </p:nvSpPr>
          <p:spPr bwMode="auto">
            <a:xfrm>
              <a:off x="755" y="2832"/>
              <a:ext cx="119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I/O completion </a:t>
              </a:r>
            </a:p>
            <a:p>
              <a:r>
                <a:rPr lang="en-US" altLang="zh-CN" sz="2000" b="1"/>
                <a:t>or event occurs</a:t>
              </a:r>
            </a:p>
          </p:txBody>
        </p:sp>
      </p:grpSp>
      <p:sp>
        <p:nvSpPr>
          <p:cNvPr id="2" name="圆角矩形 1"/>
          <p:cNvSpPr/>
          <p:nvPr/>
        </p:nvSpPr>
        <p:spPr bwMode="auto">
          <a:xfrm>
            <a:off x="1460485" y="5186982"/>
            <a:ext cx="9657765" cy="1437047"/>
          </a:xfrm>
          <a:prstGeom prst="roundRect">
            <a:avLst>
              <a:gd name="adj" fmla="val 764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92500" lnSpcReduction="10000"/>
          </a:bodyPr>
          <a:lstStyle/>
          <a:p>
            <a:pPr marL="342900" indent="-342900">
              <a:buFont typeface="Wingdings" panose="05000000000000000000" pitchFamily="2" charset="2"/>
              <a:buChar char="Ø"/>
            </a:pPr>
            <a:r>
              <a:rPr lang="zh-CN" altLang="en-US" b="1" dirty="0"/>
              <a:t>结合自己的大学生活，理解进程的状态变迁。</a:t>
            </a:r>
            <a:endParaRPr lang="en-US" altLang="zh-CN" b="1" dirty="0"/>
          </a:p>
          <a:p>
            <a:pPr lvl="1"/>
            <a:r>
              <a:rPr lang="en-US" altLang="zh-CN" b="1" dirty="0"/>
              <a:t>process</a:t>
            </a:r>
            <a:r>
              <a:rPr lang="zh-CN" altLang="en-US" b="1" dirty="0"/>
              <a:t>？</a:t>
            </a:r>
            <a:endParaRPr lang="en-US" altLang="zh-CN" b="1" dirty="0"/>
          </a:p>
          <a:p>
            <a:pPr lvl="1"/>
            <a:r>
              <a:rPr lang="en-US" altLang="zh-CN" b="1" dirty="0"/>
              <a:t>States:        new?   terminate?   ready?    running?     waiting?</a:t>
            </a:r>
          </a:p>
          <a:p>
            <a:pPr lvl="1"/>
            <a:r>
              <a:rPr lang="en-US" altLang="zh-CN" b="1" dirty="0"/>
              <a:t>condition?</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wipe(left)">
                                      <p:cBhvr>
                                        <p:cTn id="7" dur="500"/>
                                        <p:tgtEl>
                                          <p:spTgt spid="371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71720"/>
                                        </p:tgtEl>
                                        <p:attrNameLst>
                                          <p:attrName>style.visibility</p:attrName>
                                        </p:attrNameLst>
                                      </p:cBhvr>
                                      <p:to>
                                        <p:strVal val="visible"/>
                                      </p:to>
                                    </p:set>
                                    <p:animEffect transition="in" filter="strips(downRight)">
                                      <p:cBhvr>
                                        <p:cTn id="12" dur="500"/>
                                        <p:tgtEl>
                                          <p:spTgt spid="371720"/>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71716"/>
                                        </p:tgtEl>
                                        <p:attrNameLst>
                                          <p:attrName>style.visibility</p:attrName>
                                        </p:attrNameLst>
                                      </p:cBhvr>
                                      <p:to>
                                        <p:strVal val="visible"/>
                                      </p:to>
                                    </p:set>
                                    <p:animEffect transition="in" filter="wipe(left)">
                                      <p:cBhvr>
                                        <p:cTn id="16" dur="500"/>
                                        <p:tgtEl>
                                          <p:spTgt spid="371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1726"/>
                                        </p:tgtEl>
                                        <p:attrNameLst>
                                          <p:attrName>style.visibility</p:attrName>
                                        </p:attrNameLst>
                                      </p:cBhvr>
                                      <p:to>
                                        <p:strVal val="visible"/>
                                      </p:to>
                                    </p:set>
                                    <p:animEffect transition="in" filter="wipe(left)">
                                      <p:cBhvr>
                                        <p:cTn id="21" dur="500"/>
                                        <p:tgtEl>
                                          <p:spTgt spid="371726"/>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71717"/>
                                        </p:tgtEl>
                                        <p:attrNameLst>
                                          <p:attrName>style.visibility</p:attrName>
                                        </p:attrNameLst>
                                      </p:cBhvr>
                                      <p:to>
                                        <p:strVal val="visible"/>
                                      </p:to>
                                    </p:set>
                                    <p:animEffect transition="in" filter="wipe(left)">
                                      <p:cBhvr>
                                        <p:cTn id="25" dur="500"/>
                                        <p:tgtEl>
                                          <p:spTgt spid="3717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371729"/>
                                        </p:tgtEl>
                                        <p:attrNameLst>
                                          <p:attrName>style.visibility</p:attrName>
                                        </p:attrNameLst>
                                      </p:cBhvr>
                                      <p:to>
                                        <p:strVal val="visible"/>
                                      </p:to>
                                    </p:set>
                                    <p:animEffect transition="in" filter="wipe(right)">
                                      <p:cBhvr>
                                        <p:cTn id="30" dur="500"/>
                                        <p:tgtEl>
                                          <p:spTgt spid="37172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371732"/>
                                        </p:tgtEl>
                                        <p:attrNameLst>
                                          <p:attrName>style.visibility</p:attrName>
                                        </p:attrNameLst>
                                      </p:cBhvr>
                                      <p:to>
                                        <p:strVal val="visible"/>
                                      </p:to>
                                    </p:set>
                                    <p:animEffect transition="in" filter="strips(downLeft)">
                                      <p:cBhvr>
                                        <p:cTn id="35" dur="500"/>
                                        <p:tgtEl>
                                          <p:spTgt spid="371732"/>
                                        </p:tgtEl>
                                      </p:cBhvr>
                                    </p:animEffect>
                                  </p:childTnLst>
                                </p:cTn>
                              </p:par>
                            </p:childTnLst>
                          </p:cTn>
                        </p:par>
                        <p:par>
                          <p:cTn id="36" fill="hold" nodeType="afterGroup">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371719"/>
                                        </p:tgtEl>
                                        <p:attrNameLst>
                                          <p:attrName>style.visibility</p:attrName>
                                        </p:attrNameLst>
                                      </p:cBhvr>
                                      <p:to>
                                        <p:strVal val="visible"/>
                                      </p:to>
                                    </p:set>
                                    <p:animEffect transition="in" filter="wipe(right)">
                                      <p:cBhvr>
                                        <p:cTn id="39" dur="500"/>
                                        <p:tgtEl>
                                          <p:spTgt spid="37171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371735"/>
                                        </p:tgtEl>
                                        <p:attrNameLst>
                                          <p:attrName>style.visibility</p:attrName>
                                        </p:attrNameLst>
                                      </p:cBhvr>
                                      <p:to>
                                        <p:strVal val="visible"/>
                                      </p:to>
                                    </p:set>
                                    <p:animEffect transition="in" filter="wipe(down)">
                                      <p:cBhvr>
                                        <p:cTn id="44" dur="500"/>
                                        <p:tgtEl>
                                          <p:spTgt spid="3717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3" fill="hold" nodeType="clickEffect">
                                  <p:stCondLst>
                                    <p:cond delay="0"/>
                                  </p:stCondLst>
                                  <p:childTnLst>
                                    <p:set>
                                      <p:cBhvr>
                                        <p:cTn id="48" dur="1" fill="hold">
                                          <p:stCondLst>
                                            <p:cond delay="0"/>
                                          </p:stCondLst>
                                        </p:cTn>
                                        <p:tgtEl>
                                          <p:spTgt spid="371723"/>
                                        </p:tgtEl>
                                        <p:attrNameLst>
                                          <p:attrName>style.visibility</p:attrName>
                                        </p:attrNameLst>
                                      </p:cBhvr>
                                      <p:to>
                                        <p:strVal val="visible"/>
                                      </p:to>
                                    </p:set>
                                    <p:animEffect transition="in" filter="strips(upRight)">
                                      <p:cBhvr>
                                        <p:cTn id="49" dur="500"/>
                                        <p:tgtEl>
                                          <p:spTgt spid="371723"/>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71718"/>
                                        </p:tgtEl>
                                        <p:attrNameLst>
                                          <p:attrName>style.visibility</p:attrName>
                                        </p:attrNameLst>
                                      </p:cBhvr>
                                      <p:to>
                                        <p:strVal val="visible"/>
                                      </p:to>
                                    </p:set>
                                    <p:animEffect transition="in" filter="wipe(left)">
                                      <p:cBhvr>
                                        <p:cTn id="53" dur="500"/>
                                        <p:tgtEl>
                                          <p:spTgt spid="3717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
                                            <p:bg/>
                                          </p:spTgt>
                                        </p:tgtEl>
                                        <p:attrNameLst>
                                          <p:attrName>style.visibility</p:attrName>
                                        </p:attrNameLst>
                                      </p:cBhvr>
                                      <p:to>
                                        <p:strVal val="visible"/>
                                      </p:to>
                                    </p:set>
                                    <p:animEffect transition="in" filter="wipe(left)">
                                      <p:cBhvr>
                                        <p:cTn id="58" dur="500"/>
                                        <p:tgtEl>
                                          <p:spTgt spid="2">
                                            <p:bg/>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wipe(left)">
                                      <p:cBhvr>
                                        <p:cTn id="61" dur="500"/>
                                        <p:tgtEl>
                                          <p:spTgt spid="2">
                                            <p:txEl>
                                              <p:pRg st="0" end="0"/>
                                            </p:txEl>
                                          </p:spTgt>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
                                            <p:txEl>
                                              <p:pRg st="1" end="1"/>
                                            </p:txEl>
                                          </p:spTgt>
                                        </p:tgtEl>
                                        <p:attrNameLst>
                                          <p:attrName>style.visibility</p:attrName>
                                        </p:attrNameLst>
                                      </p:cBhvr>
                                      <p:to>
                                        <p:strVal val="visible"/>
                                      </p:to>
                                    </p:set>
                                    <p:animEffect transition="in" filter="wipe(left)">
                                      <p:cBhvr>
                                        <p:cTn id="64" dur="500"/>
                                        <p:tgtEl>
                                          <p:spTgt spid="2">
                                            <p:txEl>
                                              <p:pRg st="1" end="1"/>
                                            </p:txEl>
                                          </p:spTgt>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
                                            <p:txEl>
                                              <p:pRg st="2" end="2"/>
                                            </p:txEl>
                                          </p:spTgt>
                                        </p:tgtEl>
                                        <p:attrNameLst>
                                          <p:attrName>style.visibility</p:attrName>
                                        </p:attrNameLst>
                                      </p:cBhvr>
                                      <p:to>
                                        <p:strVal val="visible"/>
                                      </p:to>
                                    </p:set>
                                    <p:animEffect transition="in" filter="wipe(left)">
                                      <p:cBhvr>
                                        <p:cTn id="67" dur="500"/>
                                        <p:tgtEl>
                                          <p:spTgt spid="2">
                                            <p:txEl>
                                              <p:pRg st="2" end="2"/>
                                            </p:txEl>
                                          </p:spTgt>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wipe(left)">
                                      <p:cBhvr>
                                        <p:cTn id="7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animBg="1" autoUpdateAnimBg="0"/>
      <p:bldP spid="371716" grpId="0" animBg="1" autoUpdateAnimBg="0"/>
      <p:bldP spid="371717" grpId="0" animBg="1" autoUpdateAnimBg="0"/>
      <p:bldP spid="371718" grpId="0" animBg="1" autoUpdateAnimBg="0"/>
      <p:bldP spid="371719" grpId="0" animBg="1" autoUpdateAnimBg="0"/>
      <p:bldP spid="2"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in </a:t>
            </a:r>
            <a:r>
              <a:rPr lang="en-US" altLang="zh-CN" dirty="0" err="1"/>
              <a:t>OpenEuler</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CPU context</a:t>
            </a:r>
          </a:p>
          <a:p>
            <a:pPr lvl="1"/>
            <a:endParaRPr lang="en-US" altLang="zh-CN" dirty="0">
              <a:latin typeface="Times New Roman" panose="02020603050405020304" pitchFamily="18" charset="0"/>
            </a:endParaRPr>
          </a:p>
          <a:p>
            <a:pPr lvl="1"/>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80</a:t>
            </a:fld>
            <a:endParaRPr lang="en-US" altLang="zh-CN"/>
          </a:p>
        </p:txBody>
      </p:sp>
      <p:pic>
        <p:nvPicPr>
          <p:cNvPr id="8" name="图片 7">
            <a:extLst>
              <a:ext uri="{FF2B5EF4-FFF2-40B4-BE49-F238E27FC236}">
                <a16:creationId xmlns:a16="http://schemas.microsoft.com/office/drawing/2014/main" id="{BFA4343D-DC87-71CD-E7C9-C1FD2FE8533C}"/>
              </a:ext>
            </a:extLst>
          </p:cNvPr>
          <p:cNvPicPr>
            <a:picLocks noChangeAspect="1"/>
          </p:cNvPicPr>
          <p:nvPr/>
        </p:nvPicPr>
        <p:blipFill>
          <a:blip r:embed="rId2"/>
          <a:stretch>
            <a:fillRect/>
          </a:stretch>
        </p:blipFill>
        <p:spPr>
          <a:xfrm>
            <a:off x="700185" y="1664768"/>
            <a:ext cx="5561305" cy="4855034"/>
          </a:xfrm>
          <a:prstGeom prst="rect">
            <a:avLst/>
          </a:prstGeom>
        </p:spPr>
      </p:pic>
      <p:pic>
        <p:nvPicPr>
          <p:cNvPr id="10" name="图片 9">
            <a:extLst>
              <a:ext uri="{FF2B5EF4-FFF2-40B4-BE49-F238E27FC236}">
                <a16:creationId xmlns:a16="http://schemas.microsoft.com/office/drawing/2014/main" id="{8A6FCDDF-132C-D542-AABC-98C94CA71BAC}"/>
              </a:ext>
            </a:extLst>
          </p:cNvPr>
          <p:cNvPicPr>
            <a:picLocks noChangeAspect="1"/>
          </p:cNvPicPr>
          <p:nvPr/>
        </p:nvPicPr>
        <p:blipFill>
          <a:blip r:embed="rId3"/>
          <a:stretch>
            <a:fillRect/>
          </a:stretch>
        </p:blipFill>
        <p:spPr>
          <a:xfrm>
            <a:off x="6231015" y="1007246"/>
            <a:ext cx="5580000" cy="5527099"/>
          </a:xfrm>
          <a:prstGeom prst="rect">
            <a:avLst/>
          </a:prstGeom>
        </p:spPr>
      </p:pic>
    </p:spTree>
    <p:extLst>
      <p:ext uri="{BB962C8B-B14F-4D97-AF65-F5344CB8AC3E}">
        <p14:creationId xmlns:p14="http://schemas.microsoft.com/office/powerpoint/2010/main" val="483668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in </a:t>
            </a:r>
            <a:r>
              <a:rPr lang="en-US" altLang="zh-CN" dirty="0" err="1"/>
              <a:t>OpenEuler</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Resources info.</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81</a:t>
            </a:fld>
            <a:endParaRPr lang="en-US" altLang="zh-CN"/>
          </a:p>
        </p:txBody>
      </p:sp>
      <p:pic>
        <p:nvPicPr>
          <p:cNvPr id="7" name="图片 6">
            <a:extLst>
              <a:ext uri="{FF2B5EF4-FFF2-40B4-BE49-F238E27FC236}">
                <a16:creationId xmlns:a16="http://schemas.microsoft.com/office/drawing/2014/main" id="{9F666F07-7F10-84A3-164B-E925653245E6}"/>
              </a:ext>
            </a:extLst>
          </p:cNvPr>
          <p:cNvPicPr>
            <a:picLocks noChangeAspect="1"/>
          </p:cNvPicPr>
          <p:nvPr/>
        </p:nvPicPr>
        <p:blipFill>
          <a:blip r:embed="rId2"/>
          <a:stretch>
            <a:fillRect/>
          </a:stretch>
        </p:blipFill>
        <p:spPr>
          <a:xfrm>
            <a:off x="830415" y="1590200"/>
            <a:ext cx="10621180" cy="5045517"/>
          </a:xfrm>
          <a:prstGeom prst="rect">
            <a:avLst/>
          </a:prstGeom>
        </p:spPr>
      </p:pic>
    </p:spTree>
    <p:extLst>
      <p:ext uri="{BB962C8B-B14F-4D97-AF65-F5344CB8AC3E}">
        <p14:creationId xmlns:p14="http://schemas.microsoft.com/office/powerpoint/2010/main" val="21518524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in </a:t>
            </a:r>
            <a:r>
              <a:rPr lang="en-US" altLang="zh-CN" dirty="0" err="1"/>
              <a:t>OpenEuler</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Resources info.</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82</a:t>
            </a:fld>
            <a:endParaRPr lang="en-US" altLang="zh-CN"/>
          </a:p>
        </p:txBody>
      </p:sp>
      <p:sp>
        <p:nvSpPr>
          <p:cNvPr id="6" name="五边形 5">
            <a:hlinkClick r:id="rId2" action="ppaction://hlinksldjump"/>
            <a:extLst>
              <a:ext uri="{FF2B5EF4-FFF2-40B4-BE49-F238E27FC236}">
                <a16:creationId xmlns:a16="http://schemas.microsoft.com/office/drawing/2014/main" id="{27A22FA9-D4AC-4F87-B06F-8D85F2550FB3}"/>
              </a:ext>
            </a:extLst>
          </p:cNvPr>
          <p:cNvSpPr/>
          <p:nvPr/>
        </p:nvSpPr>
        <p:spPr bwMode="auto">
          <a:xfrm>
            <a:off x="11406590" y="6264315"/>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pic>
        <p:nvPicPr>
          <p:cNvPr id="8" name="图片 7">
            <a:extLst>
              <a:ext uri="{FF2B5EF4-FFF2-40B4-BE49-F238E27FC236}">
                <a16:creationId xmlns:a16="http://schemas.microsoft.com/office/drawing/2014/main" id="{4FBFDFF5-A6FC-28ED-00CB-4F87D4735EC8}"/>
              </a:ext>
            </a:extLst>
          </p:cNvPr>
          <p:cNvPicPr>
            <a:picLocks noChangeAspect="1"/>
          </p:cNvPicPr>
          <p:nvPr/>
        </p:nvPicPr>
        <p:blipFill>
          <a:blip r:embed="rId3"/>
          <a:stretch>
            <a:fillRect/>
          </a:stretch>
        </p:blipFill>
        <p:spPr>
          <a:xfrm>
            <a:off x="819963" y="1649242"/>
            <a:ext cx="9866547" cy="4567930"/>
          </a:xfrm>
          <a:prstGeom prst="rect">
            <a:avLst/>
          </a:prstGeom>
        </p:spPr>
      </p:pic>
    </p:spTree>
    <p:extLst>
      <p:ext uri="{BB962C8B-B14F-4D97-AF65-F5344CB8AC3E}">
        <p14:creationId xmlns:p14="http://schemas.microsoft.com/office/powerpoint/2010/main" val="18033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5C0DDB2-D227-E10F-058C-C14F13F01611}"/>
              </a:ext>
            </a:extLst>
          </p:cNvPr>
          <p:cNvSpPr>
            <a:spLocks noGrp="1"/>
          </p:cNvSpPr>
          <p:nvPr>
            <p:ph type="title"/>
          </p:nvPr>
        </p:nvSpPr>
        <p:spPr/>
        <p:txBody>
          <a:bodyPr/>
          <a:lstStyle/>
          <a:p>
            <a:r>
              <a:rPr lang="en-US" altLang="zh-CN" sz="3600" b="1" dirty="0">
                <a:solidFill>
                  <a:srgbClr val="0000FF"/>
                </a:solidFill>
                <a:ea typeface="黑体" pitchFamily="2" charset="-122"/>
              </a:rPr>
              <a:t>A2: </a:t>
            </a:r>
            <a:r>
              <a:rPr lang="en-US" altLang="zh-CN" sz="3600" b="1" dirty="0" err="1">
                <a:solidFill>
                  <a:srgbClr val="0000FF"/>
                </a:solidFill>
                <a:ea typeface="黑体" pitchFamily="2" charset="-122"/>
              </a:rPr>
              <a:t>openEuler</a:t>
            </a:r>
            <a:r>
              <a:rPr lang="en-US" altLang="zh-CN" sz="3600" b="1" dirty="0">
                <a:solidFill>
                  <a:srgbClr val="0000FF"/>
                </a:solidFill>
                <a:ea typeface="黑体" pitchFamily="2" charset="-122"/>
              </a:rPr>
              <a:t> Process Creation</a:t>
            </a:r>
            <a:endParaRPr lang="zh-CN" altLang="en-US" dirty="0">
              <a:solidFill>
                <a:srgbClr val="0000FF"/>
              </a:solidFill>
            </a:endParaRPr>
          </a:p>
        </p:txBody>
      </p:sp>
      <p:sp>
        <p:nvSpPr>
          <p:cNvPr id="6" name="内容占位符 5">
            <a:extLst>
              <a:ext uri="{FF2B5EF4-FFF2-40B4-BE49-F238E27FC236}">
                <a16:creationId xmlns:a16="http://schemas.microsoft.com/office/drawing/2014/main" id="{0FB9DC61-53FA-ED7B-8BD2-23DFEE5671F7}"/>
              </a:ext>
            </a:extLst>
          </p:cNvPr>
          <p:cNvSpPr>
            <a:spLocks noGrp="1"/>
          </p:cNvSpPr>
          <p:nvPr>
            <p:ph idx="1"/>
          </p:nvPr>
        </p:nvSpPr>
        <p:spPr/>
        <p:txBody>
          <a:bodyPr/>
          <a:lstStyle/>
          <a:p>
            <a:r>
              <a:rPr lang="en-US" altLang="zh-CN" dirty="0"/>
              <a:t>PCB creation and initialization</a:t>
            </a:r>
          </a:p>
          <a:p>
            <a:r>
              <a:rPr lang="en-US" altLang="zh-CN" dirty="0"/>
              <a:t>Setting of process execution environment</a:t>
            </a:r>
          </a:p>
          <a:p>
            <a:r>
              <a:rPr lang="en-US" altLang="zh-CN" dirty="0"/>
              <a:t>Traverse all levels of the page table to complete the copy of the page table</a:t>
            </a:r>
          </a:p>
          <a:p>
            <a:r>
              <a:rPr lang="en-US" altLang="zh-CN" dirty="0"/>
              <a:t>Copy the table items in PTE one by one</a:t>
            </a:r>
          </a:p>
          <a:p>
            <a:r>
              <a:rPr lang="en-US" altLang="zh-CN" dirty="0"/>
              <a:t>Modify the mark of the physical page as read-only</a:t>
            </a:r>
            <a:endParaRPr lang="zh-CN" altLang="en-US" dirty="0"/>
          </a:p>
        </p:txBody>
      </p:sp>
      <p:sp>
        <p:nvSpPr>
          <p:cNvPr id="4" name="灯片编号占位符 3">
            <a:extLst>
              <a:ext uri="{FF2B5EF4-FFF2-40B4-BE49-F238E27FC236}">
                <a16:creationId xmlns:a16="http://schemas.microsoft.com/office/drawing/2014/main" id="{5A403936-234D-66B3-D641-0449E0593BFD}"/>
              </a:ext>
            </a:extLst>
          </p:cNvPr>
          <p:cNvSpPr>
            <a:spLocks noGrp="1"/>
          </p:cNvSpPr>
          <p:nvPr>
            <p:ph type="sldNum" sz="quarter" idx="10"/>
          </p:nvPr>
        </p:nvSpPr>
        <p:spPr/>
        <p:txBody>
          <a:bodyPr/>
          <a:lstStyle/>
          <a:p>
            <a:fld id="{E66D2CC7-F4CF-4117-A897-807AC786776F}" type="slidenum">
              <a:rPr lang="en-US" altLang="zh-CN" smtClean="0"/>
              <a:pPr/>
              <a:t>83</a:t>
            </a:fld>
            <a:endParaRPr lang="en-US" altLang="zh-CN"/>
          </a:p>
        </p:txBody>
      </p:sp>
    </p:spTree>
    <p:extLst>
      <p:ext uri="{BB962C8B-B14F-4D97-AF65-F5344CB8AC3E}">
        <p14:creationId xmlns:p14="http://schemas.microsoft.com/office/powerpoint/2010/main" val="2834067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PCB creation and initialization</a:t>
            </a:r>
            <a:endParaRPr lang="zh-CN" altLang="en-US" dirty="0"/>
          </a:p>
        </p:txBody>
      </p:sp>
      <p:pic>
        <p:nvPicPr>
          <p:cNvPr id="5" name="内容占位符 4">
            <a:extLst>
              <a:ext uri="{FF2B5EF4-FFF2-40B4-BE49-F238E27FC236}">
                <a16:creationId xmlns:a16="http://schemas.microsoft.com/office/drawing/2014/main" id="{46002EF7-82F4-B4CD-32E8-CC07B790548D}"/>
              </a:ext>
            </a:extLst>
          </p:cNvPr>
          <p:cNvPicPr>
            <a:picLocks noGrp="1" noChangeAspect="1"/>
          </p:cNvPicPr>
          <p:nvPr>
            <p:ph idx="1"/>
          </p:nvPr>
        </p:nvPicPr>
        <p:blipFill>
          <a:blip r:embed="rId2"/>
          <a:stretch>
            <a:fillRect/>
          </a:stretch>
        </p:blipFill>
        <p:spPr>
          <a:xfrm>
            <a:off x="425370" y="1114669"/>
            <a:ext cx="11520000" cy="5268467"/>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84</a:t>
            </a:fld>
            <a:endParaRPr lang="en-US" altLang="zh-CN"/>
          </a:p>
        </p:txBody>
      </p:sp>
    </p:spTree>
    <p:extLst>
      <p:ext uri="{BB962C8B-B14F-4D97-AF65-F5344CB8AC3E}">
        <p14:creationId xmlns:p14="http://schemas.microsoft.com/office/powerpoint/2010/main" val="2165687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Setting of process execution environment</a:t>
            </a:r>
            <a:endParaRPr lang="zh-CN" altLang="en-US" dirty="0"/>
          </a:p>
        </p:txBody>
      </p:sp>
      <p:pic>
        <p:nvPicPr>
          <p:cNvPr id="5" name="内容占位符 4">
            <a:extLst>
              <a:ext uri="{FF2B5EF4-FFF2-40B4-BE49-F238E27FC236}">
                <a16:creationId xmlns:a16="http://schemas.microsoft.com/office/drawing/2014/main" id="{B17CE853-EDE5-B6B7-7ECC-5A5D12272E71}"/>
              </a:ext>
            </a:extLst>
          </p:cNvPr>
          <p:cNvPicPr>
            <a:picLocks noGrp="1" noChangeAspect="1"/>
          </p:cNvPicPr>
          <p:nvPr>
            <p:ph idx="1"/>
          </p:nvPr>
        </p:nvPicPr>
        <p:blipFill>
          <a:blip r:embed="rId2"/>
          <a:stretch>
            <a:fillRect/>
          </a:stretch>
        </p:blipFill>
        <p:spPr>
          <a:xfrm>
            <a:off x="426650" y="1133745"/>
            <a:ext cx="11520000" cy="5131636"/>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85</a:t>
            </a:fld>
            <a:endParaRPr lang="en-US" altLang="zh-CN"/>
          </a:p>
        </p:txBody>
      </p:sp>
    </p:spTree>
    <p:extLst>
      <p:ext uri="{BB962C8B-B14F-4D97-AF65-F5344CB8AC3E}">
        <p14:creationId xmlns:p14="http://schemas.microsoft.com/office/powerpoint/2010/main" val="20152531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Setting of process execution environment</a:t>
            </a:r>
            <a:endParaRPr lang="zh-CN" altLang="en-US" dirty="0"/>
          </a:p>
        </p:txBody>
      </p:sp>
      <p:pic>
        <p:nvPicPr>
          <p:cNvPr id="5" name="内容占位符 4">
            <a:extLst>
              <a:ext uri="{FF2B5EF4-FFF2-40B4-BE49-F238E27FC236}">
                <a16:creationId xmlns:a16="http://schemas.microsoft.com/office/drawing/2014/main" id="{298B333C-35DC-10C6-2A03-43FC5430AE9C}"/>
              </a:ext>
            </a:extLst>
          </p:cNvPr>
          <p:cNvPicPr>
            <a:picLocks noGrp="1" noChangeAspect="1"/>
          </p:cNvPicPr>
          <p:nvPr>
            <p:ph idx="1"/>
          </p:nvPr>
        </p:nvPicPr>
        <p:blipFill>
          <a:blip r:embed="rId2"/>
          <a:stretch>
            <a:fillRect/>
          </a:stretch>
        </p:blipFill>
        <p:spPr>
          <a:xfrm>
            <a:off x="380365" y="1133745"/>
            <a:ext cx="11520000" cy="3668486"/>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86</a:t>
            </a:fld>
            <a:endParaRPr lang="en-US" altLang="zh-CN"/>
          </a:p>
        </p:txBody>
      </p:sp>
    </p:spTree>
    <p:extLst>
      <p:ext uri="{BB962C8B-B14F-4D97-AF65-F5344CB8AC3E}">
        <p14:creationId xmlns:p14="http://schemas.microsoft.com/office/powerpoint/2010/main" val="1013240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1341400"/>
          </a:xfrm>
          <a:solidFill>
            <a:srgbClr val="002060"/>
          </a:solidFill>
        </p:spPr>
        <p:txBody>
          <a:bodyPr/>
          <a:lstStyle/>
          <a:p>
            <a:r>
              <a:rPr lang="en-US" altLang="zh-CN" dirty="0"/>
              <a:t>Traverse all levels of the page table to complete the copy of the page table</a:t>
            </a:r>
            <a:endParaRPr lang="zh-CN" altLang="en-US"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87</a:t>
            </a:fld>
            <a:endParaRPr lang="en-US" altLang="zh-CN"/>
          </a:p>
        </p:txBody>
      </p:sp>
      <p:pic>
        <p:nvPicPr>
          <p:cNvPr id="6" name="图片 5" descr="D:\01--教学\01--本科理论教学\02--OS\05-ebook\087755-01 openEuler操作系统 56328-0\CTP\tu\op3-21.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1" y="1673806"/>
            <a:ext cx="9856094" cy="4779382"/>
          </a:xfrm>
          <a:prstGeom prst="rect">
            <a:avLst/>
          </a:prstGeom>
          <a:noFill/>
          <a:ln>
            <a:noFill/>
          </a:ln>
        </p:spPr>
      </p:pic>
    </p:spTree>
    <p:extLst>
      <p:ext uri="{BB962C8B-B14F-4D97-AF65-F5344CB8AC3E}">
        <p14:creationId xmlns:p14="http://schemas.microsoft.com/office/powerpoint/2010/main" val="2673348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Copy the table items in PTE one by one</a:t>
            </a:r>
            <a:endParaRPr lang="zh-CN" altLang="en-US" dirty="0"/>
          </a:p>
        </p:txBody>
      </p:sp>
      <p:pic>
        <p:nvPicPr>
          <p:cNvPr id="5" name="内容占位符 4">
            <a:extLst>
              <a:ext uri="{FF2B5EF4-FFF2-40B4-BE49-F238E27FC236}">
                <a16:creationId xmlns:a16="http://schemas.microsoft.com/office/drawing/2014/main" id="{26A4E027-A8C6-67FA-F6E3-D93A150D3A39}"/>
              </a:ext>
            </a:extLst>
          </p:cNvPr>
          <p:cNvPicPr>
            <a:picLocks noGrp="1" noChangeAspect="1"/>
          </p:cNvPicPr>
          <p:nvPr>
            <p:ph idx="1"/>
          </p:nvPr>
        </p:nvPicPr>
        <p:blipFill>
          <a:blip r:embed="rId2"/>
          <a:stretch>
            <a:fillRect/>
          </a:stretch>
        </p:blipFill>
        <p:spPr>
          <a:xfrm>
            <a:off x="391238" y="1133745"/>
            <a:ext cx="11520000" cy="4713592"/>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88</a:t>
            </a:fld>
            <a:endParaRPr lang="en-US" altLang="zh-CN"/>
          </a:p>
        </p:txBody>
      </p:sp>
    </p:spTree>
    <p:extLst>
      <p:ext uri="{BB962C8B-B14F-4D97-AF65-F5344CB8AC3E}">
        <p14:creationId xmlns:p14="http://schemas.microsoft.com/office/powerpoint/2010/main" val="3427156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Modify the mark of the physical page as read-only</a:t>
            </a:r>
            <a:endParaRPr lang="zh-CN" altLang="en-US" dirty="0"/>
          </a:p>
        </p:txBody>
      </p:sp>
      <p:pic>
        <p:nvPicPr>
          <p:cNvPr id="6" name="内容占位符 5">
            <a:extLst>
              <a:ext uri="{FF2B5EF4-FFF2-40B4-BE49-F238E27FC236}">
                <a16:creationId xmlns:a16="http://schemas.microsoft.com/office/drawing/2014/main" id="{3B51C823-1644-D61E-C3A2-AFFCCAA00200}"/>
              </a:ext>
            </a:extLst>
          </p:cNvPr>
          <p:cNvPicPr>
            <a:picLocks noGrp="1" noChangeAspect="1"/>
          </p:cNvPicPr>
          <p:nvPr>
            <p:ph idx="1"/>
          </p:nvPr>
        </p:nvPicPr>
        <p:blipFill>
          <a:blip r:embed="rId2"/>
          <a:stretch>
            <a:fillRect/>
          </a:stretch>
        </p:blipFill>
        <p:spPr>
          <a:xfrm>
            <a:off x="391238" y="1133745"/>
            <a:ext cx="11520000" cy="5386776"/>
          </a:xfrm>
        </p:spPr>
      </p:pic>
      <p:sp>
        <p:nvSpPr>
          <p:cNvPr id="4" name="灯片编号占位符 3"/>
          <p:cNvSpPr>
            <a:spLocks noGrp="1"/>
          </p:cNvSpPr>
          <p:nvPr>
            <p:ph type="sldNum" sz="quarter" idx="10"/>
          </p:nvPr>
        </p:nvSpPr>
        <p:spPr/>
        <p:txBody>
          <a:bodyPr/>
          <a:lstStyle/>
          <a:p>
            <a:fld id="{C6E9FB16-BF1A-4A24-8417-A0C049D26A84}" type="slidenum">
              <a:rPr lang="en-US" altLang="zh-CN" smtClean="0"/>
              <a:pPr/>
              <a:t>89</a:t>
            </a:fld>
            <a:endParaRPr lang="en-US" altLang="zh-CN" dirty="0"/>
          </a:p>
        </p:txBody>
      </p:sp>
      <p:sp>
        <p:nvSpPr>
          <p:cNvPr id="5" name="五边形 4">
            <a:hlinkClick r:id="rId3" action="ppaction://hlinksldjump"/>
            <a:extLst>
              <a:ext uri="{FF2B5EF4-FFF2-40B4-BE49-F238E27FC236}">
                <a16:creationId xmlns:a16="http://schemas.microsoft.com/office/drawing/2014/main" id="{B63CB2C9-01FD-8F1A-6404-D8EEDBB0D984}"/>
              </a:ext>
            </a:extLst>
          </p:cNvPr>
          <p:cNvSpPr/>
          <p:nvPr/>
        </p:nvSpPr>
        <p:spPr bwMode="auto">
          <a:xfrm>
            <a:off x="11406590" y="6264316"/>
            <a:ext cx="720000" cy="54006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743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en-US" altLang="zh-CN" dirty="0"/>
              <a:t>Process Control Block (PCB)</a:t>
            </a:r>
          </a:p>
        </p:txBody>
      </p:sp>
      <p:sp>
        <p:nvSpPr>
          <p:cNvPr id="373763" name="Rectangle 3"/>
          <p:cNvSpPr>
            <a:spLocks noGrp="1" noChangeArrowheads="1"/>
          </p:cNvSpPr>
          <p:nvPr>
            <p:ph idx="1"/>
          </p:nvPr>
        </p:nvSpPr>
        <p:spPr/>
        <p:txBody>
          <a:bodyPr>
            <a:normAutofit lnSpcReduction="10000"/>
          </a:bodyPr>
          <a:lstStyle/>
          <a:p>
            <a:pPr>
              <a:lnSpc>
                <a:spcPct val="110000"/>
              </a:lnSpc>
              <a:spcBef>
                <a:spcPts val="0"/>
              </a:spcBef>
            </a:pPr>
            <a:r>
              <a:rPr lang="en-US" altLang="zh-CN" dirty="0">
                <a:latin typeface="Times New Roman" panose="02020603050405020304" pitchFamily="18" charset="0"/>
              </a:rPr>
              <a:t>Each process is represented by a PCB</a:t>
            </a:r>
            <a:r>
              <a:rPr lang="en-US" altLang="zh-CN" dirty="0">
                <a:solidFill>
                  <a:srgbClr val="0000FF"/>
                </a:solidFill>
                <a:latin typeface="Times New Roman" panose="02020603050405020304" pitchFamily="18" charset="0"/>
              </a:rPr>
              <a:t>.</a:t>
            </a:r>
            <a:endParaRPr lang="en-US" altLang="zh-CN" dirty="0">
              <a:latin typeface="Times New Roman" panose="02020603050405020304" pitchFamily="18" charset="0"/>
            </a:endParaRPr>
          </a:p>
          <a:p>
            <a:pPr>
              <a:lnSpc>
                <a:spcPct val="110000"/>
              </a:lnSpc>
              <a:spcBef>
                <a:spcPts val="0"/>
              </a:spcBef>
            </a:pPr>
            <a:r>
              <a:rPr lang="en-US" altLang="zh-CN" dirty="0">
                <a:latin typeface="Times New Roman" panose="02020603050405020304" pitchFamily="18" charset="0"/>
              </a:rPr>
              <a:t>PCB is also called </a:t>
            </a:r>
            <a:r>
              <a:rPr lang="en-US" altLang="zh-CN" i="1" dirty="0">
                <a:solidFill>
                  <a:srgbClr val="0000FF"/>
                </a:solidFill>
                <a:latin typeface="Times New Roman" panose="02020603050405020304" pitchFamily="18" charset="0"/>
              </a:rPr>
              <a:t>task control block.</a:t>
            </a:r>
            <a:endParaRPr lang="en-US" altLang="zh-CN" dirty="0">
              <a:latin typeface="Times New Roman" panose="02020603050405020304" pitchFamily="18" charset="0"/>
            </a:endParaRPr>
          </a:p>
          <a:p>
            <a:pPr marL="285750" indent="-285750">
              <a:lnSpc>
                <a:spcPct val="110000"/>
              </a:lnSpc>
              <a:spcBef>
                <a:spcPts val="0"/>
              </a:spcBef>
            </a:pPr>
            <a:r>
              <a:rPr lang="en-US" altLang="zh-CN" dirty="0">
                <a:latin typeface="Times New Roman" panose="02020603050405020304" pitchFamily="18" charset="0"/>
              </a:rPr>
              <a:t>contains info associated with each process:</a:t>
            </a:r>
          </a:p>
          <a:p>
            <a:pPr lvl="1">
              <a:lnSpc>
                <a:spcPct val="110000"/>
              </a:lnSpc>
              <a:spcBef>
                <a:spcPts val="0"/>
              </a:spcBef>
            </a:pPr>
            <a:r>
              <a:rPr lang="en-US" altLang="en-US" dirty="0">
                <a:solidFill>
                  <a:srgbClr val="0000FF"/>
                </a:solidFill>
              </a:rPr>
              <a:t>p</a:t>
            </a:r>
            <a:r>
              <a:rPr lang="en-US" altLang="en-US" dirty="0">
                <a:solidFill>
                  <a:srgbClr val="0000FF"/>
                </a:solidFill>
                <a:latin typeface="Times New Roman" panose="02020603050405020304" pitchFamily="18" charset="0"/>
              </a:rPr>
              <a:t>rocess state</a:t>
            </a:r>
            <a:endParaRPr lang="en-US" altLang="en-US" dirty="0">
              <a:latin typeface="Times New Roman" panose="02020603050405020304" pitchFamily="18" charset="0"/>
            </a:endParaRPr>
          </a:p>
          <a:p>
            <a:pPr lvl="1">
              <a:lnSpc>
                <a:spcPct val="110000"/>
              </a:lnSpc>
              <a:spcBef>
                <a:spcPts val="0"/>
              </a:spcBef>
            </a:pPr>
            <a:r>
              <a:rPr lang="en-US" altLang="en-US" dirty="0">
                <a:solidFill>
                  <a:srgbClr val="0000FF"/>
                </a:solidFill>
                <a:latin typeface="Times New Roman" panose="02020603050405020304" pitchFamily="18" charset="0"/>
              </a:rPr>
              <a:t>Program </a:t>
            </a:r>
            <a:r>
              <a:rPr lang="en-US" altLang="zh-CN" dirty="0">
                <a:solidFill>
                  <a:srgbClr val="0000FF"/>
                </a:solidFill>
                <a:latin typeface="Times New Roman" panose="02020603050405020304" pitchFamily="18" charset="0"/>
              </a:rPr>
              <a:t>C</a:t>
            </a:r>
            <a:r>
              <a:rPr lang="en-US" altLang="en-US" dirty="0">
                <a:solidFill>
                  <a:srgbClr val="0000FF"/>
                </a:solidFill>
                <a:latin typeface="Times New Roman" panose="02020603050405020304" pitchFamily="18" charset="0"/>
              </a:rPr>
              <a:t>ounter</a:t>
            </a:r>
            <a:endParaRPr lang="en-US" altLang="en-US" dirty="0">
              <a:latin typeface="Times New Roman" panose="02020603050405020304" pitchFamily="18" charset="0"/>
            </a:endParaRPr>
          </a:p>
          <a:p>
            <a:pPr lvl="1">
              <a:lnSpc>
                <a:spcPct val="110000"/>
              </a:lnSpc>
              <a:spcBef>
                <a:spcPts val="0"/>
              </a:spcBef>
            </a:pPr>
            <a:r>
              <a:rPr lang="en-US" altLang="en-US" dirty="0">
                <a:solidFill>
                  <a:srgbClr val="0000FF"/>
                </a:solidFill>
                <a:latin typeface="Times New Roman" panose="02020603050405020304" pitchFamily="18" charset="0"/>
              </a:rPr>
              <a:t>CPU registers</a:t>
            </a:r>
            <a:endParaRPr lang="en-US" altLang="zh-CN" dirty="0">
              <a:latin typeface="Times New Roman" panose="02020603050405020304" pitchFamily="18" charset="0"/>
            </a:endParaRPr>
          </a:p>
          <a:p>
            <a:pPr lvl="1">
              <a:lnSpc>
                <a:spcPct val="110000"/>
              </a:lnSpc>
              <a:spcBef>
                <a:spcPts val="0"/>
              </a:spcBef>
            </a:pPr>
            <a:r>
              <a:rPr lang="en-US" altLang="en-US" dirty="0">
                <a:solidFill>
                  <a:srgbClr val="0000FF"/>
                </a:solidFill>
                <a:latin typeface="Times New Roman" panose="02020603050405020304" pitchFamily="18" charset="0"/>
              </a:rPr>
              <a:t>CPU scheduling information - </a:t>
            </a:r>
            <a:r>
              <a:rPr lang="en-US" altLang="en-US" dirty="0">
                <a:latin typeface="Times New Roman" panose="02020603050405020304" pitchFamily="18" charset="0"/>
              </a:rPr>
              <a:t>priorities, scheduling queue pointers</a:t>
            </a:r>
          </a:p>
          <a:p>
            <a:pPr lvl="1">
              <a:lnSpc>
                <a:spcPct val="110000"/>
              </a:lnSpc>
              <a:spcBef>
                <a:spcPts val="0"/>
              </a:spcBef>
            </a:pPr>
            <a:r>
              <a:rPr lang="en-US" altLang="en-US" dirty="0">
                <a:solidFill>
                  <a:srgbClr val="0000FF"/>
                </a:solidFill>
              </a:rPr>
              <a:t>m</a:t>
            </a:r>
            <a:r>
              <a:rPr lang="en-US" altLang="en-US" dirty="0">
                <a:solidFill>
                  <a:srgbClr val="0000FF"/>
                </a:solidFill>
                <a:latin typeface="Times New Roman" panose="02020603050405020304" pitchFamily="18" charset="0"/>
              </a:rPr>
              <a:t>emory-management information</a:t>
            </a:r>
          </a:p>
          <a:p>
            <a:pPr lvl="1">
              <a:lnSpc>
                <a:spcPct val="110000"/>
              </a:lnSpc>
              <a:spcBef>
                <a:spcPts val="0"/>
              </a:spcBef>
            </a:pPr>
            <a:r>
              <a:rPr lang="en-US" altLang="en-US" dirty="0">
                <a:solidFill>
                  <a:srgbClr val="0000FF"/>
                </a:solidFill>
              </a:rPr>
              <a:t>a</a:t>
            </a:r>
            <a:r>
              <a:rPr lang="en-US" altLang="en-US" dirty="0">
                <a:solidFill>
                  <a:srgbClr val="0000FF"/>
                </a:solidFill>
                <a:latin typeface="Times New Roman" panose="02020603050405020304" pitchFamily="18" charset="0"/>
              </a:rPr>
              <a:t>ccounting information </a:t>
            </a:r>
            <a:r>
              <a:rPr lang="en-US" altLang="en-US" dirty="0">
                <a:latin typeface="Times New Roman" panose="02020603050405020304" pitchFamily="18" charset="0"/>
              </a:rPr>
              <a:t>– the amount of CPU time used, clock time elapsed since start, time limits, account numbers, etc.</a:t>
            </a:r>
          </a:p>
          <a:p>
            <a:pPr lvl="1">
              <a:lnSpc>
                <a:spcPct val="110000"/>
              </a:lnSpc>
              <a:spcBef>
                <a:spcPts val="0"/>
              </a:spcBef>
            </a:pPr>
            <a:r>
              <a:rPr lang="en-US" altLang="en-US" dirty="0">
                <a:solidFill>
                  <a:srgbClr val="0000FF"/>
                </a:solidFill>
                <a:latin typeface="Times New Roman" panose="02020603050405020304" pitchFamily="18" charset="0"/>
              </a:rPr>
              <a:t>I/O status information </a:t>
            </a:r>
            <a:r>
              <a:rPr lang="en-US" altLang="en-US" dirty="0">
                <a:latin typeface="Times New Roman" panose="02020603050405020304" pitchFamily="18" charset="0"/>
              </a:rPr>
              <a:t>– the list of I/O devices allocated to process, a list of open files, and so on.</a:t>
            </a:r>
          </a:p>
          <a:p>
            <a:pPr lvl="1">
              <a:lnSpc>
                <a:spcPct val="110000"/>
              </a:lnSpc>
              <a:spcBef>
                <a:spcPts val="0"/>
              </a:spcBef>
            </a:pPr>
            <a:r>
              <a:rPr lang="en-US" altLang="zh-CN" dirty="0">
                <a:solidFill>
                  <a:srgbClr val="0000FF"/>
                </a:solidFill>
              </a:rPr>
              <a:t>p</a:t>
            </a:r>
            <a:r>
              <a:rPr lang="en-US" altLang="zh-CN" dirty="0">
                <a:solidFill>
                  <a:srgbClr val="0000FF"/>
                </a:solidFill>
                <a:latin typeface="Times New Roman" panose="02020603050405020304" pitchFamily="18" charset="0"/>
              </a:rPr>
              <a:t>rocess number </a:t>
            </a:r>
            <a:r>
              <a:rPr lang="en-US" altLang="zh-CN" dirty="0">
                <a:latin typeface="Times New Roman" panose="02020603050405020304" pitchFamily="18" charset="0"/>
              </a:rPr>
              <a:t>-- Identifiers, e.g. Identifier of this process , </a:t>
            </a:r>
            <a:br>
              <a:rPr lang="en-US" altLang="zh-CN" dirty="0">
                <a:latin typeface="Times New Roman" panose="02020603050405020304" pitchFamily="18" charset="0"/>
              </a:rPr>
            </a:br>
            <a:r>
              <a:rPr lang="en-US" altLang="zh-CN" dirty="0">
                <a:latin typeface="Times New Roman" panose="02020603050405020304" pitchFamily="18" charset="0"/>
              </a:rPr>
              <a:t>Identifier of its parent process, User identifier.</a:t>
            </a:r>
            <a:endParaRPr lang="en-US" altLang="en-US" dirty="0">
              <a:latin typeface="Times New Roman" panose="02020603050405020304" pitchFamily="18" charset="0"/>
            </a:endParaRPr>
          </a:p>
          <a:p>
            <a:pPr lvl="1">
              <a:lnSpc>
                <a:spcPct val="110000"/>
              </a:lnSpc>
              <a:spcBef>
                <a:spcPts val="0"/>
              </a:spcBef>
            </a:pPr>
            <a:endParaRPr lang="en-US" altLang="zh-CN" dirty="0">
              <a:latin typeface="Times New Roman" panose="02020603050405020304" pitchFamily="18" charset="0"/>
            </a:endParaRPr>
          </a:p>
        </p:txBody>
      </p:sp>
      <p:sp>
        <p:nvSpPr>
          <p:cNvPr id="13" name="灯片编号占位符 3"/>
          <p:cNvSpPr>
            <a:spLocks noGrp="1"/>
          </p:cNvSpPr>
          <p:nvPr>
            <p:ph type="sldNum" sz="quarter" idx="10"/>
          </p:nvPr>
        </p:nvSpPr>
        <p:spPr/>
        <p:txBody>
          <a:bodyPr/>
          <a:lstStyle/>
          <a:p>
            <a:fld id="{B4F4185E-B752-4553-8F04-2A2F28B4A680}" type="slidenum">
              <a:rPr lang="en-US" altLang="zh-CN"/>
              <a:pPr/>
              <a:t>9</a:t>
            </a:fld>
            <a:endParaRPr lang="en-US" altLang="zh-CN"/>
          </a:p>
        </p:txBody>
      </p:sp>
      <p:pic>
        <p:nvPicPr>
          <p:cNvPr id="14"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6390" y="98630"/>
            <a:ext cx="2410746" cy="326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 1">
            <a:hlinkClick r:id="rId4" action="ppaction://hlinksldjump"/>
            <a:extLst>
              <a:ext uri="{FF2B5EF4-FFF2-40B4-BE49-F238E27FC236}">
                <a16:creationId xmlns:a16="http://schemas.microsoft.com/office/drawing/2014/main" id="{D1514860-6850-4CFB-95A1-04E8884CE31D}"/>
              </a:ext>
            </a:extLst>
          </p:cNvPr>
          <p:cNvSpPr/>
          <p:nvPr/>
        </p:nvSpPr>
        <p:spPr bwMode="auto">
          <a:xfrm>
            <a:off x="9111575" y="5730200"/>
            <a:ext cx="2880080" cy="90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ea typeface="黑体" pitchFamily="2" charset="-122"/>
              </a:rPr>
              <a:t>A1: </a:t>
            </a:r>
            <a:r>
              <a:rPr lang="en-US" altLang="zh-CN" sz="2000" b="1" dirty="0" err="1">
                <a:solidFill>
                  <a:srgbClr val="0000FF"/>
                </a:solidFill>
                <a:ea typeface="黑体" pitchFamily="2" charset="-122"/>
              </a:rPr>
              <a:t>openEuler</a:t>
            </a:r>
            <a:r>
              <a:rPr lang="en-US" altLang="zh-CN" sz="2000" b="1" dirty="0">
                <a:solidFill>
                  <a:srgbClr val="0000FF"/>
                </a:solidFill>
                <a:ea typeface="黑体" pitchFamily="2" charset="-122"/>
              </a:rPr>
              <a:t> PCB</a:t>
            </a:r>
          </a:p>
        </p:txBody>
      </p:sp>
    </p:spTree>
    <p:extLst>
      <p:ext uri="{BB962C8B-B14F-4D97-AF65-F5344CB8AC3E}">
        <p14:creationId xmlns:p14="http://schemas.microsoft.com/office/powerpoint/2010/main" val="7041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Effect transition="in" filter="wipe(left)">
                                      <p:cBhvr>
                                        <p:cTn id="7" dur="500"/>
                                        <p:tgtEl>
                                          <p:spTgt spid="373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3">
                                            <p:txEl>
                                              <p:pRg st="1" end="1"/>
                                            </p:txEl>
                                          </p:spTgt>
                                        </p:tgtEl>
                                        <p:attrNameLst>
                                          <p:attrName>style.visibility</p:attrName>
                                        </p:attrNameLst>
                                      </p:cBhvr>
                                      <p:to>
                                        <p:strVal val="visible"/>
                                      </p:to>
                                    </p:set>
                                    <p:animEffect transition="in" filter="wipe(left)">
                                      <p:cBhvr>
                                        <p:cTn id="12" dur="500"/>
                                        <p:tgtEl>
                                          <p:spTgt spid="373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63">
                                            <p:txEl>
                                              <p:pRg st="2" end="2"/>
                                            </p:txEl>
                                          </p:spTgt>
                                        </p:tgtEl>
                                        <p:attrNameLst>
                                          <p:attrName>style.visibility</p:attrName>
                                        </p:attrNameLst>
                                      </p:cBhvr>
                                      <p:to>
                                        <p:strVal val="visible"/>
                                      </p:to>
                                    </p:set>
                                    <p:animEffect transition="in" filter="wipe(left)">
                                      <p:cBhvr>
                                        <p:cTn id="17" dur="500"/>
                                        <p:tgtEl>
                                          <p:spTgt spid="37376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73763">
                                            <p:txEl>
                                              <p:pRg st="3" end="3"/>
                                            </p:txEl>
                                          </p:spTgt>
                                        </p:tgtEl>
                                        <p:attrNameLst>
                                          <p:attrName>style.visibility</p:attrName>
                                        </p:attrNameLst>
                                      </p:cBhvr>
                                      <p:to>
                                        <p:strVal val="visible"/>
                                      </p:to>
                                    </p:set>
                                    <p:animEffect transition="in" filter="wipe(left)">
                                      <p:cBhvr>
                                        <p:cTn id="20" dur="500"/>
                                        <p:tgtEl>
                                          <p:spTgt spid="37376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73763">
                                            <p:txEl>
                                              <p:pRg st="4" end="4"/>
                                            </p:txEl>
                                          </p:spTgt>
                                        </p:tgtEl>
                                        <p:attrNameLst>
                                          <p:attrName>style.visibility</p:attrName>
                                        </p:attrNameLst>
                                      </p:cBhvr>
                                      <p:to>
                                        <p:strVal val="visible"/>
                                      </p:to>
                                    </p:set>
                                    <p:animEffect transition="in" filter="wipe(left)">
                                      <p:cBhvr>
                                        <p:cTn id="23" dur="500"/>
                                        <p:tgtEl>
                                          <p:spTgt spid="37376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3763">
                                            <p:txEl>
                                              <p:pRg st="5" end="5"/>
                                            </p:txEl>
                                          </p:spTgt>
                                        </p:tgtEl>
                                        <p:attrNameLst>
                                          <p:attrName>style.visibility</p:attrName>
                                        </p:attrNameLst>
                                      </p:cBhvr>
                                      <p:to>
                                        <p:strVal val="visible"/>
                                      </p:to>
                                    </p:set>
                                    <p:animEffect transition="in" filter="wipe(left)">
                                      <p:cBhvr>
                                        <p:cTn id="26" dur="500"/>
                                        <p:tgtEl>
                                          <p:spTgt spid="37376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3763">
                                            <p:txEl>
                                              <p:pRg st="6" end="6"/>
                                            </p:txEl>
                                          </p:spTgt>
                                        </p:tgtEl>
                                        <p:attrNameLst>
                                          <p:attrName>style.visibility</p:attrName>
                                        </p:attrNameLst>
                                      </p:cBhvr>
                                      <p:to>
                                        <p:strVal val="visible"/>
                                      </p:to>
                                    </p:set>
                                    <p:animEffect transition="in" filter="wipe(left)">
                                      <p:cBhvr>
                                        <p:cTn id="29" dur="500"/>
                                        <p:tgtEl>
                                          <p:spTgt spid="37376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3763">
                                            <p:txEl>
                                              <p:pRg st="7" end="7"/>
                                            </p:txEl>
                                          </p:spTgt>
                                        </p:tgtEl>
                                        <p:attrNameLst>
                                          <p:attrName>style.visibility</p:attrName>
                                        </p:attrNameLst>
                                      </p:cBhvr>
                                      <p:to>
                                        <p:strVal val="visible"/>
                                      </p:to>
                                    </p:set>
                                    <p:animEffect transition="in" filter="wipe(left)">
                                      <p:cBhvr>
                                        <p:cTn id="32" dur="500"/>
                                        <p:tgtEl>
                                          <p:spTgt spid="37376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3763">
                                            <p:txEl>
                                              <p:pRg st="8" end="8"/>
                                            </p:txEl>
                                          </p:spTgt>
                                        </p:tgtEl>
                                        <p:attrNameLst>
                                          <p:attrName>style.visibility</p:attrName>
                                        </p:attrNameLst>
                                      </p:cBhvr>
                                      <p:to>
                                        <p:strVal val="visible"/>
                                      </p:to>
                                    </p:set>
                                    <p:animEffect transition="in" filter="wipe(left)">
                                      <p:cBhvr>
                                        <p:cTn id="35" dur="500"/>
                                        <p:tgtEl>
                                          <p:spTgt spid="37376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73763">
                                            <p:txEl>
                                              <p:pRg st="9" end="9"/>
                                            </p:txEl>
                                          </p:spTgt>
                                        </p:tgtEl>
                                        <p:attrNameLst>
                                          <p:attrName>style.visibility</p:attrName>
                                        </p:attrNameLst>
                                      </p:cBhvr>
                                      <p:to>
                                        <p:strVal val="visible"/>
                                      </p:to>
                                    </p:set>
                                    <p:animEffect transition="in" filter="wipe(left)">
                                      <p:cBhvr>
                                        <p:cTn id="38" dur="500"/>
                                        <p:tgtEl>
                                          <p:spTgt spid="37376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73763">
                                            <p:txEl>
                                              <p:pRg st="10" end="10"/>
                                            </p:txEl>
                                          </p:spTgt>
                                        </p:tgtEl>
                                        <p:attrNameLst>
                                          <p:attrName>style.visibility</p:attrName>
                                        </p:attrNameLst>
                                      </p:cBhvr>
                                      <p:to>
                                        <p:strVal val="visible"/>
                                      </p:to>
                                    </p:set>
                                    <p:animEffect transition="in" filter="wipe(left)">
                                      <p:cBhvr>
                                        <p:cTn id="41" dur="500"/>
                                        <p:tgtEl>
                                          <p:spTgt spid="37376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EB74B7-6451-8C2F-A9AD-5E45FAEE2978}"/>
              </a:ext>
            </a:extLst>
          </p:cNvPr>
          <p:cNvSpPr>
            <a:spLocks noGrp="1"/>
          </p:cNvSpPr>
          <p:nvPr>
            <p:ph type="title"/>
          </p:nvPr>
        </p:nvSpPr>
        <p:spPr/>
        <p:txBody>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dirty="0"/>
              <a:t>A3: </a:t>
            </a:r>
            <a:r>
              <a:rPr kumimoji="1" lang="en-US" altLang="zh-CN" sz="3600" b="1" i="0" u="none" strike="noStrike" cap="none" normalizeH="0" baseline="0" dirty="0" err="1">
                <a:ln>
                  <a:noFill/>
                </a:ln>
                <a:effectLst/>
                <a:ea typeface="楷体" panose="02010609060101010101" pitchFamily="49" charset="-122"/>
                <a:cs typeface="Times New Roman" panose="02020603050405020304" pitchFamily="18" charset="0"/>
              </a:rPr>
              <a:t>openEuler</a:t>
            </a:r>
            <a:r>
              <a:rPr kumimoji="1" lang="en-US" altLang="zh-CN" sz="3600" b="1" i="0" u="none" strike="noStrike" cap="none" normalizeH="0" baseline="0" dirty="0">
                <a:ln>
                  <a:noFill/>
                </a:ln>
                <a:effectLst/>
                <a:ea typeface="楷体" panose="02010609060101010101" pitchFamily="49" charset="-122"/>
                <a:cs typeface="Times New Roman" panose="02020603050405020304" pitchFamily="18" charset="0"/>
              </a:rPr>
              <a:t> Exec</a:t>
            </a:r>
            <a:r>
              <a:rPr lang="en-US" altLang="zh-CN" sz="3600" b="1" dirty="0">
                <a:ea typeface="楷体" panose="02010609060101010101" pitchFamily="49" charset="-122"/>
                <a:cs typeface="Times New Roman" panose="02020603050405020304" pitchFamily="18" charset="0"/>
              </a:rPr>
              <a:t>()</a:t>
            </a:r>
            <a:endParaRPr lang="zh-CN" altLang="en-US" dirty="0"/>
          </a:p>
        </p:txBody>
      </p:sp>
      <p:sp>
        <p:nvSpPr>
          <p:cNvPr id="6" name="内容占位符 5">
            <a:extLst>
              <a:ext uri="{FF2B5EF4-FFF2-40B4-BE49-F238E27FC236}">
                <a16:creationId xmlns:a16="http://schemas.microsoft.com/office/drawing/2014/main" id="{861C30BC-01F8-5C43-0003-F06B1509BE14}"/>
              </a:ext>
            </a:extLst>
          </p:cNvPr>
          <p:cNvSpPr>
            <a:spLocks noGrp="1"/>
          </p:cNvSpPr>
          <p:nvPr>
            <p:ph idx="1"/>
          </p:nvPr>
        </p:nvSpPr>
        <p:spPr/>
        <p:txBody>
          <a:bodyPr/>
          <a:lstStyle/>
          <a:p>
            <a:r>
              <a:rPr lang="en-US" altLang="zh-CN" dirty="0"/>
              <a:t>exec() in </a:t>
            </a:r>
            <a:r>
              <a:rPr lang="en-US" altLang="zh-CN" dirty="0" err="1"/>
              <a:t>OpenEuler</a:t>
            </a:r>
            <a:endParaRPr lang="en-US" altLang="zh-CN" dirty="0"/>
          </a:p>
          <a:p>
            <a:r>
              <a:rPr lang="en-US" altLang="zh-CN" sz="2800" kern="0" dirty="0">
                <a:effectLst/>
              </a:rPr>
              <a:t>1. exec</a:t>
            </a:r>
            <a:r>
              <a:rPr lang="zh-CN" altLang="zh-CN" sz="2800" kern="0" dirty="0">
                <a:effectLst/>
              </a:rPr>
              <a:t>函数簇的系列函数接口</a:t>
            </a:r>
            <a:endParaRPr lang="en-US" altLang="zh-CN" sz="2800" kern="0" dirty="0">
              <a:effectLst/>
            </a:endParaRPr>
          </a:p>
          <a:p>
            <a:r>
              <a:rPr lang="en-US" altLang="zh-CN" kern="0" dirty="0">
                <a:effectLst/>
              </a:rPr>
              <a:t>2. </a:t>
            </a:r>
            <a:r>
              <a:rPr lang="zh-CN" altLang="zh-CN" kern="0" dirty="0">
                <a:effectLst/>
              </a:rPr>
              <a:t>可执行文件的寻找与打开</a:t>
            </a:r>
            <a:endParaRPr lang="en-US" altLang="zh-CN" kern="0" dirty="0">
              <a:effectLst/>
            </a:endParaRPr>
          </a:p>
          <a:p>
            <a:r>
              <a:rPr lang="en-US" altLang="zh-CN" kern="0" dirty="0">
                <a:effectLst/>
              </a:rPr>
              <a:t>3. </a:t>
            </a:r>
            <a:r>
              <a:rPr lang="zh-CN" altLang="zh-CN" kern="0" dirty="0">
                <a:effectLst/>
              </a:rPr>
              <a:t>可执行文件的装载</a:t>
            </a:r>
            <a:endParaRPr lang="en-US" altLang="zh-CN" kern="0" dirty="0">
              <a:effectLst/>
            </a:endParaRPr>
          </a:p>
          <a:p>
            <a:r>
              <a:rPr lang="en-US" altLang="zh-CN" kern="0" dirty="0">
                <a:effectLst/>
              </a:rPr>
              <a:t>4. </a:t>
            </a:r>
            <a:r>
              <a:rPr lang="zh-CN" altLang="zh-CN" kern="0" dirty="0">
                <a:effectLst/>
              </a:rPr>
              <a:t>新程序的执行</a:t>
            </a:r>
            <a:endParaRPr lang="en-US" altLang="zh-CN" kern="0" dirty="0">
              <a:effectLst/>
            </a:endParaRPr>
          </a:p>
          <a:p>
            <a:endParaRPr lang="zh-CN" altLang="en-US" dirty="0"/>
          </a:p>
        </p:txBody>
      </p:sp>
      <p:sp>
        <p:nvSpPr>
          <p:cNvPr id="4" name="灯片编号占位符 3">
            <a:extLst>
              <a:ext uri="{FF2B5EF4-FFF2-40B4-BE49-F238E27FC236}">
                <a16:creationId xmlns:a16="http://schemas.microsoft.com/office/drawing/2014/main" id="{A460F18F-E7D3-B0C7-BD89-4E662B2C91CF}"/>
              </a:ext>
            </a:extLst>
          </p:cNvPr>
          <p:cNvSpPr>
            <a:spLocks noGrp="1"/>
          </p:cNvSpPr>
          <p:nvPr>
            <p:ph type="sldNum" sz="quarter" idx="10"/>
          </p:nvPr>
        </p:nvSpPr>
        <p:spPr/>
        <p:txBody>
          <a:bodyPr/>
          <a:lstStyle/>
          <a:p>
            <a:fld id="{E66D2CC7-F4CF-4117-A897-807AC786776F}" type="slidenum">
              <a:rPr lang="en-US" altLang="zh-CN" smtClean="0"/>
              <a:pPr/>
              <a:t>90</a:t>
            </a:fld>
            <a:endParaRPr lang="en-US" altLang="zh-CN"/>
          </a:p>
        </p:txBody>
      </p:sp>
    </p:spTree>
    <p:extLst>
      <p:ext uri="{BB962C8B-B14F-4D97-AF65-F5344CB8AC3E}">
        <p14:creationId xmlns:p14="http://schemas.microsoft.com/office/powerpoint/2010/main" val="18161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exec() in </a:t>
            </a:r>
            <a:r>
              <a:rPr lang="en-US" altLang="zh-CN" dirty="0" err="1"/>
              <a:t>OpenEuler</a:t>
            </a:r>
            <a:endParaRPr lang="zh-CN" altLang="en-US" dirty="0"/>
          </a:p>
        </p:txBody>
      </p:sp>
      <p:sp>
        <p:nvSpPr>
          <p:cNvPr id="3" name="内容占位符 2"/>
          <p:cNvSpPr>
            <a:spLocks noGrp="1"/>
          </p:cNvSpPr>
          <p:nvPr>
            <p:ph idx="1"/>
          </p:nvPr>
        </p:nvSpPr>
        <p:spPr/>
        <p:txBody>
          <a:bodyPr>
            <a:normAutofit/>
          </a:bodyPr>
          <a:lstStyle/>
          <a:p>
            <a:r>
              <a:rPr lang="en-US" altLang="zh-CN" kern="0" dirty="0">
                <a:effectLst/>
              </a:rPr>
              <a:t>exec</a:t>
            </a:r>
            <a:r>
              <a:rPr lang="zh-CN" altLang="zh-CN" kern="0" dirty="0">
                <a:effectLst/>
              </a:rPr>
              <a:t>函数簇用新程序替换调用进程地址空间中的程序实体，包括代码段、数据段，还为调用进程分配新的用户堆栈</a:t>
            </a:r>
            <a:r>
              <a:rPr lang="zh-CN" altLang="en-US" dirty="0"/>
              <a:t>。</a:t>
            </a:r>
            <a:endParaRPr lang="en-US" altLang="zh-CN" dirty="0"/>
          </a:p>
          <a:p>
            <a:r>
              <a:rPr lang="en-US" altLang="zh-CN" kern="0" dirty="0">
                <a:effectLst/>
              </a:rPr>
              <a:t>exec</a:t>
            </a:r>
            <a:r>
              <a:rPr lang="zh-CN" altLang="zh-CN" kern="0" dirty="0">
                <a:effectLst/>
              </a:rPr>
              <a:t>函数簇会沿用调用进程的</a:t>
            </a:r>
            <a:r>
              <a:rPr lang="en-US" altLang="zh-CN" kern="0" dirty="0">
                <a:effectLst/>
              </a:rPr>
              <a:t>PCB</a:t>
            </a:r>
            <a:r>
              <a:rPr lang="zh-CN" altLang="zh-CN" kern="0" dirty="0">
                <a:effectLst/>
              </a:rPr>
              <a:t>，除了修改其中部分描述资源的成员外，会保留包括进程标识符在内的大部分信息</a:t>
            </a:r>
            <a:r>
              <a:rPr lang="zh-CN" altLang="en-US" kern="0" dirty="0">
                <a:effectLst/>
              </a:rPr>
              <a:t>。</a:t>
            </a:r>
            <a:r>
              <a:rPr lang="en-US" altLang="zh-CN" kern="0" dirty="0">
                <a:effectLst/>
              </a:rPr>
              <a:t>exec</a:t>
            </a:r>
            <a:r>
              <a:rPr lang="zh-CN" altLang="zh-CN" kern="0" dirty="0">
                <a:effectLst/>
              </a:rPr>
              <a:t>函数簇并不会创建一个新进程，只是为调用进程分配了一个新任务</a:t>
            </a:r>
            <a:r>
              <a:rPr lang="zh-CN" altLang="en-US" kern="0" dirty="0">
                <a:effectLst/>
              </a:rPr>
              <a:t>。</a:t>
            </a:r>
            <a:endParaRPr lang="en-US" altLang="zh-CN" kern="0" dirty="0">
              <a:effectLst/>
            </a:endParaRPr>
          </a:p>
          <a:p>
            <a:r>
              <a:rPr lang="zh-CN" altLang="zh-CN" kern="0" dirty="0">
                <a:effectLst/>
              </a:rPr>
              <a:t>除非执行失败会让</a:t>
            </a:r>
            <a:r>
              <a:rPr lang="en-US" altLang="zh-CN" kern="0" dirty="0">
                <a:effectLst/>
              </a:rPr>
              <a:t>exec</a:t>
            </a:r>
            <a:r>
              <a:rPr lang="zh-CN" altLang="zh-CN" kern="0" dirty="0">
                <a:effectLst/>
              </a:rPr>
              <a:t>函数簇中的函数返回</a:t>
            </a:r>
            <a:r>
              <a:rPr lang="en-US" altLang="zh-CN" kern="0" dirty="0">
                <a:effectLst/>
              </a:rPr>
              <a:t>-1</a:t>
            </a:r>
            <a:r>
              <a:rPr lang="zh-CN" altLang="zh-CN" kern="0" dirty="0">
                <a:effectLst/>
              </a:rPr>
              <a:t>，否则调用进程不会收到返回值，而是直接从新程序的主函数入口开始执行</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pPr/>
              <a:t>91</a:t>
            </a:fld>
            <a:endParaRPr lang="en-US" altLang="zh-CN"/>
          </a:p>
        </p:txBody>
      </p:sp>
    </p:spTree>
    <p:extLst>
      <p:ext uri="{BB962C8B-B14F-4D97-AF65-F5344CB8AC3E}">
        <p14:creationId xmlns:p14="http://schemas.microsoft.com/office/powerpoint/2010/main" val="6220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CC63C-60A8-49FC-8140-FBCD6EE7098D}"/>
              </a:ext>
            </a:extLst>
          </p:cNvPr>
          <p:cNvSpPr>
            <a:spLocks noGrp="1"/>
          </p:cNvSpPr>
          <p:nvPr>
            <p:ph type="title"/>
          </p:nvPr>
        </p:nvSpPr>
        <p:spPr/>
        <p:txBody>
          <a:bodyPr/>
          <a:lstStyle/>
          <a:p>
            <a:r>
              <a:rPr lang="en-US" altLang="zh-CN" sz="3600" kern="0" dirty="0">
                <a:effectLst/>
                <a:latin typeface="Times New Roman" panose="02020603050405020304" pitchFamily="18" charset="0"/>
                <a:ea typeface="宋体" panose="02010600030101010101" pitchFamily="2" charset="-122"/>
              </a:rPr>
              <a:t>1. exec</a:t>
            </a:r>
            <a:r>
              <a:rPr lang="zh-CN" altLang="zh-CN" sz="3600" kern="0" dirty="0">
                <a:effectLst/>
                <a:latin typeface="Times New Roman" panose="02020603050405020304" pitchFamily="18" charset="0"/>
                <a:ea typeface="宋体" panose="02010600030101010101" pitchFamily="2" charset="-122"/>
                <a:cs typeface="Times New Roman" panose="02020603050405020304" pitchFamily="18" charset="0"/>
              </a:rPr>
              <a:t>函数簇的系列函数接口</a:t>
            </a:r>
            <a:endParaRPr lang="zh-CN" altLang="en-US" dirty="0"/>
          </a:p>
        </p:txBody>
      </p:sp>
      <p:sp>
        <p:nvSpPr>
          <p:cNvPr id="3" name="内容占位符 2">
            <a:extLst>
              <a:ext uri="{FF2B5EF4-FFF2-40B4-BE49-F238E27FC236}">
                <a16:creationId xmlns:a16="http://schemas.microsoft.com/office/drawing/2014/main" id="{7F1CF0BA-3C6C-4728-879F-590F05868FE1}"/>
              </a:ext>
            </a:extLst>
          </p:cNvPr>
          <p:cNvSpPr>
            <a:spLocks noGrp="1"/>
          </p:cNvSpPr>
          <p:nvPr>
            <p:ph idx="1"/>
          </p:nvPr>
        </p:nvSpPr>
        <p:spPr/>
        <p:txBody>
          <a:bodyPr/>
          <a:lstStyle/>
          <a:p>
            <a:r>
              <a:rPr lang="en-US" altLang="zh-CN" kern="0" dirty="0" err="1">
                <a:effectLst/>
              </a:rPr>
              <a:t>openEuler</a:t>
            </a:r>
            <a:r>
              <a:rPr lang="zh-CN" altLang="zh-CN" kern="0" dirty="0">
                <a:effectLst/>
              </a:rPr>
              <a:t>提供了</a:t>
            </a:r>
            <a:r>
              <a:rPr lang="en-US" altLang="zh-CN" kern="0" dirty="0">
                <a:effectLst/>
              </a:rPr>
              <a:t>6</a:t>
            </a:r>
            <a:r>
              <a:rPr lang="zh-CN" altLang="zh-CN" kern="0" dirty="0">
                <a:effectLst/>
              </a:rPr>
              <a:t>种不同的</a:t>
            </a:r>
            <a:r>
              <a:rPr lang="en-US" altLang="zh-CN" kern="0" dirty="0">
                <a:effectLst/>
              </a:rPr>
              <a:t>exec</a:t>
            </a:r>
            <a:r>
              <a:rPr lang="zh-CN" altLang="zh-CN" kern="0" dirty="0">
                <a:effectLst/>
              </a:rPr>
              <a:t>函数接口</a:t>
            </a:r>
            <a:r>
              <a:rPr lang="zh-CN" altLang="en-US" kern="0" dirty="0">
                <a:effectLst/>
              </a:rPr>
              <a:t>。</a:t>
            </a:r>
            <a:br>
              <a:rPr lang="en-US" altLang="zh-CN" kern="0" dirty="0">
                <a:effectLst/>
              </a:rPr>
            </a:br>
            <a:r>
              <a:rPr lang="zh-CN" altLang="zh-CN" kern="0" dirty="0">
                <a:effectLst/>
              </a:rPr>
              <a:t>用户通过这些接口将文件名、文件路径、环境变量等参数传递到内核，帮助其找到正确的可执行文件</a:t>
            </a:r>
            <a:r>
              <a:rPr lang="zh-CN" altLang="en-US" kern="0" dirty="0">
                <a:effectLst/>
              </a:rPr>
              <a:t>。</a:t>
            </a:r>
            <a:endParaRPr lang="en-US" altLang="zh-CN" kern="0" dirty="0">
              <a:effectLst/>
            </a:endParaRPr>
          </a:p>
          <a:p>
            <a:pPr lvl="1"/>
            <a:r>
              <a:rPr lang="en-US" altLang="zh-CN" dirty="0">
                <a:effectLst/>
              </a:rPr>
              <a:t>int </a:t>
            </a:r>
            <a:r>
              <a:rPr lang="en-US" altLang="zh-CN" dirty="0" err="1">
                <a:effectLst/>
              </a:rPr>
              <a:t>execl</a:t>
            </a:r>
            <a:r>
              <a:rPr lang="en-US" altLang="zh-CN" dirty="0">
                <a:effectLst/>
              </a:rPr>
              <a:t>(char const *path, char const *</a:t>
            </a:r>
            <a:r>
              <a:rPr lang="en-US" altLang="zh-CN" dirty="0">
                <a:solidFill>
                  <a:srgbClr val="0000FF"/>
                </a:solidFill>
                <a:effectLst/>
              </a:rPr>
              <a:t>arg0, ...);</a:t>
            </a:r>
          </a:p>
          <a:p>
            <a:pPr lvl="1"/>
            <a:r>
              <a:rPr lang="en-US" altLang="zh-CN" dirty="0">
                <a:effectLst/>
              </a:rPr>
              <a:t>int </a:t>
            </a:r>
            <a:r>
              <a:rPr lang="en-US" altLang="zh-CN" dirty="0" err="1">
                <a:effectLst/>
              </a:rPr>
              <a:t>execlp</a:t>
            </a:r>
            <a:r>
              <a:rPr lang="en-US" altLang="zh-CN" dirty="0">
                <a:effectLst/>
              </a:rPr>
              <a:t>(char const *</a:t>
            </a:r>
            <a:r>
              <a:rPr lang="en-US" altLang="zh-CN" dirty="0">
                <a:solidFill>
                  <a:srgbClr val="FF0000"/>
                </a:solidFill>
                <a:effectLst/>
              </a:rPr>
              <a:t>file</a:t>
            </a:r>
            <a:r>
              <a:rPr lang="en-US" altLang="zh-CN" dirty="0">
                <a:effectLst/>
              </a:rPr>
              <a:t>, char const *</a:t>
            </a:r>
            <a:r>
              <a:rPr lang="en-US" altLang="zh-CN" dirty="0">
                <a:solidFill>
                  <a:srgbClr val="0000FF"/>
                </a:solidFill>
                <a:effectLst/>
              </a:rPr>
              <a:t>arg0, ...);</a:t>
            </a:r>
            <a:endParaRPr lang="en-US" altLang="zh-CN" dirty="0">
              <a:solidFill>
                <a:srgbClr val="0000FF"/>
              </a:solidFill>
            </a:endParaRPr>
          </a:p>
          <a:p>
            <a:pPr lvl="1"/>
            <a:r>
              <a:rPr lang="en-US" altLang="zh-CN" dirty="0">
                <a:effectLst/>
              </a:rPr>
              <a:t>int </a:t>
            </a:r>
            <a:r>
              <a:rPr lang="en-US" altLang="zh-CN" dirty="0" err="1">
                <a:effectLst/>
              </a:rPr>
              <a:t>execle</a:t>
            </a:r>
            <a:r>
              <a:rPr lang="en-US" altLang="zh-CN" dirty="0">
                <a:effectLst/>
              </a:rPr>
              <a:t>(char const *path, char const *</a:t>
            </a:r>
            <a:r>
              <a:rPr lang="en-US" altLang="zh-CN" dirty="0">
                <a:solidFill>
                  <a:srgbClr val="0000FF"/>
                </a:solidFill>
                <a:effectLst/>
              </a:rPr>
              <a:t>arg0, ..., </a:t>
            </a:r>
            <a:r>
              <a:rPr lang="en-US" altLang="zh-CN" dirty="0">
                <a:effectLst/>
              </a:rPr>
              <a:t>char const *</a:t>
            </a:r>
            <a:r>
              <a:rPr lang="en-US" altLang="zh-CN" dirty="0" err="1">
                <a:effectLst/>
              </a:rPr>
              <a:t>envp</a:t>
            </a:r>
            <a:r>
              <a:rPr lang="zh-CN" altLang="zh-CN" dirty="0">
                <a:effectLst/>
              </a:rPr>
              <a:t>［］</a:t>
            </a:r>
            <a:r>
              <a:rPr lang="en-US" altLang="zh-CN" dirty="0">
                <a:effectLst/>
              </a:rPr>
              <a:t>);</a:t>
            </a:r>
          </a:p>
          <a:p>
            <a:pPr lvl="1"/>
            <a:r>
              <a:rPr lang="en-US" altLang="zh-CN" dirty="0">
                <a:effectLst/>
              </a:rPr>
              <a:t>int </a:t>
            </a:r>
            <a:r>
              <a:rPr lang="en-US" altLang="zh-CN" dirty="0" err="1">
                <a:effectLst/>
              </a:rPr>
              <a:t>execv</a:t>
            </a:r>
            <a:r>
              <a:rPr lang="en-US" altLang="zh-CN" dirty="0">
                <a:effectLst/>
              </a:rPr>
              <a:t>(char const *path, char const </a:t>
            </a:r>
            <a:r>
              <a:rPr lang="en-US" altLang="zh-CN" dirty="0">
                <a:solidFill>
                  <a:srgbClr val="0000FF"/>
                </a:solidFill>
                <a:effectLst/>
              </a:rPr>
              <a:t>*</a:t>
            </a:r>
            <a:r>
              <a:rPr lang="en-US" altLang="zh-CN" dirty="0" err="1">
                <a:solidFill>
                  <a:srgbClr val="0000FF"/>
                </a:solidFill>
                <a:effectLst/>
              </a:rPr>
              <a:t>argv</a:t>
            </a:r>
            <a:r>
              <a:rPr lang="zh-CN" altLang="zh-CN" dirty="0">
                <a:solidFill>
                  <a:srgbClr val="0000FF"/>
                </a:solidFill>
                <a:effectLst/>
              </a:rPr>
              <a:t>［］</a:t>
            </a:r>
            <a:r>
              <a:rPr lang="en-US" altLang="zh-CN" dirty="0">
                <a:effectLst/>
              </a:rPr>
              <a:t>);</a:t>
            </a:r>
          </a:p>
          <a:p>
            <a:pPr lvl="1"/>
            <a:r>
              <a:rPr lang="en-US" altLang="zh-CN" dirty="0">
                <a:effectLst/>
              </a:rPr>
              <a:t>int </a:t>
            </a:r>
            <a:r>
              <a:rPr lang="en-US" altLang="zh-CN" dirty="0" err="1">
                <a:effectLst/>
              </a:rPr>
              <a:t>execvp</a:t>
            </a:r>
            <a:r>
              <a:rPr lang="en-US" altLang="zh-CN" dirty="0">
                <a:effectLst/>
              </a:rPr>
              <a:t>(char const *</a:t>
            </a:r>
            <a:r>
              <a:rPr lang="en-US" altLang="zh-CN" dirty="0">
                <a:solidFill>
                  <a:srgbClr val="FF0000"/>
                </a:solidFill>
                <a:effectLst/>
              </a:rPr>
              <a:t>file</a:t>
            </a:r>
            <a:r>
              <a:rPr lang="en-US" altLang="zh-CN" dirty="0">
                <a:effectLst/>
              </a:rPr>
              <a:t>, char const *</a:t>
            </a:r>
            <a:r>
              <a:rPr lang="en-US" altLang="zh-CN" dirty="0" err="1">
                <a:solidFill>
                  <a:srgbClr val="0000FF"/>
                </a:solidFill>
                <a:effectLst/>
              </a:rPr>
              <a:t>argv</a:t>
            </a:r>
            <a:r>
              <a:rPr lang="zh-CN" altLang="zh-CN" dirty="0">
                <a:solidFill>
                  <a:srgbClr val="0000FF"/>
                </a:solidFill>
                <a:effectLst/>
              </a:rPr>
              <a:t>［］</a:t>
            </a:r>
            <a:r>
              <a:rPr lang="en-US" altLang="zh-CN" dirty="0">
                <a:effectLst/>
              </a:rPr>
              <a:t>);</a:t>
            </a:r>
          </a:p>
          <a:p>
            <a:pPr lvl="1"/>
            <a:r>
              <a:rPr lang="en-US" altLang="zh-CN" kern="0" dirty="0">
                <a:effectLst/>
              </a:rPr>
              <a:t>int </a:t>
            </a:r>
            <a:r>
              <a:rPr lang="en-US" altLang="zh-CN" kern="0" dirty="0" err="1">
                <a:effectLst/>
              </a:rPr>
              <a:t>execve</a:t>
            </a:r>
            <a:r>
              <a:rPr lang="en-US" altLang="zh-CN" kern="0" dirty="0">
                <a:effectLst/>
              </a:rPr>
              <a:t>(char const *path, char const *</a:t>
            </a:r>
            <a:r>
              <a:rPr lang="en-US" altLang="zh-CN" kern="0" dirty="0" err="1">
                <a:effectLst/>
              </a:rPr>
              <a:t>argv</a:t>
            </a:r>
            <a:r>
              <a:rPr lang="zh-CN" altLang="zh-CN" kern="0" dirty="0">
                <a:effectLst/>
              </a:rPr>
              <a:t>［］</a:t>
            </a:r>
            <a:r>
              <a:rPr lang="en-US" altLang="zh-CN" kern="0" dirty="0">
                <a:effectLst/>
              </a:rPr>
              <a:t>, char const *</a:t>
            </a:r>
            <a:r>
              <a:rPr lang="en-US" altLang="zh-CN" kern="0" dirty="0" err="1">
                <a:effectLst/>
              </a:rPr>
              <a:t>envp</a:t>
            </a:r>
            <a:r>
              <a:rPr lang="zh-CN" altLang="zh-CN" kern="0" dirty="0">
                <a:effectLst/>
              </a:rPr>
              <a:t>［］</a:t>
            </a:r>
            <a:r>
              <a:rPr lang="en-US" altLang="zh-CN" kern="0" dirty="0">
                <a:effectLst/>
              </a:rPr>
              <a:t>);</a:t>
            </a:r>
          </a:p>
          <a:p>
            <a:r>
              <a:rPr lang="zh-CN" altLang="zh-CN" kern="0" dirty="0">
                <a:effectLst/>
              </a:rPr>
              <a:t>前</a:t>
            </a:r>
            <a:r>
              <a:rPr lang="en-US" altLang="zh-CN" kern="0" dirty="0">
                <a:effectLst/>
              </a:rPr>
              <a:t>5</a:t>
            </a:r>
            <a:r>
              <a:rPr lang="zh-CN" altLang="zh-CN" kern="0" dirty="0">
                <a:effectLst/>
              </a:rPr>
              <a:t>个都是库函数，</a:t>
            </a:r>
            <a:r>
              <a:rPr lang="en-US" altLang="zh-CN" kern="0" dirty="0" err="1">
                <a:effectLst/>
              </a:rPr>
              <a:t>execve</a:t>
            </a:r>
            <a:r>
              <a:rPr lang="en-US" altLang="zh-CN" kern="0" dirty="0">
                <a:effectLst/>
              </a:rPr>
              <a:t>()</a:t>
            </a:r>
            <a:r>
              <a:rPr lang="zh-CN" altLang="zh-CN" kern="0" dirty="0">
                <a:effectLst/>
              </a:rPr>
              <a:t>是系统调用函数。</a:t>
            </a:r>
            <a:endParaRPr lang="en-US" altLang="zh-CN" kern="0" dirty="0">
              <a:effectLst/>
            </a:endParaRPr>
          </a:p>
          <a:p>
            <a:pPr lvl="1"/>
            <a:r>
              <a:rPr lang="en-US" altLang="zh-CN" kern="0" dirty="0">
                <a:effectLst/>
              </a:rPr>
              <a:t>exec</a:t>
            </a:r>
            <a:r>
              <a:rPr lang="zh-CN" altLang="zh-CN" kern="0" dirty="0">
                <a:effectLst/>
              </a:rPr>
              <a:t>函数簇中的函数最终都是调用函数</a:t>
            </a:r>
            <a:r>
              <a:rPr lang="en-US" altLang="zh-CN" kern="0" dirty="0" err="1">
                <a:effectLst/>
              </a:rPr>
              <a:t>execve</a:t>
            </a:r>
            <a:r>
              <a:rPr lang="en-US" altLang="zh-CN" kern="0" dirty="0">
                <a:effectLst/>
              </a:rPr>
              <a:t>()</a:t>
            </a:r>
            <a:r>
              <a:rPr lang="zh-CN" altLang="zh-CN" kern="0" dirty="0">
                <a:effectLst/>
              </a:rPr>
              <a:t>去完成新程序的加载。</a:t>
            </a:r>
            <a:endParaRPr lang="zh-CN" altLang="en-US" sz="3600" dirty="0"/>
          </a:p>
        </p:txBody>
      </p:sp>
      <p:sp>
        <p:nvSpPr>
          <p:cNvPr id="4" name="灯片编号占位符 3">
            <a:extLst>
              <a:ext uri="{FF2B5EF4-FFF2-40B4-BE49-F238E27FC236}">
                <a16:creationId xmlns:a16="http://schemas.microsoft.com/office/drawing/2014/main" id="{CE09BEEC-9A95-438D-AB37-C7B93CCD29B8}"/>
              </a:ext>
            </a:extLst>
          </p:cNvPr>
          <p:cNvSpPr>
            <a:spLocks noGrp="1"/>
          </p:cNvSpPr>
          <p:nvPr>
            <p:ph type="sldNum" sz="quarter" idx="10"/>
          </p:nvPr>
        </p:nvSpPr>
        <p:spPr/>
        <p:txBody>
          <a:bodyPr/>
          <a:lstStyle/>
          <a:p>
            <a:fld id="{E66D2CC7-F4CF-4117-A897-807AC786776F}" type="slidenum">
              <a:rPr lang="en-US" altLang="zh-CN" smtClean="0"/>
              <a:pPr/>
              <a:t>92</a:t>
            </a:fld>
            <a:endParaRPr lang="en-US" altLang="zh-CN"/>
          </a:p>
        </p:txBody>
      </p:sp>
    </p:spTree>
    <p:extLst>
      <p:ext uri="{BB962C8B-B14F-4D97-AF65-F5344CB8AC3E}">
        <p14:creationId xmlns:p14="http://schemas.microsoft.com/office/powerpoint/2010/main" val="19910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ADDEF-4621-4182-9A37-3FA30EA7780C}"/>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2.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可执行文件的寻找与打开</a:t>
            </a:r>
            <a:endParaRPr lang="zh-CN" altLang="en-US" sz="6000" dirty="0"/>
          </a:p>
        </p:txBody>
      </p:sp>
      <p:sp>
        <p:nvSpPr>
          <p:cNvPr id="3" name="内容占位符 2">
            <a:extLst>
              <a:ext uri="{FF2B5EF4-FFF2-40B4-BE49-F238E27FC236}">
                <a16:creationId xmlns:a16="http://schemas.microsoft.com/office/drawing/2014/main" id="{56C70350-105B-49D4-8C40-50B67DD219AC}"/>
              </a:ext>
            </a:extLst>
          </p:cNvPr>
          <p:cNvSpPr>
            <a:spLocks noGrp="1"/>
          </p:cNvSpPr>
          <p:nvPr>
            <p:ph idx="1"/>
          </p:nvPr>
        </p:nvSpPr>
        <p:spPr/>
        <p:txBody>
          <a:bodyPr>
            <a:normAutofit/>
          </a:bodyPr>
          <a:lstStyle/>
          <a:p>
            <a:r>
              <a:rPr lang="en-US" altLang="zh-CN" kern="0" dirty="0" err="1">
                <a:effectLst/>
              </a:rPr>
              <a:t>openEuler</a:t>
            </a:r>
            <a:r>
              <a:rPr lang="zh-CN" altLang="zh-CN" kern="0" dirty="0">
                <a:effectLst/>
              </a:rPr>
              <a:t>中，文件系统的每个目录文件或文件都对应一个</a:t>
            </a:r>
            <a:r>
              <a:rPr lang="en-US" altLang="zh-CN" kern="0" dirty="0" err="1">
                <a:effectLst/>
              </a:rPr>
              <a:t>inode</a:t>
            </a:r>
            <a:r>
              <a:rPr lang="zh-CN" altLang="zh-CN" kern="0" dirty="0">
                <a:effectLst/>
              </a:rPr>
              <a:t>对象</a:t>
            </a:r>
            <a:r>
              <a:rPr lang="zh-CN" altLang="en-US" kern="0" dirty="0">
                <a:effectLst/>
              </a:rPr>
              <a:t>。</a:t>
            </a:r>
            <a:endParaRPr lang="en-US" altLang="zh-CN" kern="0" dirty="0">
              <a:effectLst/>
            </a:endParaRPr>
          </a:p>
          <a:p>
            <a:r>
              <a:rPr lang="en-US" altLang="zh-CN" kern="0" dirty="0" err="1">
                <a:effectLst/>
              </a:rPr>
              <a:t>inode</a:t>
            </a:r>
            <a:r>
              <a:rPr lang="zh-CN" altLang="zh-CN" kern="0" dirty="0">
                <a:effectLst/>
              </a:rPr>
              <a:t>对象记录了一个文件的重要信息，包括文件字节数、拥有者、读写权限、在外存的位置等</a:t>
            </a:r>
            <a:r>
              <a:rPr lang="zh-CN" altLang="en-US" dirty="0"/>
              <a:t>。</a:t>
            </a:r>
            <a:r>
              <a:rPr lang="en-US" altLang="zh-CN" kern="0" dirty="0">
                <a:effectLst/>
              </a:rPr>
              <a:t> </a:t>
            </a:r>
            <a:r>
              <a:rPr lang="en-US" altLang="zh-CN" kern="0" dirty="0" err="1">
                <a:effectLst/>
              </a:rPr>
              <a:t>inode</a:t>
            </a:r>
            <a:r>
              <a:rPr lang="zh-CN" altLang="zh-CN" kern="0" dirty="0">
                <a:effectLst/>
              </a:rPr>
              <a:t>对象并不记录文件名，而是通过特定的</a:t>
            </a:r>
            <a:r>
              <a:rPr lang="en-US" altLang="zh-CN" kern="0" dirty="0" err="1">
                <a:effectLst/>
              </a:rPr>
              <a:t>inode</a:t>
            </a:r>
            <a:r>
              <a:rPr lang="zh-CN" altLang="zh-CN" kern="0" dirty="0">
                <a:effectLst/>
              </a:rPr>
              <a:t>号码与文件相关联</a:t>
            </a:r>
            <a:r>
              <a:rPr lang="zh-CN" altLang="en-US" kern="0" dirty="0">
                <a:effectLst/>
              </a:rPr>
              <a:t>。</a:t>
            </a:r>
            <a:endParaRPr lang="en-US" altLang="zh-CN" kern="0" dirty="0">
              <a:effectLst/>
            </a:endParaRPr>
          </a:p>
          <a:p>
            <a:r>
              <a:rPr lang="zh-CN" altLang="zh-CN" kern="0" dirty="0">
                <a:effectLst/>
              </a:rPr>
              <a:t>为了建立文件名与</a:t>
            </a:r>
            <a:r>
              <a:rPr lang="en-US" altLang="zh-CN" kern="0" dirty="0" err="1">
                <a:effectLst/>
              </a:rPr>
              <a:t>inode</a:t>
            </a:r>
            <a:r>
              <a:rPr lang="zh-CN" altLang="zh-CN" kern="0" dirty="0">
                <a:effectLst/>
              </a:rPr>
              <a:t>对象的联系，内核还提供了一个</a:t>
            </a:r>
            <a:r>
              <a:rPr lang="en-US" altLang="zh-CN" kern="0" dirty="0" err="1">
                <a:effectLst/>
              </a:rPr>
              <a:t>dentry</a:t>
            </a:r>
            <a:r>
              <a:rPr lang="zh-CN" altLang="zh-CN" kern="0" dirty="0">
                <a:effectLst/>
              </a:rPr>
              <a:t>对象。</a:t>
            </a:r>
            <a:endParaRPr lang="en-US" altLang="zh-CN" dirty="0"/>
          </a:p>
          <a:p>
            <a:r>
              <a:rPr lang="en-US" altLang="zh-CN" kern="0" dirty="0" err="1">
                <a:effectLst/>
              </a:rPr>
              <a:t>openEuler</a:t>
            </a:r>
            <a:r>
              <a:rPr lang="zh-CN" altLang="zh-CN" kern="0" dirty="0">
                <a:effectLst/>
              </a:rPr>
              <a:t>实现了一个路径查找辅助结构体</a:t>
            </a:r>
            <a:r>
              <a:rPr lang="en-US" altLang="zh-CN" kern="0" dirty="0" err="1">
                <a:effectLst/>
              </a:rPr>
              <a:t>nameidata</a:t>
            </a:r>
            <a:r>
              <a:rPr lang="zh-CN" altLang="zh-CN" kern="0" dirty="0">
                <a:effectLst/>
              </a:rPr>
              <a:t>，用于根据路径名寻找所需目录或文件的</a:t>
            </a:r>
            <a:r>
              <a:rPr lang="en-US" altLang="zh-CN" kern="0" dirty="0" err="1">
                <a:effectLst/>
              </a:rPr>
              <a:t>dentry</a:t>
            </a:r>
            <a:r>
              <a:rPr lang="zh-CN" altLang="zh-CN" kern="0" dirty="0">
                <a:effectLst/>
              </a:rPr>
              <a:t>对象。</a:t>
            </a:r>
            <a:endParaRPr lang="en-US" altLang="zh-CN" kern="0" dirty="0">
              <a:effectLst/>
            </a:endParaRPr>
          </a:p>
        </p:txBody>
      </p:sp>
      <p:sp>
        <p:nvSpPr>
          <p:cNvPr id="4" name="灯片编号占位符 3">
            <a:extLst>
              <a:ext uri="{FF2B5EF4-FFF2-40B4-BE49-F238E27FC236}">
                <a16:creationId xmlns:a16="http://schemas.microsoft.com/office/drawing/2014/main" id="{60334C4C-5723-48F8-97C1-3E6E2AC40FFF}"/>
              </a:ext>
            </a:extLst>
          </p:cNvPr>
          <p:cNvSpPr>
            <a:spLocks noGrp="1"/>
          </p:cNvSpPr>
          <p:nvPr>
            <p:ph type="sldNum" sz="quarter" idx="10"/>
          </p:nvPr>
        </p:nvSpPr>
        <p:spPr/>
        <p:txBody>
          <a:bodyPr/>
          <a:lstStyle/>
          <a:p>
            <a:fld id="{E66D2CC7-F4CF-4117-A897-807AC786776F}" type="slidenum">
              <a:rPr lang="en-US" altLang="zh-CN" smtClean="0"/>
              <a:pPr/>
              <a:t>93</a:t>
            </a:fld>
            <a:endParaRPr lang="en-US" altLang="zh-CN"/>
          </a:p>
        </p:txBody>
      </p:sp>
    </p:spTree>
    <p:extLst>
      <p:ext uri="{BB962C8B-B14F-4D97-AF65-F5344CB8AC3E}">
        <p14:creationId xmlns:p14="http://schemas.microsoft.com/office/powerpoint/2010/main" val="31376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54465-2E72-4F2A-B460-5013B6D4F35E}"/>
              </a:ext>
            </a:extLst>
          </p:cNvPr>
          <p:cNvSpPr>
            <a:spLocks noGrp="1"/>
          </p:cNvSpPr>
          <p:nvPr>
            <p:ph type="title"/>
          </p:nvPr>
        </p:nvSpPr>
        <p:spPr>
          <a:solidFill>
            <a:srgbClr val="002060"/>
          </a:solidFill>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内核打开可执行文件的流程</a:t>
            </a:r>
            <a:endParaRPr lang="zh-CN" altLang="en-US" sz="6000" dirty="0"/>
          </a:p>
        </p:txBody>
      </p:sp>
      <p:sp>
        <p:nvSpPr>
          <p:cNvPr id="3" name="内容占位符 2">
            <a:extLst>
              <a:ext uri="{FF2B5EF4-FFF2-40B4-BE49-F238E27FC236}">
                <a16:creationId xmlns:a16="http://schemas.microsoft.com/office/drawing/2014/main" id="{131D5017-0972-40FB-BD02-A8D533F5A013}"/>
              </a:ext>
            </a:extLst>
          </p:cNvPr>
          <p:cNvSpPr>
            <a:spLocks noGrp="1"/>
          </p:cNvSpPr>
          <p:nvPr>
            <p:ph idx="1"/>
          </p:nvPr>
        </p:nvSpPr>
        <p:spPr/>
        <p:txBody>
          <a:bodyPr>
            <a:normAutofit/>
          </a:bodyPr>
          <a:lstStyle/>
          <a:p>
            <a:r>
              <a:rPr lang="zh-CN" altLang="zh-CN" dirty="0"/>
              <a:t>文件路径（包括文件名）会由用户调用接口传递到内核。</a:t>
            </a:r>
            <a:br>
              <a:rPr lang="en-US" altLang="zh-CN" dirty="0"/>
            </a:br>
            <a:r>
              <a:rPr lang="zh-CN" altLang="zh-CN" dirty="0"/>
              <a:t>该路径通常不是完整路径，所以内核需要获取进程当前的工作目录作为查找的起始目录</a:t>
            </a:r>
            <a:r>
              <a:rPr lang="zh-CN" altLang="en-US" dirty="0"/>
              <a:t>。</a:t>
            </a:r>
            <a:endParaRPr lang="en-US" altLang="zh-CN" dirty="0"/>
          </a:p>
          <a:p>
            <a:r>
              <a:rPr lang="zh-CN" altLang="zh-CN" dirty="0"/>
              <a:t>内核会从起始目录开始，对路径中的每个分量进行解析，找到各分量对应的</a:t>
            </a:r>
            <a:r>
              <a:rPr lang="en-US" altLang="zh-CN" dirty="0" err="1"/>
              <a:t>dentry</a:t>
            </a:r>
            <a:r>
              <a:rPr lang="zh-CN" altLang="zh-CN" dirty="0"/>
              <a:t>对象和</a:t>
            </a:r>
            <a:r>
              <a:rPr lang="en-US" altLang="zh-CN" dirty="0" err="1"/>
              <a:t>inode</a:t>
            </a:r>
            <a:r>
              <a:rPr lang="zh-CN" altLang="zh-CN" dirty="0"/>
              <a:t>对象</a:t>
            </a:r>
            <a:r>
              <a:rPr lang="zh-CN" altLang="en-US" dirty="0"/>
              <a:t>。</a:t>
            </a:r>
            <a:br>
              <a:rPr lang="en-US" altLang="zh-CN" dirty="0"/>
            </a:br>
            <a:r>
              <a:rPr lang="zh-CN" altLang="zh-CN" dirty="0"/>
              <a:t>例如，路径是</a:t>
            </a:r>
            <a:r>
              <a:rPr lang="en-US" altLang="zh-CN" dirty="0"/>
              <a:t>a/b/c.txt</a:t>
            </a:r>
            <a:r>
              <a:rPr lang="zh-CN" altLang="zh-CN" dirty="0"/>
              <a:t>，那</a:t>
            </a:r>
            <a:r>
              <a:rPr lang="en-US" altLang="zh-CN" dirty="0"/>
              <a:t>a</a:t>
            </a:r>
            <a:r>
              <a:rPr lang="zh-CN" altLang="zh-CN" dirty="0"/>
              <a:t>、</a:t>
            </a:r>
            <a:r>
              <a:rPr lang="en-US" altLang="zh-CN" dirty="0"/>
              <a:t>b</a:t>
            </a:r>
            <a:r>
              <a:rPr lang="zh-CN" altLang="zh-CN" dirty="0"/>
              <a:t>、</a:t>
            </a:r>
            <a:r>
              <a:rPr lang="en-US" altLang="zh-CN" dirty="0"/>
              <a:t>c.txt</a:t>
            </a:r>
            <a:r>
              <a:rPr lang="zh-CN" altLang="zh-CN" dirty="0"/>
              <a:t>都是该路径的分量。内核借助结构体</a:t>
            </a:r>
            <a:r>
              <a:rPr lang="en-US" altLang="zh-CN" dirty="0" err="1"/>
              <a:t>nameidata</a:t>
            </a:r>
            <a:r>
              <a:rPr lang="zh-CN" altLang="zh-CN" dirty="0"/>
              <a:t>，最终将找到最后一级分量对应的</a:t>
            </a:r>
            <a:r>
              <a:rPr lang="en-US" altLang="zh-CN" dirty="0" err="1"/>
              <a:t>dentry</a:t>
            </a:r>
            <a:r>
              <a:rPr lang="zh-CN" altLang="zh-CN" dirty="0"/>
              <a:t>对象。然后，内核从</a:t>
            </a:r>
            <a:r>
              <a:rPr lang="en-US" altLang="zh-CN" dirty="0" err="1"/>
              <a:t>dentry</a:t>
            </a:r>
            <a:r>
              <a:rPr lang="zh-CN" altLang="zh-CN" dirty="0"/>
              <a:t>对象中获得</a:t>
            </a:r>
            <a:r>
              <a:rPr lang="en-US" altLang="zh-CN" dirty="0" err="1"/>
              <a:t>inode</a:t>
            </a:r>
            <a:r>
              <a:rPr lang="zh-CN" altLang="zh-CN" dirty="0"/>
              <a:t>号码，进而找到对应的</a:t>
            </a:r>
            <a:r>
              <a:rPr lang="en-US" altLang="zh-CN" dirty="0" err="1"/>
              <a:t>inode</a:t>
            </a:r>
            <a:r>
              <a:rPr lang="zh-CN" altLang="zh-CN" dirty="0"/>
              <a:t>对象</a:t>
            </a:r>
            <a:r>
              <a:rPr lang="zh-CN" altLang="en-US" dirty="0"/>
              <a:t>。</a:t>
            </a:r>
            <a:endParaRPr lang="en-US" altLang="zh-CN" dirty="0"/>
          </a:p>
          <a:p>
            <a:r>
              <a:rPr lang="zh-CN" altLang="zh-CN" dirty="0"/>
              <a:t>内核从</a:t>
            </a:r>
            <a:r>
              <a:rPr lang="en-US" altLang="zh-CN" dirty="0" err="1"/>
              <a:t>inode</a:t>
            </a:r>
            <a:r>
              <a:rPr lang="zh-CN" altLang="zh-CN" dirty="0"/>
              <a:t>对象中获得目标文件在外存中的位置，并打开该文件。</a:t>
            </a:r>
            <a:br>
              <a:rPr lang="en-US" altLang="zh-CN" dirty="0"/>
            </a:br>
            <a:r>
              <a:rPr lang="zh-CN" altLang="zh-CN" dirty="0"/>
              <a:t>打开文件过程中，有一个关键步骤是内核创建</a:t>
            </a:r>
            <a:r>
              <a:rPr lang="en-US" altLang="zh-CN" dirty="0"/>
              <a:t>file</a:t>
            </a:r>
            <a:r>
              <a:rPr lang="zh-CN" altLang="zh-CN" dirty="0"/>
              <a:t>对象，并将该打开文件的路径、</a:t>
            </a:r>
            <a:r>
              <a:rPr lang="en-US" altLang="zh-CN" dirty="0" err="1"/>
              <a:t>inode</a:t>
            </a:r>
            <a:r>
              <a:rPr lang="zh-CN" altLang="zh-CN" dirty="0"/>
              <a:t>对象、文件打开模式等信息填充到</a:t>
            </a:r>
            <a:r>
              <a:rPr lang="en-US" altLang="zh-CN" dirty="0"/>
              <a:t>file</a:t>
            </a:r>
            <a:r>
              <a:rPr lang="zh-CN" altLang="zh-CN" dirty="0"/>
              <a:t>对象中。之后，内核可以通过该</a:t>
            </a:r>
            <a:r>
              <a:rPr lang="en-US" altLang="zh-CN" dirty="0"/>
              <a:t>file</a:t>
            </a:r>
            <a:r>
              <a:rPr lang="zh-CN" altLang="zh-CN" dirty="0"/>
              <a:t>对象直接访问和管理该打开的文件。</a:t>
            </a:r>
            <a:endParaRPr lang="zh-CN" altLang="en-US" dirty="0"/>
          </a:p>
        </p:txBody>
      </p:sp>
      <p:sp>
        <p:nvSpPr>
          <p:cNvPr id="4" name="灯片编号占位符 3">
            <a:extLst>
              <a:ext uri="{FF2B5EF4-FFF2-40B4-BE49-F238E27FC236}">
                <a16:creationId xmlns:a16="http://schemas.microsoft.com/office/drawing/2014/main" id="{BAD0D5BC-A591-4C77-B762-A6CF71F6E8F3}"/>
              </a:ext>
            </a:extLst>
          </p:cNvPr>
          <p:cNvSpPr>
            <a:spLocks noGrp="1"/>
          </p:cNvSpPr>
          <p:nvPr>
            <p:ph type="sldNum" sz="quarter" idx="10"/>
          </p:nvPr>
        </p:nvSpPr>
        <p:spPr/>
        <p:txBody>
          <a:bodyPr/>
          <a:lstStyle/>
          <a:p>
            <a:fld id="{E66D2CC7-F4CF-4117-A897-807AC786776F}" type="slidenum">
              <a:rPr lang="en-US" altLang="zh-CN" smtClean="0"/>
              <a:pPr/>
              <a:t>94</a:t>
            </a:fld>
            <a:endParaRPr lang="en-US" altLang="zh-CN"/>
          </a:p>
        </p:txBody>
      </p:sp>
    </p:spTree>
    <p:extLst>
      <p:ext uri="{BB962C8B-B14F-4D97-AF65-F5344CB8AC3E}">
        <p14:creationId xmlns:p14="http://schemas.microsoft.com/office/powerpoint/2010/main" val="291740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E76EE-CFC7-47DE-B932-DF273EB1B434}"/>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寻找和打开可执行文件的关键代码</a:t>
            </a:r>
            <a:endParaRPr lang="zh-CN" altLang="en-US" dirty="0"/>
          </a:p>
        </p:txBody>
      </p:sp>
      <p:pic>
        <p:nvPicPr>
          <p:cNvPr id="10" name="内容占位符 9">
            <a:extLst>
              <a:ext uri="{FF2B5EF4-FFF2-40B4-BE49-F238E27FC236}">
                <a16:creationId xmlns:a16="http://schemas.microsoft.com/office/drawing/2014/main" id="{AB8FDD37-0736-2F67-E266-4D512D63ED22}"/>
              </a:ext>
            </a:extLst>
          </p:cNvPr>
          <p:cNvPicPr>
            <a:picLocks noGrp="1" noChangeAspect="1"/>
          </p:cNvPicPr>
          <p:nvPr>
            <p:ph idx="1"/>
          </p:nvPr>
        </p:nvPicPr>
        <p:blipFill>
          <a:blip r:embed="rId2"/>
          <a:stretch>
            <a:fillRect/>
          </a:stretch>
        </p:blipFill>
        <p:spPr>
          <a:xfrm>
            <a:off x="391238" y="1133745"/>
            <a:ext cx="11520000" cy="5061386"/>
          </a:xfrm>
        </p:spPr>
      </p:pic>
      <p:sp>
        <p:nvSpPr>
          <p:cNvPr id="4" name="灯片编号占位符 3">
            <a:extLst>
              <a:ext uri="{FF2B5EF4-FFF2-40B4-BE49-F238E27FC236}">
                <a16:creationId xmlns:a16="http://schemas.microsoft.com/office/drawing/2014/main" id="{5C916AEA-F612-424F-A149-4A348C048755}"/>
              </a:ext>
            </a:extLst>
          </p:cNvPr>
          <p:cNvSpPr>
            <a:spLocks noGrp="1"/>
          </p:cNvSpPr>
          <p:nvPr>
            <p:ph type="sldNum" sz="quarter" idx="10"/>
          </p:nvPr>
        </p:nvSpPr>
        <p:spPr/>
        <p:txBody>
          <a:bodyPr/>
          <a:lstStyle/>
          <a:p>
            <a:fld id="{E66D2CC7-F4CF-4117-A897-807AC786776F}" type="slidenum">
              <a:rPr lang="en-US" altLang="zh-CN" smtClean="0"/>
              <a:pPr/>
              <a:t>95</a:t>
            </a:fld>
            <a:endParaRPr lang="en-US" altLang="zh-CN"/>
          </a:p>
        </p:txBody>
      </p:sp>
    </p:spTree>
    <p:extLst>
      <p:ext uri="{BB962C8B-B14F-4D97-AF65-F5344CB8AC3E}">
        <p14:creationId xmlns:p14="http://schemas.microsoft.com/office/powerpoint/2010/main" val="972253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E76EE-CFC7-47DE-B932-DF273EB1B434}"/>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寻找和打开可执行文件的关键代码</a:t>
            </a:r>
            <a:endParaRPr lang="zh-CN" altLang="en-US" dirty="0"/>
          </a:p>
        </p:txBody>
      </p:sp>
      <p:pic>
        <p:nvPicPr>
          <p:cNvPr id="20" name="内容占位符 19">
            <a:extLst>
              <a:ext uri="{FF2B5EF4-FFF2-40B4-BE49-F238E27FC236}">
                <a16:creationId xmlns:a16="http://schemas.microsoft.com/office/drawing/2014/main" id="{94D7838D-6AC2-5D66-4319-CF427F5CE8C3}"/>
              </a:ext>
            </a:extLst>
          </p:cNvPr>
          <p:cNvPicPr>
            <a:picLocks noGrp="1" noChangeAspect="1"/>
          </p:cNvPicPr>
          <p:nvPr>
            <p:ph idx="1"/>
          </p:nvPr>
        </p:nvPicPr>
        <p:blipFill>
          <a:blip r:embed="rId2"/>
          <a:stretch>
            <a:fillRect/>
          </a:stretch>
        </p:blipFill>
        <p:spPr>
          <a:xfrm>
            <a:off x="391238" y="1133745"/>
            <a:ext cx="11520000" cy="4621312"/>
          </a:xfrm>
        </p:spPr>
      </p:pic>
      <p:sp>
        <p:nvSpPr>
          <p:cNvPr id="4" name="灯片编号占位符 3">
            <a:extLst>
              <a:ext uri="{FF2B5EF4-FFF2-40B4-BE49-F238E27FC236}">
                <a16:creationId xmlns:a16="http://schemas.microsoft.com/office/drawing/2014/main" id="{5C916AEA-F612-424F-A149-4A348C048755}"/>
              </a:ext>
            </a:extLst>
          </p:cNvPr>
          <p:cNvSpPr>
            <a:spLocks noGrp="1"/>
          </p:cNvSpPr>
          <p:nvPr>
            <p:ph type="sldNum" sz="quarter" idx="10"/>
          </p:nvPr>
        </p:nvSpPr>
        <p:spPr/>
        <p:txBody>
          <a:bodyPr/>
          <a:lstStyle/>
          <a:p>
            <a:fld id="{E66D2CC7-F4CF-4117-A897-807AC786776F}" type="slidenum">
              <a:rPr lang="en-US" altLang="zh-CN" smtClean="0"/>
              <a:pPr/>
              <a:t>96</a:t>
            </a:fld>
            <a:endParaRPr lang="en-US" altLang="zh-CN"/>
          </a:p>
        </p:txBody>
      </p:sp>
    </p:spTree>
    <p:extLst>
      <p:ext uri="{BB962C8B-B14F-4D97-AF65-F5344CB8AC3E}">
        <p14:creationId xmlns:p14="http://schemas.microsoft.com/office/powerpoint/2010/main" val="35113022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A77B3-7360-4BA2-90C8-8AA20047B4C1}"/>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3.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可执行文件的装载</a:t>
            </a:r>
            <a:endParaRPr lang="zh-CN" altLang="en-US" dirty="0"/>
          </a:p>
        </p:txBody>
      </p:sp>
      <p:sp>
        <p:nvSpPr>
          <p:cNvPr id="3" name="内容占位符 2">
            <a:extLst>
              <a:ext uri="{FF2B5EF4-FFF2-40B4-BE49-F238E27FC236}">
                <a16:creationId xmlns:a16="http://schemas.microsoft.com/office/drawing/2014/main" id="{3DB18977-F450-4F16-A1A3-E3E92C9DFC4E}"/>
              </a:ext>
            </a:extLst>
          </p:cNvPr>
          <p:cNvSpPr>
            <a:spLocks noGrp="1"/>
          </p:cNvSpPr>
          <p:nvPr>
            <p:ph idx="1"/>
          </p:nvPr>
        </p:nvSpPr>
        <p:spPr/>
        <p:txBody>
          <a:bodyPr>
            <a:normAutofit/>
          </a:bodyPr>
          <a:lstStyle/>
          <a:p>
            <a:r>
              <a:rPr lang="en-US" altLang="zh-CN" kern="0" dirty="0" err="1">
                <a:effectLst/>
              </a:rPr>
              <a:t>openEuler</a:t>
            </a:r>
            <a:r>
              <a:rPr lang="zh-CN" altLang="zh-CN" kern="0" dirty="0">
                <a:effectLst/>
              </a:rPr>
              <a:t>中的可执行文件大多是</a:t>
            </a:r>
            <a:r>
              <a:rPr lang="en-US" altLang="zh-CN" kern="0" dirty="0">
                <a:effectLst/>
              </a:rPr>
              <a:t>ELF</a:t>
            </a:r>
            <a:r>
              <a:rPr lang="zh-CN" altLang="zh-CN" kern="0" dirty="0">
                <a:effectLst/>
              </a:rPr>
              <a:t>格式</a:t>
            </a:r>
            <a:r>
              <a:rPr lang="zh-CN" altLang="en-US" kern="0" dirty="0">
                <a:effectLst/>
              </a:rPr>
              <a:t>。</a:t>
            </a:r>
            <a:endParaRPr lang="en-US" altLang="zh-CN" kern="0" dirty="0">
              <a:effectLst/>
            </a:endParaRPr>
          </a:p>
          <a:p>
            <a:r>
              <a:rPr lang="en-US" altLang="zh-CN" kern="0" dirty="0">
                <a:effectLst/>
              </a:rPr>
              <a:t>ELF</a:t>
            </a:r>
            <a:r>
              <a:rPr lang="zh-CN" altLang="zh-CN" kern="0" dirty="0">
                <a:effectLst/>
              </a:rPr>
              <a:t>文件的</a:t>
            </a:r>
            <a:r>
              <a:rPr lang="en-US" altLang="zh-CN" kern="0" dirty="0">
                <a:effectLst/>
              </a:rPr>
              <a:t>header</a:t>
            </a:r>
            <a:r>
              <a:rPr lang="zh-CN" altLang="zh-CN" kern="0" dirty="0">
                <a:effectLst/>
              </a:rPr>
              <a:t>包含整个文件的基本信息</a:t>
            </a:r>
            <a:r>
              <a:rPr lang="zh-CN" altLang="en-US" dirty="0"/>
              <a:t>：如</a:t>
            </a:r>
            <a:r>
              <a:rPr lang="zh-CN" altLang="zh-CN" kern="0" dirty="0">
                <a:effectLst/>
              </a:rPr>
              <a:t>文件大小、</a:t>
            </a:r>
            <a:r>
              <a:rPr lang="en-US" altLang="zh-CN" kern="0" dirty="0">
                <a:effectLst/>
              </a:rPr>
              <a:t>Program Header</a:t>
            </a:r>
            <a:r>
              <a:rPr lang="zh-CN" altLang="zh-CN" kern="0" dirty="0">
                <a:effectLst/>
              </a:rPr>
              <a:t>（段头）位置、执行入口地址等。</a:t>
            </a:r>
            <a:endParaRPr lang="en-US" altLang="zh-CN" kern="0" dirty="0">
              <a:effectLst/>
            </a:endParaRPr>
          </a:p>
          <a:p>
            <a:r>
              <a:rPr lang="en-US" altLang="zh-CN" kern="0" dirty="0">
                <a:effectLst/>
              </a:rPr>
              <a:t>ELF header</a:t>
            </a:r>
            <a:r>
              <a:rPr lang="zh-CN" altLang="zh-CN" kern="0" dirty="0">
                <a:effectLst/>
              </a:rPr>
              <a:t>通常是</a:t>
            </a:r>
            <a:r>
              <a:rPr lang="en-US" altLang="zh-CN" kern="0" dirty="0">
                <a:effectLst/>
              </a:rPr>
              <a:t>ELF</a:t>
            </a:r>
            <a:r>
              <a:rPr lang="zh-CN" altLang="zh-CN" kern="0" dirty="0">
                <a:effectLst/>
              </a:rPr>
              <a:t>文件的前</a:t>
            </a:r>
            <a:r>
              <a:rPr lang="en-US" altLang="zh-CN" kern="0" dirty="0">
                <a:effectLst/>
              </a:rPr>
              <a:t>256</a:t>
            </a:r>
            <a:r>
              <a:rPr lang="zh-CN" altLang="zh-CN" kern="0" dirty="0">
                <a:effectLst/>
              </a:rPr>
              <a:t>字节，该部分会被内核率先读入缓存区</a:t>
            </a:r>
            <a:r>
              <a:rPr lang="en-US" altLang="zh-CN" kern="0" dirty="0" err="1">
                <a:effectLst/>
              </a:rPr>
              <a:t>bprm</a:t>
            </a:r>
            <a:r>
              <a:rPr lang="en-US" altLang="zh-CN" kern="0" dirty="0">
                <a:effectLst/>
              </a:rPr>
              <a:t>-&gt;</a:t>
            </a:r>
            <a:r>
              <a:rPr lang="en-US" altLang="zh-CN" kern="0" dirty="0" err="1">
                <a:effectLst/>
              </a:rPr>
              <a:t>buf</a:t>
            </a:r>
            <a:r>
              <a:rPr lang="zh-CN" altLang="zh-CN" kern="0" dirty="0">
                <a:effectLst/>
              </a:rPr>
              <a:t>中。</a:t>
            </a:r>
            <a:endParaRPr lang="en-US" altLang="zh-CN" kern="0" dirty="0">
              <a:effectLst/>
            </a:endParaRPr>
          </a:p>
          <a:p>
            <a:pPr lvl="1"/>
            <a:r>
              <a:rPr lang="en-US" altLang="zh-CN" kern="0" dirty="0" err="1">
                <a:effectLst/>
              </a:rPr>
              <a:t>bprm</a:t>
            </a:r>
            <a:r>
              <a:rPr lang="zh-CN" altLang="zh-CN" kern="0" dirty="0">
                <a:effectLst/>
              </a:rPr>
              <a:t>是</a:t>
            </a:r>
            <a:r>
              <a:rPr lang="en-US" altLang="zh-CN" kern="0" dirty="0">
                <a:effectLst/>
              </a:rPr>
              <a:t>struct </a:t>
            </a:r>
            <a:r>
              <a:rPr lang="en-US" altLang="zh-CN" kern="0" dirty="0" err="1">
                <a:effectLst/>
              </a:rPr>
              <a:t>linux_binprm</a:t>
            </a:r>
            <a:r>
              <a:rPr lang="zh-CN" altLang="zh-CN" kern="0" dirty="0">
                <a:effectLst/>
              </a:rPr>
              <a:t>结构，专用于二进制文件加载过程中参数、数据等的临时保存。</a:t>
            </a:r>
            <a:endParaRPr lang="en-US" altLang="zh-CN" kern="0" dirty="0">
              <a:effectLst/>
            </a:endParaRPr>
          </a:p>
          <a:p>
            <a:r>
              <a:rPr lang="zh-CN" altLang="zh-CN" kern="0" dirty="0">
                <a:effectLst/>
              </a:rPr>
              <a:t>接着，内核从</a:t>
            </a:r>
            <a:r>
              <a:rPr lang="en-US" altLang="zh-CN" kern="0" dirty="0">
                <a:effectLst/>
              </a:rPr>
              <a:t>ELF header</a:t>
            </a:r>
            <a:r>
              <a:rPr lang="zh-CN" altLang="zh-CN" kern="0" dirty="0">
                <a:effectLst/>
              </a:rPr>
              <a:t>中获取</a:t>
            </a:r>
            <a:r>
              <a:rPr lang="en-US" altLang="zh-CN" kern="0" dirty="0">
                <a:effectLst/>
              </a:rPr>
              <a:t>Program Header</a:t>
            </a:r>
            <a:r>
              <a:rPr lang="zh-CN" altLang="zh-CN" kern="0" dirty="0">
                <a:effectLst/>
              </a:rPr>
              <a:t>地址，并从</a:t>
            </a:r>
            <a:r>
              <a:rPr lang="en-US" altLang="zh-CN" kern="0" dirty="0">
                <a:effectLst/>
              </a:rPr>
              <a:t>ELF</a:t>
            </a:r>
            <a:r>
              <a:rPr lang="zh-CN" altLang="zh-CN" kern="0" dirty="0">
                <a:effectLst/>
              </a:rPr>
              <a:t>文件中读出其内容。</a:t>
            </a:r>
            <a:endParaRPr lang="en-US" altLang="zh-CN" kern="0" dirty="0">
              <a:effectLst/>
            </a:endParaRPr>
          </a:p>
          <a:p>
            <a:pPr lvl="1"/>
            <a:r>
              <a:rPr lang="en-US" altLang="zh-CN" kern="0" dirty="0">
                <a:effectLst/>
              </a:rPr>
              <a:t>Program Header</a:t>
            </a:r>
            <a:r>
              <a:rPr lang="zh-CN" altLang="zh-CN" kern="0" dirty="0">
                <a:effectLst/>
              </a:rPr>
              <a:t>中记录了</a:t>
            </a:r>
            <a:r>
              <a:rPr lang="en-US" altLang="zh-CN" kern="0" dirty="0">
                <a:effectLst/>
              </a:rPr>
              <a:t>ELF</a:t>
            </a:r>
            <a:r>
              <a:rPr lang="zh-CN" altLang="zh-CN" kern="0" dirty="0">
                <a:effectLst/>
              </a:rPr>
              <a:t>文件各个</a:t>
            </a:r>
            <a:r>
              <a:rPr lang="en-US" altLang="zh-CN" kern="0" dirty="0">
                <a:effectLst/>
              </a:rPr>
              <a:t>Segment</a:t>
            </a:r>
            <a:r>
              <a:rPr lang="zh-CN" altLang="zh-CN" kern="0" dirty="0">
                <a:effectLst/>
              </a:rPr>
              <a:t>的地址及大小。</a:t>
            </a:r>
            <a:endParaRPr lang="en-US" altLang="zh-CN" kern="0" dirty="0">
              <a:effectLst/>
            </a:endParaRPr>
          </a:p>
          <a:p>
            <a:pPr lvl="1"/>
            <a:r>
              <a:rPr lang="zh-CN" altLang="zh-CN" kern="0" dirty="0">
                <a:effectLst/>
              </a:rPr>
              <a:t>内核可以借助这些内容，通过一个</a:t>
            </a:r>
            <a:r>
              <a:rPr lang="en-US" altLang="zh-CN" kern="0" dirty="0">
                <a:effectLst/>
              </a:rPr>
              <a:t>for</a:t>
            </a:r>
            <a:r>
              <a:rPr lang="zh-CN" altLang="zh-CN" kern="0" dirty="0">
                <a:effectLst/>
              </a:rPr>
              <a:t>循环将</a:t>
            </a:r>
            <a:r>
              <a:rPr lang="en-US" altLang="zh-CN" kern="0" dirty="0">
                <a:effectLst/>
              </a:rPr>
              <a:t>ELF</a:t>
            </a:r>
            <a:r>
              <a:rPr lang="zh-CN" altLang="zh-CN" kern="0" dirty="0">
                <a:effectLst/>
              </a:rPr>
              <a:t>文件的代码段、数据段等都映射到内存中，并将相应信息记录在调用进程的内存描述符对应成员中</a:t>
            </a:r>
            <a:r>
              <a:rPr lang="zh-CN" altLang="en-US" kern="0" dirty="0">
                <a:effectLst/>
              </a:rPr>
              <a:t>。</a:t>
            </a:r>
            <a:endParaRPr lang="en-US" altLang="zh-CN" kern="0" dirty="0">
              <a:effectLst/>
            </a:endParaRPr>
          </a:p>
          <a:p>
            <a:endParaRPr lang="zh-CN" altLang="en-US" dirty="0"/>
          </a:p>
        </p:txBody>
      </p:sp>
      <p:sp>
        <p:nvSpPr>
          <p:cNvPr id="4" name="灯片编号占位符 3">
            <a:extLst>
              <a:ext uri="{FF2B5EF4-FFF2-40B4-BE49-F238E27FC236}">
                <a16:creationId xmlns:a16="http://schemas.microsoft.com/office/drawing/2014/main" id="{7083A31D-8937-4E8F-A9C0-0A7D0F410BFA}"/>
              </a:ext>
            </a:extLst>
          </p:cNvPr>
          <p:cNvSpPr>
            <a:spLocks noGrp="1"/>
          </p:cNvSpPr>
          <p:nvPr>
            <p:ph type="sldNum" sz="quarter" idx="10"/>
          </p:nvPr>
        </p:nvSpPr>
        <p:spPr/>
        <p:txBody>
          <a:bodyPr/>
          <a:lstStyle/>
          <a:p>
            <a:fld id="{E66D2CC7-F4CF-4117-A897-807AC786776F}" type="slidenum">
              <a:rPr lang="en-US" altLang="zh-CN" smtClean="0"/>
              <a:pPr/>
              <a:t>97</a:t>
            </a:fld>
            <a:endParaRPr lang="en-US" altLang="zh-CN"/>
          </a:p>
        </p:txBody>
      </p:sp>
    </p:spTree>
    <p:extLst>
      <p:ext uri="{BB962C8B-B14F-4D97-AF65-F5344CB8AC3E}">
        <p14:creationId xmlns:p14="http://schemas.microsoft.com/office/powerpoint/2010/main" val="58611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15DD1-28F1-4831-87F7-85716E4C6729}"/>
              </a:ext>
            </a:extLst>
          </p:cNvPr>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装载可执行文件的关键代码</a:t>
            </a:r>
            <a:endParaRPr lang="zh-CN" altLang="en-US" dirty="0"/>
          </a:p>
        </p:txBody>
      </p:sp>
      <p:pic>
        <p:nvPicPr>
          <p:cNvPr id="10" name="内容占位符 9">
            <a:extLst>
              <a:ext uri="{FF2B5EF4-FFF2-40B4-BE49-F238E27FC236}">
                <a16:creationId xmlns:a16="http://schemas.microsoft.com/office/drawing/2014/main" id="{EB5AEA25-CA1E-E2E7-871D-386BB05D5DFF}"/>
              </a:ext>
            </a:extLst>
          </p:cNvPr>
          <p:cNvPicPr>
            <a:picLocks noGrp="1" noChangeAspect="1"/>
          </p:cNvPicPr>
          <p:nvPr>
            <p:ph idx="1"/>
          </p:nvPr>
        </p:nvPicPr>
        <p:blipFill>
          <a:blip r:embed="rId2"/>
          <a:stretch>
            <a:fillRect/>
          </a:stretch>
        </p:blipFill>
        <p:spPr>
          <a:xfrm>
            <a:off x="391238" y="1116101"/>
            <a:ext cx="11520000" cy="5491374"/>
          </a:xfrm>
        </p:spPr>
      </p:pic>
      <p:sp>
        <p:nvSpPr>
          <p:cNvPr id="4" name="灯片编号占位符 3">
            <a:extLst>
              <a:ext uri="{FF2B5EF4-FFF2-40B4-BE49-F238E27FC236}">
                <a16:creationId xmlns:a16="http://schemas.microsoft.com/office/drawing/2014/main" id="{23732474-331B-4B5B-B975-245C8A9730D7}"/>
              </a:ext>
            </a:extLst>
          </p:cNvPr>
          <p:cNvSpPr>
            <a:spLocks noGrp="1"/>
          </p:cNvSpPr>
          <p:nvPr>
            <p:ph type="sldNum" sz="quarter" idx="10"/>
          </p:nvPr>
        </p:nvSpPr>
        <p:spPr/>
        <p:txBody>
          <a:bodyPr/>
          <a:lstStyle/>
          <a:p>
            <a:fld id="{E66D2CC7-F4CF-4117-A897-807AC786776F}" type="slidenum">
              <a:rPr lang="en-US" altLang="zh-CN" smtClean="0"/>
              <a:pPr/>
              <a:t>98</a:t>
            </a:fld>
            <a:endParaRPr lang="en-US" altLang="zh-CN" dirty="0"/>
          </a:p>
        </p:txBody>
      </p:sp>
    </p:spTree>
    <p:extLst>
      <p:ext uri="{BB962C8B-B14F-4D97-AF65-F5344CB8AC3E}">
        <p14:creationId xmlns:p14="http://schemas.microsoft.com/office/powerpoint/2010/main" val="348459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16351-6B60-4E44-9037-67C659B05296}"/>
              </a:ext>
            </a:extLst>
          </p:cNvPr>
          <p:cNvSpPr>
            <a:spLocks noGrp="1"/>
          </p:cNvSpPr>
          <p:nvPr>
            <p:ph type="title"/>
          </p:nvPr>
        </p:nvSpPr>
        <p:spPr/>
        <p:txBody>
          <a:bodyPr/>
          <a:lstStyle/>
          <a:p>
            <a:r>
              <a:rPr lang="en-US" altLang="zh-CN" kern="0" dirty="0">
                <a:effectLst/>
                <a:latin typeface="Times New Roman" panose="02020603050405020304" pitchFamily="18" charset="0"/>
                <a:ea typeface="宋体" panose="02010600030101010101" pitchFamily="2" charset="-122"/>
              </a:rPr>
              <a:t>4. </a:t>
            </a:r>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新程序的执行</a:t>
            </a:r>
            <a:endParaRPr lang="zh-CN" altLang="en-US" dirty="0"/>
          </a:p>
        </p:txBody>
      </p:sp>
      <p:sp>
        <p:nvSpPr>
          <p:cNvPr id="3" name="内容占位符 2">
            <a:extLst>
              <a:ext uri="{FF2B5EF4-FFF2-40B4-BE49-F238E27FC236}">
                <a16:creationId xmlns:a16="http://schemas.microsoft.com/office/drawing/2014/main" id="{6D1E57B3-4877-449E-8D69-8435AE850896}"/>
              </a:ext>
            </a:extLst>
          </p:cNvPr>
          <p:cNvSpPr>
            <a:spLocks noGrp="1"/>
          </p:cNvSpPr>
          <p:nvPr>
            <p:ph idx="1"/>
          </p:nvPr>
        </p:nvSpPr>
        <p:spPr/>
        <p:txBody>
          <a:bodyPr>
            <a:normAutofit/>
          </a:bodyPr>
          <a:lstStyle/>
          <a:p>
            <a:r>
              <a:rPr lang="zh-CN" altLang="zh-CN" kern="0" dirty="0">
                <a:effectLst/>
              </a:rPr>
              <a:t>内核将代码段、数据段等映射到内存后，还需要更新这些</a:t>
            </a:r>
            <a:r>
              <a:rPr lang="en-US" altLang="zh-CN" kern="0" dirty="0">
                <a:effectLst/>
              </a:rPr>
              <a:t>Segment</a:t>
            </a:r>
            <a:r>
              <a:rPr lang="zh-CN" altLang="zh-CN" kern="0" dirty="0">
                <a:effectLst/>
              </a:rPr>
              <a:t>在地址空间中的起始地址和结束地址。</a:t>
            </a:r>
            <a:endParaRPr lang="en-US" altLang="zh-CN" kern="0" dirty="0">
              <a:effectLst/>
            </a:endParaRPr>
          </a:p>
          <a:p>
            <a:r>
              <a:rPr lang="zh-CN" altLang="zh-CN" kern="0" dirty="0">
                <a:effectLst/>
              </a:rPr>
              <a:t>之前，这些地址只是偏移地址，加上映射在内存中的起始地址</a:t>
            </a:r>
            <a:r>
              <a:rPr lang="en-US" altLang="zh-CN" kern="0" dirty="0" err="1">
                <a:effectLst/>
              </a:rPr>
              <a:t>load_bias</a:t>
            </a:r>
            <a:r>
              <a:rPr lang="zh-CN" altLang="zh-CN" kern="0" dirty="0">
                <a:effectLst/>
              </a:rPr>
              <a:t>后，就真正指向各个</a:t>
            </a:r>
            <a:r>
              <a:rPr lang="en-US" altLang="zh-CN" kern="0" dirty="0">
                <a:effectLst/>
              </a:rPr>
              <a:t>Segment</a:t>
            </a:r>
            <a:r>
              <a:rPr lang="zh-CN" altLang="zh-CN" kern="0" dirty="0">
                <a:effectLst/>
              </a:rPr>
              <a:t>在地址空间中的位置。</a:t>
            </a:r>
            <a:endParaRPr lang="en-US" altLang="zh-CN" kern="0" dirty="0">
              <a:effectLst/>
            </a:endParaRPr>
          </a:p>
          <a:p>
            <a:r>
              <a:rPr lang="zh-CN" altLang="zh-CN" kern="0" dirty="0">
                <a:effectLst/>
              </a:rPr>
              <a:t>然后，内核将从</a:t>
            </a:r>
            <a:r>
              <a:rPr lang="en-US" altLang="zh-CN" kern="0" dirty="0">
                <a:effectLst/>
              </a:rPr>
              <a:t>ELF header</a:t>
            </a:r>
            <a:r>
              <a:rPr lang="zh-CN" altLang="zh-CN" kern="0" dirty="0">
                <a:effectLst/>
              </a:rPr>
              <a:t>中获取的入口地址设为程序执行的入口地址</a:t>
            </a:r>
            <a:r>
              <a:rPr lang="zh-CN" altLang="en-US" kern="0" dirty="0">
                <a:effectLst/>
              </a:rPr>
              <a:t>。</a:t>
            </a:r>
            <a:endParaRPr lang="en-US" altLang="zh-CN" kern="0" dirty="0">
              <a:effectLst/>
            </a:endParaRPr>
          </a:p>
          <a:p>
            <a:r>
              <a:rPr lang="zh-CN" altLang="zh-CN" dirty="0"/>
              <a:t>程序的执行还需要用户堆栈、寄存器的配合。内核需要将辅助向量（</a:t>
            </a:r>
            <a:r>
              <a:rPr lang="en-US" altLang="zh-CN" dirty="0"/>
              <a:t>auxiliary vector</a:t>
            </a:r>
            <a:r>
              <a:rPr lang="zh-CN" altLang="zh-CN" dirty="0"/>
              <a:t>）、环境变量、用户参数等一一入栈，构建如图所示栈</a:t>
            </a:r>
            <a:r>
              <a:rPr lang="zh-CN" altLang="en-US" dirty="0"/>
              <a:t>。</a:t>
            </a:r>
          </a:p>
        </p:txBody>
      </p:sp>
      <p:sp>
        <p:nvSpPr>
          <p:cNvPr id="4" name="灯片编号占位符 3">
            <a:extLst>
              <a:ext uri="{FF2B5EF4-FFF2-40B4-BE49-F238E27FC236}">
                <a16:creationId xmlns:a16="http://schemas.microsoft.com/office/drawing/2014/main" id="{F97C60A3-194B-47D9-BC5C-18BDBC068CC1}"/>
              </a:ext>
            </a:extLst>
          </p:cNvPr>
          <p:cNvSpPr>
            <a:spLocks noGrp="1"/>
          </p:cNvSpPr>
          <p:nvPr>
            <p:ph type="sldNum" sz="quarter" idx="10"/>
          </p:nvPr>
        </p:nvSpPr>
        <p:spPr/>
        <p:txBody>
          <a:bodyPr/>
          <a:lstStyle/>
          <a:p>
            <a:fld id="{E66D2CC7-F4CF-4117-A897-807AC786776F}" type="slidenum">
              <a:rPr lang="en-US" altLang="zh-CN" smtClean="0"/>
              <a:pPr/>
              <a:t>99</a:t>
            </a:fld>
            <a:endParaRPr lang="en-US" altLang="zh-CN"/>
          </a:p>
        </p:txBody>
      </p:sp>
    </p:spTree>
    <p:extLst>
      <p:ext uri="{BB962C8B-B14F-4D97-AF65-F5344CB8AC3E}">
        <p14:creationId xmlns:p14="http://schemas.microsoft.com/office/powerpoint/2010/main" val="100706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_领带型模板">
  <a:themeElements>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领带型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领带型模板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领带型模板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领带型模板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领带型模板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领带型模板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7702</TotalTime>
  <Words>10380</Words>
  <Application>Microsoft Office PowerPoint</Application>
  <PresentationFormat>宽屏</PresentationFormat>
  <Paragraphs>1444</Paragraphs>
  <Slides>165</Slides>
  <Notes>67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165</vt:i4>
      </vt:variant>
    </vt:vector>
  </HeadingPairs>
  <TitlesOfParts>
    <vt:vector size="174" baseType="lpstr">
      <vt:lpstr>Monotype Sorts</vt:lpstr>
      <vt:lpstr>黑体</vt:lpstr>
      <vt:lpstr>楷体</vt:lpstr>
      <vt:lpstr>宋体</vt:lpstr>
      <vt:lpstr>Symbol</vt:lpstr>
      <vt:lpstr>Times New Roman</vt:lpstr>
      <vt:lpstr>Wingdings</vt:lpstr>
      <vt:lpstr>2_领带型模板</vt:lpstr>
      <vt:lpstr>剪辑</vt:lpstr>
      <vt:lpstr>Chapter 3   Processes</vt:lpstr>
      <vt:lpstr>教学内容、目标与要求</vt:lpstr>
      <vt:lpstr>Contents</vt:lpstr>
      <vt:lpstr>3.1  Process Concept</vt:lpstr>
      <vt:lpstr>Process Concept</vt:lpstr>
      <vt:lpstr>Process Concept</vt:lpstr>
      <vt:lpstr>Process State</vt:lpstr>
      <vt:lpstr>Diagram of Process State</vt:lpstr>
      <vt:lpstr>Process Control Block (PCB)</vt:lpstr>
      <vt:lpstr>CPU Switch From Process to Process (Figure 3.4)</vt:lpstr>
      <vt:lpstr>When to Switch a Process</vt:lpstr>
      <vt:lpstr>Exercise 1</vt:lpstr>
      <vt:lpstr>Threads</vt:lpstr>
      <vt:lpstr>3.2  Process Scheduling</vt:lpstr>
      <vt:lpstr>Scheduling Queues</vt:lpstr>
      <vt:lpstr>Scheduling Queues</vt:lpstr>
      <vt:lpstr>Representation of Process Scheduling</vt:lpstr>
      <vt:lpstr>Schedulers</vt:lpstr>
      <vt:lpstr>Schedulers</vt:lpstr>
      <vt:lpstr>Schedulers</vt:lpstr>
      <vt:lpstr>Medium-Term Scheduling</vt:lpstr>
      <vt:lpstr>Swapped/Suspended Processes</vt:lpstr>
      <vt:lpstr>Reasons for Process swapped out</vt:lpstr>
      <vt:lpstr>Context Switch </vt:lpstr>
      <vt:lpstr>Exercise 2</vt:lpstr>
      <vt:lpstr>3.3  Operations on Processes</vt:lpstr>
      <vt:lpstr>Process tree in openEuler</vt:lpstr>
      <vt:lpstr>Process Creation</vt:lpstr>
      <vt:lpstr>Process Creation</vt:lpstr>
      <vt:lpstr>C program forking a separate process</vt:lpstr>
      <vt:lpstr>C program forking a separate process</vt:lpstr>
      <vt:lpstr>Creating a separate process using the win32 API</vt:lpstr>
      <vt:lpstr>Exercise 3</vt:lpstr>
      <vt:lpstr>Exercise 4</vt:lpstr>
      <vt:lpstr>Exercise 4</vt:lpstr>
      <vt:lpstr>Process Termination</vt:lpstr>
      <vt:lpstr>Reasons for Process Termination</vt:lpstr>
      <vt:lpstr>Process Termination</vt:lpstr>
      <vt:lpstr>Exercise 5</vt:lpstr>
      <vt:lpstr>3.4  Interprocess Communication</vt:lpstr>
      <vt:lpstr>Communication Models</vt:lpstr>
      <vt:lpstr>Shared-memory systems -- Producer-Consumer Problem</vt:lpstr>
      <vt:lpstr>Shared-memory solution to Producer-Consumer Problem</vt:lpstr>
      <vt:lpstr>Shared Buffer--Circular array</vt:lpstr>
      <vt:lpstr>Solution to bounded-buffer problem</vt:lpstr>
      <vt:lpstr>Message-passing systems--Interprocess Communication (IPC)</vt:lpstr>
      <vt:lpstr>Implementation Questions</vt:lpstr>
      <vt:lpstr>Direct Communication--naming</vt:lpstr>
      <vt:lpstr>Indirect Communication</vt:lpstr>
      <vt:lpstr>Indirect Communication</vt:lpstr>
      <vt:lpstr>Indirect Communication</vt:lpstr>
      <vt:lpstr>Synchronization</vt:lpstr>
      <vt:lpstr>Buffering</vt:lpstr>
      <vt:lpstr>3.5  Example of IPC systems</vt:lpstr>
      <vt:lpstr>3.6 Communication in Client-Server systems</vt:lpstr>
      <vt:lpstr>RPCs</vt:lpstr>
      <vt:lpstr>RPCs</vt:lpstr>
      <vt:lpstr>Execution of RPC</vt:lpstr>
      <vt:lpstr>RMI -- Remote Method Invocation</vt:lpstr>
      <vt:lpstr>Marshalling Parameters</vt:lpstr>
      <vt:lpstr>pipes</vt:lpstr>
      <vt:lpstr>Pipes</vt:lpstr>
      <vt:lpstr>Ordinary Pipes</vt:lpstr>
      <vt:lpstr>Ordinary pipe in UNIX</vt:lpstr>
      <vt:lpstr>Windows anonymous pipe</vt:lpstr>
      <vt:lpstr>Windows anonymous pipe</vt:lpstr>
      <vt:lpstr>Windows anonymous pipe</vt:lpstr>
      <vt:lpstr>Windows anonymous pipe</vt:lpstr>
      <vt:lpstr>Named Pipes</vt:lpstr>
      <vt:lpstr>Named Pipes</vt:lpstr>
      <vt:lpstr>Named Pipes</vt:lpstr>
      <vt:lpstr>Exercise 6</vt:lpstr>
      <vt:lpstr>Exercise 7</vt:lpstr>
      <vt:lpstr>Exercise 8</vt:lpstr>
      <vt:lpstr>Exercise 9</vt:lpstr>
      <vt:lpstr>课后作业及研究性学习</vt:lpstr>
      <vt:lpstr>A1: openEuler PCB</vt:lpstr>
      <vt:lpstr>PCB in OpenEuler</vt:lpstr>
      <vt:lpstr>PCB in OpenEuler</vt:lpstr>
      <vt:lpstr>PCB in OpenEuler</vt:lpstr>
      <vt:lpstr>PCB in OpenEuler</vt:lpstr>
      <vt:lpstr>PCB in OpenEuler</vt:lpstr>
      <vt:lpstr>A2: openEuler Process Creation</vt:lpstr>
      <vt:lpstr>PCB creation and initialization</vt:lpstr>
      <vt:lpstr>Setting of process execution environment</vt:lpstr>
      <vt:lpstr>Setting of process execution environment</vt:lpstr>
      <vt:lpstr>Traverse all levels of the page table to complete the copy of the page table</vt:lpstr>
      <vt:lpstr>Copy the table items in PTE one by one</vt:lpstr>
      <vt:lpstr>Modify the mark of the physical page as read-only</vt:lpstr>
      <vt:lpstr>A3: openEuler Exec()</vt:lpstr>
      <vt:lpstr>exec() in OpenEuler</vt:lpstr>
      <vt:lpstr>1. exec函数簇的系列函数接口</vt:lpstr>
      <vt:lpstr>2. 可执行文件的寻找与打开</vt:lpstr>
      <vt:lpstr>内核打开可执行文件的流程</vt:lpstr>
      <vt:lpstr>寻找和打开可执行文件的关键代码</vt:lpstr>
      <vt:lpstr>寻找和打开可执行文件的关键代码</vt:lpstr>
      <vt:lpstr>3. 可执行文件的装载</vt:lpstr>
      <vt:lpstr>装载可执行文件的关键代码</vt:lpstr>
      <vt:lpstr>4. 新程序的执行</vt:lpstr>
      <vt:lpstr>初始用户栈的内容构建</vt:lpstr>
      <vt:lpstr>执行新程序的关键代码</vt:lpstr>
      <vt:lpstr>执行新程序的关键代码</vt:lpstr>
      <vt:lpstr>执行新程序的关键代码</vt:lpstr>
      <vt:lpstr>A4: openEuler 进程终止</vt:lpstr>
      <vt:lpstr>进程终止</vt:lpstr>
      <vt:lpstr>僵尸进程的处理策略</vt:lpstr>
      <vt:lpstr>exit() </vt:lpstr>
      <vt:lpstr>孤儿进程 </vt:lpstr>
      <vt:lpstr>1. 用户空间资源的回收 </vt:lpstr>
      <vt:lpstr>用户空间资源的回收 </vt:lpstr>
      <vt:lpstr>内存资源回收的关键代码 </vt:lpstr>
      <vt:lpstr>内存资源回收的关键代码</vt:lpstr>
      <vt:lpstr>2. 状态信息的发送与僵尸状态的设置 </vt:lpstr>
      <vt:lpstr>发送状态信息的关键代码 </vt:lpstr>
      <vt:lpstr>3. 内核资源的回收 </vt:lpstr>
      <vt:lpstr>内核资源回收的关键代码 </vt:lpstr>
      <vt:lpstr>内核资源回收的关键代码 </vt:lpstr>
      <vt:lpstr>4. 为所有子进程寻找新父进程 </vt:lpstr>
      <vt:lpstr>为子进程寻找新父进程的关键代码</vt:lpstr>
      <vt:lpstr>为子进程寻找新父进程的关键代码 </vt:lpstr>
      <vt:lpstr>A5: openEuler IPC</vt:lpstr>
      <vt:lpstr>共享内存</vt:lpstr>
      <vt:lpstr>openEuler 共享内存的实现 </vt:lpstr>
      <vt:lpstr>openEuler 共享内存的实现 </vt:lpstr>
      <vt:lpstr>函数shmget() </vt:lpstr>
      <vt:lpstr>函数shmget() </vt:lpstr>
      <vt:lpstr>函数shmat() </vt:lpstr>
      <vt:lpstr>函数shmat()</vt:lpstr>
      <vt:lpstr>函数shmdt() </vt:lpstr>
      <vt:lpstr>函数shmctl() </vt:lpstr>
      <vt:lpstr>示例 </vt:lpstr>
      <vt:lpstr>openEuler 消息传递 </vt:lpstr>
      <vt:lpstr>openEuler 消息传递 </vt:lpstr>
      <vt:lpstr>openEuler 消息传递 </vt:lpstr>
      <vt:lpstr>消息队列的创建 </vt:lpstr>
      <vt:lpstr>发送原语msgsnd()的实现 </vt:lpstr>
      <vt:lpstr>发送原语msgsnd()的实现 </vt:lpstr>
      <vt:lpstr>接收原语msgrcv()的实现</vt:lpstr>
      <vt:lpstr>接收原语msgrcv()的实现 </vt:lpstr>
      <vt:lpstr>示例：发送进程 </vt:lpstr>
      <vt:lpstr>A6: openEuler Socket</vt:lpstr>
      <vt:lpstr>TCP 连接状态</vt:lpstr>
      <vt:lpstr>连接队列</vt:lpstr>
      <vt:lpstr>建立连接需要的数据结构</vt:lpstr>
      <vt:lpstr>建立连接的步骤</vt:lpstr>
      <vt:lpstr>1. 创建socket</vt:lpstr>
      <vt:lpstr>2. 服务端调用函数listen()进入监听状态</vt:lpstr>
      <vt:lpstr>3. 服务端调用函数accept()等待与客户端建立连接</vt:lpstr>
      <vt:lpstr>4. 客户端发起第一次“握手”</vt:lpstr>
      <vt:lpstr>5. 服务端处理第一次“握手”并发起第二次“握手”</vt:lpstr>
      <vt:lpstr>6. 客户端处理第二次“握手”并发起第三次“握手”</vt:lpstr>
      <vt:lpstr>7. 服务端处理第三次“握手”信号</vt:lpstr>
      <vt:lpstr>关闭连接</vt:lpstr>
      <vt:lpstr>客户端主动发起关闭连接，步骤</vt:lpstr>
      <vt:lpstr>1.客户端发送第一次“挥手”信号</vt:lpstr>
      <vt:lpstr>2. 服务端接收第一次“挥手”信号并发送第二次“挥手”信号</vt:lpstr>
      <vt:lpstr>2. 服务端接收第一次“挥手”信号并发送第二次“挥手”信号</vt:lpstr>
      <vt:lpstr>3. 客户端接收第二次“挥手”信号</vt:lpstr>
      <vt:lpstr>数据传输</vt:lpstr>
      <vt:lpstr>数据传输：阻塞和非阻塞</vt:lpstr>
      <vt:lpstr>阻塞和非阻塞</vt:lpstr>
      <vt:lpstr>函数recvfrom()</vt:lpstr>
      <vt:lpstr>数据传输：I/O复用</vt:lpstr>
      <vt:lpstr>I/O复用—select机制</vt:lpstr>
      <vt:lpstr>I/O复用—epoll机制</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processes</dc:title>
  <dc:creator>Li Wensheng</dc:creator>
  <cp:lastModifiedBy>wensheng li</cp:lastModifiedBy>
  <cp:revision>580</cp:revision>
  <cp:lastPrinted>2002-07-19T08:01:10Z</cp:lastPrinted>
  <dcterms:created xsi:type="dcterms:W3CDTF">2002-06-11T01:14:55Z</dcterms:created>
  <dcterms:modified xsi:type="dcterms:W3CDTF">2024-09-03T01:39:54Z</dcterms:modified>
</cp:coreProperties>
</file>